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Verben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Ρηματα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18781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Vielen Dank!!!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646" y="1989535"/>
            <a:ext cx="5786845" cy="3852139"/>
          </a:xfrm>
        </p:spPr>
      </p:pic>
    </p:spTree>
    <p:extLst>
      <p:ext uri="{BB962C8B-B14F-4D97-AF65-F5344CB8AC3E}">
        <p14:creationId xmlns:p14="http://schemas.microsoft.com/office/powerpoint/2010/main" val="896675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pplause.wav"/>
          </p:stSnd>
        </p:sndAc>
      </p:transition>
    </mc:Choice>
    <mc:Fallback xmlns="">
      <p:transition spd="slow"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Verben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1412" y="1737359"/>
            <a:ext cx="9905999" cy="44936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</a:t>
            </a:r>
            <a:r>
              <a:rPr lang="de-DE" sz="3300" u="sng" dirty="0" smtClean="0"/>
              <a:t>kommen </a:t>
            </a:r>
            <a:r>
              <a:rPr lang="de-DE" sz="3300" dirty="0" smtClean="0"/>
              <a:t>                          </a:t>
            </a:r>
            <a:r>
              <a:rPr lang="de-DE" sz="3300" u="sng" dirty="0" smtClean="0"/>
              <a:t>spielen</a:t>
            </a:r>
            <a:r>
              <a:rPr lang="de-DE" sz="3300" dirty="0" smtClean="0"/>
              <a:t>               </a:t>
            </a:r>
            <a:r>
              <a:rPr lang="de-DE" sz="3300" u="sng" dirty="0" smtClean="0"/>
              <a:t>wohnen</a:t>
            </a:r>
          </a:p>
          <a:p>
            <a:pPr marL="0" indent="0">
              <a:buNone/>
            </a:pPr>
            <a:r>
              <a:rPr lang="de-DE" dirty="0" smtClean="0"/>
              <a:t>ich komm</a:t>
            </a:r>
            <a:r>
              <a:rPr lang="de-DE" dirty="0" smtClean="0">
                <a:solidFill>
                  <a:srgbClr val="FF0000"/>
                </a:solidFill>
              </a:rPr>
              <a:t>e</a:t>
            </a:r>
            <a:r>
              <a:rPr lang="de-DE" dirty="0" smtClean="0"/>
              <a:t>                                          ich spiel</a:t>
            </a:r>
            <a:r>
              <a:rPr lang="de-DE" dirty="0" smtClean="0">
                <a:solidFill>
                  <a:srgbClr val="FF0000"/>
                </a:solidFill>
              </a:rPr>
              <a:t>e</a:t>
            </a:r>
            <a:r>
              <a:rPr lang="de-DE" dirty="0" smtClean="0"/>
              <a:t>                    ich wohn</a:t>
            </a:r>
            <a:r>
              <a:rPr lang="de-DE" dirty="0" smtClean="0">
                <a:solidFill>
                  <a:srgbClr val="FF0000"/>
                </a:solidFill>
              </a:rPr>
              <a:t>e</a:t>
            </a:r>
          </a:p>
          <a:p>
            <a:pPr marL="0" indent="0">
              <a:buNone/>
            </a:pPr>
            <a:r>
              <a:rPr lang="de-DE" dirty="0" smtClean="0"/>
              <a:t>du komm</a:t>
            </a:r>
            <a:r>
              <a:rPr lang="de-DE" dirty="0" smtClean="0">
                <a:solidFill>
                  <a:srgbClr val="FF0000"/>
                </a:solidFill>
              </a:rPr>
              <a:t>st </a:t>
            </a:r>
            <a:r>
              <a:rPr lang="de-DE" dirty="0" smtClean="0"/>
              <a:t>                                        du spiel</a:t>
            </a:r>
            <a:r>
              <a:rPr lang="de-DE" dirty="0" smtClean="0">
                <a:solidFill>
                  <a:srgbClr val="FF0000"/>
                </a:solidFill>
              </a:rPr>
              <a:t>st</a:t>
            </a:r>
            <a:r>
              <a:rPr lang="de-DE" dirty="0" smtClean="0"/>
              <a:t>                    du wohn</a:t>
            </a:r>
            <a:r>
              <a:rPr lang="de-DE" dirty="0" smtClean="0">
                <a:solidFill>
                  <a:srgbClr val="FF0000"/>
                </a:solidFill>
              </a:rPr>
              <a:t>st</a:t>
            </a:r>
          </a:p>
          <a:p>
            <a:pPr marL="0" indent="0">
              <a:buNone/>
            </a:pPr>
            <a:r>
              <a:rPr lang="de-DE" dirty="0" smtClean="0"/>
              <a:t>er/sie/es komm</a:t>
            </a:r>
            <a:r>
              <a:rPr lang="de-DE" dirty="0" smtClean="0">
                <a:solidFill>
                  <a:srgbClr val="FF0000"/>
                </a:solidFill>
              </a:rPr>
              <a:t>t</a:t>
            </a:r>
            <a:r>
              <a:rPr lang="de-DE" dirty="0" smtClean="0"/>
              <a:t>                                 er/sie/es spiel</a:t>
            </a:r>
            <a:r>
              <a:rPr lang="de-DE" dirty="0" smtClean="0">
                <a:solidFill>
                  <a:srgbClr val="FF0000"/>
                </a:solidFill>
              </a:rPr>
              <a:t>t </a:t>
            </a:r>
            <a:r>
              <a:rPr lang="de-DE" dirty="0" smtClean="0"/>
              <a:t>          er/sie/es wohn</a:t>
            </a:r>
            <a:r>
              <a:rPr lang="de-DE" dirty="0" smtClean="0">
                <a:solidFill>
                  <a:srgbClr val="FF0000"/>
                </a:solidFill>
              </a:rPr>
              <a:t>t</a:t>
            </a:r>
          </a:p>
          <a:p>
            <a:pPr marL="0" indent="0">
              <a:buNone/>
            </a:pPr>
            <a:r>
              <a:rPr lang="de-DE" dirty="0"/>
              <a:t>w</a:t>
            </a:r>
            <a:r>
              <a:rPr lang="de-DE" dirty="0" smtClean="0"/>
              <a:t>ir komm</a:t>
            </a:r>
            <a:r>
              <a:rPr lang="de-DE" dirty="0" smtClean="0">
                <a:solidFill>
                  <a:srgbClr val="FF0000"/>
                </a:solidFill>
              </a:rPr>
              <a:t>en </a:t>
            </a:r>
            <a:r>
              <a:rPr lang="de-DE" dirty="0" smtClean="0"/>
              <a:t>                                       wir spiel</a:t>
            </a:r>
            <a:r>
              <a:rPr lang="de-DE" dirty="0" smtClean="0">
                <a:solidFill>
                  <a:srgbClr val="FF0000"/>
                </a:solidFill>
              </a:rPr>
              <a:t>en</a:t>
            </a:r>
            <a:r>
              <a:rPr lang="de-DE" dirty="0" smtClean="0"/>
              <a:t>                  wir wohn</a:t>
            </a:r>
            <a:r>
              <a:rPr lang="de-DE" dirty="0" smtClean="0">
                <a:solidFill>
                  <a:srgbClr val="FF0000"/>
                </a:solidFill>
              </a:rPr>
              <a:t>en</a:t>
            </a:r>
          </a:p>
          <a:p>
            <a:pPr marL="0" indent="0">
              <a:buNone/>
            </a:pPr>
            <a:r>
              <a:rPr lang="de-DE" dirty="0"/>
              <a:t>i</a:t>
            </a:r>
            <a:r>
              <a:rPr lang="de-DE" dirty="0" smtClean="0"/>
              <a:t>hr komm</a:t>
            </a:r>
            <a:r>
              <a:rPr lang="de-DE" dirty="0" smtClean="0">
                <a:solidFill>
                  <a:srgbClr val="FF0000"/>
                </a:solidFill>
              </a:rPr>
              <a:t>t </a:t>
            </a:r>
            <a:r>
              <a:rPr lang="de-DE" dirty="0" smtClean="0"/>
              <a:t>                                           ihr spiel</a:t>
            </a:r>
            <a:r>
              <a:rPr lang="de-DE" dirty="0" smtClean="0">
                <a:solidFill>
                  <a:srgbClr val="FF0000"/>
                </a:solidFill>
              </a:rPr>
              <a:t>t</a:t>
            </a:r>
            <a:r>
              <a:rPr lang="de-DE" dirty="0" smtClean="0"/>
              <a:t>                     ihr wohn</a:t>
            </a:r>
            <a:r>
              <a:rPr lang="de-DE" dirty="0" smtClean="0">
                <a:solidFill>
                  <a:srgbClr val="FF0000"/>
                </a:solidFill>
              </a:rPr>
              <a:t>t</a:t>
            </a:r>
          </a:p>
          <a:p>
            <a:pPr marL="0" indent="0">
              <a:buNone/>
            </a:pPr>
            <a:r>
              <a:rPr lang="de-DE" dirty="0" smtClean="0"/>
              <a:t>sie/Sie komm</a:t>
            </a:r>
            <a:r>
              <a:rPr lang="de-DE" dirty="0" smtClean="0">
                <a:solidFill>
                  <a:srgbClr val="FF0000"/>
                </a:solidFill>
              </a:rPr>
              <a:t>en </a:t>
            </a:r>
            <a:r>
              <a:rPr lang="de-DE" dirty="0" smtClean="0"/>
              <a:t>                                  sie/Sie spiel</a:t>
            </a:r>
            <a:r>
              <a:rPr lang="de-DE" dirty="0" smtClean="0">
                <a:solidFill>
                  <a:srgbClr val="FF0000"/>
                </a:solidFill>
              </a:rPr>
              <a:t>en </a:t>
            </a:r>
            <a:r>
              <a:rPr lang="de-DE" dirty="0" smtClean="0"/>
              <a:t>           sie/Sie wohn</a:t>
            </a:r>
            <a:r>
              <a:rPr lang="de-DE" dirty="0" smtClean="0">
                <a:solidFill>
                  <a:srgbClr val="FF0000"/>
                </a:solidFill>
              </a:rPr>
              <a:t>en</a:t>
            </a:r>
          </a:p>
          <a:p>
            <a:pPr marL="0" indent="0">
              <a:buNone/>
            </a:pPr>
            <a:r>
              <a:rPr lang="de-DE" u="sng" dirty="0"/>
              <a:t> </a:t>
            </a:r>
            <a:r>
              <a:rPr lang="de-DE" u="sng" dirty="0" smtClean="0"/>
              <a:t>  </a:t>
            </a:r>
            <a:endParaRPr lang="el-GR" u="sng" dirty="0"/>
          </a:p>
        </p:txBody>
      </p:sp>
      <p:sp>
        <p:nvSpPr>
          <p:cNvPr id="4" name="Κάτω βέλος 3"/>
          <p:cNvSpPr/>
          <p:nvPr/>
        </p:nvSpPr>
        <p:spPr>
          <a:xfrm>
            <a:off x="3148149" y="483326"/>
            <a:ext cx="2155371" cy="59697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800" dirty="0" smtClean="0"/>
          </a:p>
          <a:p>
            <a:pPr algn="ctr">
              <a:lnSpc>
                <a:spcPct val="150000"/>
              </a:lnSpc>
            </a:pPr>
            <a:r>
              <a:rPr lang="de-DE" sz="2800" b="1" dirty="0" smtClean="0">
                <a:solidFill>
                  <a:schemeClr val="bg1"/>
                </a:solidFill>
              </a:rPr>
              <a:t>-e</a:t>
            </a:r>
          </a:p>
          <a:p>
            <a:pPr algn="ctr">
              <a:lnSpc>
                <a:spcPct val="150000"/>
              </a:lnSpc>
            </a:pPr>
            <a:r>
              <a:rPr lang="de-DE" sz="2800" b="1" dirty="0" smtClean="0">
                <a:solidFill>
                  <a:schemeClr val="bg1"/>
                </a:solidFill>
              </a:rPr>
              <a:t>-</a:t>
            </a:r>
            <a:r>
              <a:rPr lang="de-DE" sz="2800" b="1" dirty="0" err="1" smtClean="0">
                <a:solidFill>
                  <a:schemeClr val="bg1"/>
                </a:solidFill>
              </a:rPr>
              <a:t>st</a:t>
            </a:r>
            <a:endParaRPr lang="de-DE" sz="2800" b="1" dirty="0" smtClean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de-DE" sz="2800" b="1" dirty="0" smtClean="0">
                <a:solidFill>
                  <a:schemeClr val="bg1"/>
                </a:solidFill>
              </a:rPr>
              <a:t>-t</a:t>
            </a:r>
          </a:p>
          <a:p>
            <a:pPr algn="ctr">
              <a:lnSpc>
                <a:spcPct val="150000"/>
              </a:lnSpc>
            </a:pPr>
            <a:r>
              <a:rPr lang="de-DE" sz="2800" b="1" dirty="0" smtClean="0">
                <a:solidFill>
                  <a:schemeClr val="bg1"/>
                </a:solidFill>
              </a:rPr>
              <a:t>-en</a:t>
            </a:r>
          </a:p>
          <a:p>
            <a:pPr algn="ctr">
              <a:lnSpc>
                <a:spcPct val="150000"/>
              </a:lnSpc>
            </a:pPr>
            <a:r>
              <a:rPr lang="de-DE" sz="2800" b="1" dirty="0" smtClean="0">
                <a:solidFill>
                  <a:schemeClr val="bg1"/>
                </a:solidFill>
              </a:rPr>
              <a:t>-t</a:t>
            </a:r>
          </a:p>
          <a:p>
            <a:pPr algn="ctr">
              <a:lnSpc>
                <a:spcPct val="150000"/>
              </a:lnSpc>
            </a:pPr>
            <a:r>
              <a:rPr lang="de-DE" sz="2800" b="1" dirty="0" smtClean="0">
                <a:solidFill>
                  <a:schemeClr val="bg1"/>
                </a:solidFill>
              </a:rPr>
              <a:t>-en</a:t>
            </a:r>
          </a:p>
          <a:p>
            <a:pPr algn="ctr"/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331674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2" name="type.wav"/>
          </p:stSnd>
        </p:sndAc>
      </p:transition>
    </mc:Choice>
    <mc:Fallback xmlns="">
      <p:transition spd="slow">
        <p:circl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63481" y="271852"/>
            <a:ext cx="9905998" cy="1478570"/>
          </a:xfrm>
        </p:spPr>
        <p:txBody>
          <a:bodyPr>
            <a:normAutofit/>
          </a:bodyPr>
          <a:lstStyle/>
          <a:p>
            <a:r>
              <a:rPr lang="de-DE" sz="2800" b="1" dirty="0" smtClean="0">
                <a:solidFill>
                  <a:schemeClr val="bg1"/>
                </a:solidFill>
              </a:rPr>
              <a:t>1. Übung</a:t>
            </a:r>
            <a:br>
              <a:rPr lang="de-DE" sz="2800" b="1" dirty="0" smtClean="0">
                <a:solidFill>
                  <a:schemeClr val="bg1"/>
                </a:solidFill>
              </a:rPr>
            </a:br>
            <a:r>
              <a:rPr lang="de-DE" sz="2800" b="1" dirty="0" smtClean="0">
                <a:solidFill>
                  <a:schemeClr val="bg1"/>
                </a:solidFill>
              </a:rPr>
              <a:t>ergänze die </a:t>
            </a:r>
            <a:r>
              <a:rPr lang="de-DE" sz="2800" b="1" dirty="0" err="1" smtClean="0">
                <a:solidFill>
                  <a:schemeClr val="bg1"/>
                </a:solidFill>
              </a:rPr>
              <a:t>endungen</a:t>
            </a:r>
            <a:r>
              <a:rPr lang="de-DE" sz="2800" b="1" dirty="0" smtClean="0">
                <a:solidFill>
                  <a:schemeClr val="bg1"/>
                </a:solidFill>
              </a:rPr>
              <a:t>!</a:t>
            </a:r>
            <a:endParaRPr lang="el-GR" sz="2800" b="1" dirty="0">
              <a:solidFill>
                <a:schemeClr val="bg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1412" y="1750422"/>
            <a:ext cx="9905999" cy="4402183"/>
          </a:xfrm>
        </p:spPr>
        <p:txBody>
          <a:bodyPr>
            <a:noAutofit/>
          </a:bodyPr>
          <a:lstStyle/>
          <a:p>
            <a:r>
              <a:rPr lang="de-DE" sz="2800" dirty="0" smtClean="0">
                <a:solidFill>
                  <a:srgbClr val="FFFF00"/>
                </a:solidFill>
              </a:rPr>
              <a:t>Ich</a:t>
            </a:r>
            <a:r>
              <a:rPr lang="de-DE" sz="2800" dirty="0" smtClean="0"/>
              <a:t> komm__ aus Griechenland. Woher komm__ </a:t>
            </a:r>
            <a:r>
              <a:rPr lang="de-DE" sz="2800" dirty="0" smtClean="0">
                <a:solidFill>
                  <a:srgbClr val="FFFF00"/>
                </a:solidFill>
              </a:rPr>
              <a:t>du</a:t>
            </a:r>
            <a:r>
              <a:rPr lang="de-DE" sz="2800" dirty="0" smtClean="0"/>
              <a:t>?</a:t>
            </a:r>
          </a:p>
          <a:p>
            <a:r>
              <a:rPr lang="de-DE" sz="2800" dirty="0" smtClean="0">
                <a:solidFill>
                  <a:srgbClr val="FFFF00"/>
                </a:solidFill>
              </a:rPr>
              <a:t>Ich</a:t>
            </a:r>
            <a:r>
              <a:rPr lang="de-DE" sz="2800" dirty="0" smtClean="0"/>
              <a:t> komm__ aus Deutschland, aber </a:t>
            </a:r>
            <a:r>
              <a:rPr lang="de-DE" sz="2800" dirty="0" smtClean="0">
                <a:solidFill>
                  <a:srgbClr val="FFFF00"/>
                </a:solidFill>
              </a:rPr>
              <a:t>ich</a:t>
            </a:r>
            <a:r>
              <a:rPr lang="de-DE" sz="2800" dirty="0" smtClean="0"/>
              <a:t> wohn___ in der Schweiz.</a:t>
            </a:r>
          </a:p>
          <a:p>
            <a:r>
              <a:rPr lang="de-DE" sz="2800" dirty="0" smtClean="0">
                <a:solidFill>
                  <a:srgbClr val="FFFF00"/>
                </a:solidFill>
              </a:rPr>
              <a:t>Er</a:t>
            </a:r>
            <a:r>
              <a:rPr lang="de-DE" sz="2800" dirty="0" smtClean="0"/>
              <a:t> spiel___ gerne Fußball, aber die anderen </a:t>
            </a:r>
            <a:r>
              <a:rPr lang="de-DE" sz="2800" dirty="0" smtClean="0">
                <a:solidFill>
                  <a:srgbClr val="FFFF00"/>
                </a:solidFill>
              </a:rPr>
              <a:t>Kinder </a:t>
            </a:r>
            <a:r>
              <a:rPr lang="de-DE" sz="2800" dirty="0" smtClean="0"/>
              <a:t>spiel_____ lieber Basketball.</a:t>
            </a:r>
          </a:p>
          <a:p>
            <a:r>
              <a:rPr lang="de-DE" sz="2800" dirty="0" smtClean="0"/>
              <a:t>Spiel___ </a:t>
            </a:r>
            <a:r>
              <a:rPr lang="de-DE" sz="2800" dirty="0" smtClean="0">
                <a:solidFill>
                  <a:srgbClr val="FFFF00"/>
                </a:solidFill>
              </a:rPr>
              <a:t>ihr</a:t>
            </a:r>
            <a:r>
              <a:rPr lang="de-DE" sz="2800" dirty="0" smtClean="0"/>
              <a:t> gerne Basketball? – Nein, </a:t>
            </a:r>
            <a:r>
              <a:rPr lang="de-DE" sz="2800" dirty="0" smtClean="0">
                <a:solidFill>
                  <a:srgbClr val="FFFF00"/>
                </a:solidFill>
              </a:rPr>
              <a:t>wir</a:t>
            </a:r>
            <a:r>
              <a:rPr lang="de-DE" sz="2800" dirty="0" smtClean="0"/>
              <a:t> </a:t>
            </a:r>
            <a:r>
              <a:rPr lang="de-DE" sz="2800" dirty="0" err="1" smtClean="0"/>
              <a:t>spiel____lieber</a:t>
            </a:r>
            <a:r>
              <a:rPr lang="de-DE" sz="2800" dirty="0" smtClean="0"/>
              <a:t> Volleyball.</a:t>
            </a:r>
          </a:p>
          <a:p>
            <a:r>
              <a:rPr lang="de-DE" sz="2800" dirty="0" smtClean="0"/>
              <a:t>Was spiel___ </a:t>
            </a:r>
            <a:r>
              <a:rPr lang="de-DE" sz="2800" dirty="0" smtClean="0">
                <a:solidFill>
                  <a:srgbClr val="FFFF00"/>
                </a:solidFill>
              </a:rPr>
              <a:t>du</a:t>
            </a:r>
            <a:r>
              <a:rPr lang="de-DE" sz="2800" dirty="0" smtClean="0"/>
              <a:t>? – </a:t>
            </a:r>
            <a:r>
              <a:rPr lang="de-DE" sz="2800" dirty="0" smtClean="0">
                <a:solidFill>
                  <a:srgbClr val="FFFF00"/>
                </a:solidFill>
              </a:rPr>
              <a:t>Ich</a:t>
            </a:r>
            <a:r>
              <a:rPr lang="de-DE" sz="2800" dirty="0" smtClean="0"/>
              <a:t> spiel__ gern mit meinen Freunden.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73759982"/>
      </p:ext>
    </p:extLst>
  </p:cSld>
  <p:clrMapOvr>
    <a:masterClrMapping/>
  </p:clrMapOvr>
  <p:transition spd="slow">
    <p:randomBar dir="vert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41413" y="783770"/>
            <a:ext cx="9905998" cy="1313317"/>
          </a:xfrm>
        </p:spPr>
        <p:txBody>
          <a:bodyPr>
            <a:normAutofit/>
          </a:bodyPr>
          <a:lstStyle/>
          <a:p>
            <a:r>
              <a:rPr lang="de-DE" sz="2800" b="1" dirty="0" smtClean="0">
                <a:solidFill>
                  <a:schemeClr val="bg1"/>
                </a:solidFill>
              </a:rPr>
              <a:t>2. Übung</a:t>
            </a:r>
            <a:br>
              <a:rPr lang="de-DE" sz="2800" b="1" dirty="0" smtClean="0">
                <a:solidFill>
                  <a:schemeClr val="bg1"/>
                </a:solidFill>
              </a:rPr>
            </a:br>
            <a:r>
              <a:rPr lang="de-DE" sz="2800" b="1" dirty="0" smtClean="0">
                <a:solidFill>
                  <a:schemeClr val="bg1"/>
                </a:solidFill>
              </a:rPr>
              <a:t>ergänze die richte Form der Verben!</a:t>
            </a:r>
            <a:endParaRPr lang="el-GR" sz="2800" b="1" dirty="0">
              <a:solidFill>
                <a:schemeClr val="bg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Sie ___________ mit deinem Bruder. (spielen)</a:t>
            </a:r>
          </a:p>
          <a:p>
            <a:r>
              <a:rPr lang="de-DE" dirty="0" smtClean="0"/>
              <a:t>Er____________ nicht aus Griechenland, er ________ aus der Türkei. (kommen)</a:t>
            </a:r>
          </a:p>
          <a:p>
            <a:r>
              <a:rPr lang="de-DE" dirty="0" smtClean="0"/>
              <a:t>Ich _______ in Berlin, aber meine Schwester ________ in Griechenland. (wohnen)</a:t>
            </a:r>
          </a:p>
          <a:p>
            <a:r>
              <a:rPr lang="de-DE" dirty="0" smtClean="0"/>
              <a:t>________ du in </a:t>
            </a:r>
            <a:r>
              <a:rPr lang="de-DE" dirty="0" err="1" smtClean="0"/>
              <a:t>Pothia</a:t>
            </a:r>
            <a:r>
              <a:rPr lang="de-DE" dirty="0" smtClean="0"/>
              <a:t>? – Nein, ich __________ in Vathi. (wohnen)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9744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push.wav"/>
          </p:stSnd>
        </p:sndAc>
      </p:transition>
    </mc:Choice>
    <mc:Fallback xmlns="">
      <p:transition spd="slow"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Verben –d,-t, -m,-n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203564"/>
          </a:xfrm>
          <a:ln>
            <a:solidFill>
              <a:srgbClr val="FFC000"/>
            </a:solidFill>
          </a:ln>
        </p:spPr>
        <p:txBody>
          <a:bodyPr/>
          <a:lstStyle/>
          <a:p>
            <a:r>
              <a:rPr lang="el-GR" dirty="0" smtClean="0"/>
              <a:t>Όταν το </a:t>
            </a:r>
            <a:r>
              <a:rPr lang="el-GR" u="sng" dirty="0" smtClean="0"/>
              <a:t>τελευταίο γράμμα του θέματος </a:t>
            </a:r>
            <a:r>
              <a:rPr lang="el-GR" dirty="0" smtClean="0"/>
              <a:t>είναι </a:t>
            </a:r>
            <a:r>
              <a:rPr lang="de-DE" dirty="0" smtClean="0"/>
              <a:t>: 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3600" dirty="0" smtClean="0"/>
              <a:t>    </a:t>
            </a:r>
            <a:r>
              <a:rPr lang="de-DE" sz="3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d,t</a:t>
            </a:r>
            <a:r>
              <a:rPr lang="de-DE" sz="3600" dirty="0" smtClean="0"/>
              <a:t> </a:t>
            </a:r>
            <a:r>
              <a:rPr lang="de-DE" dirty="0" smtClean="0"/>
              <a:t>(</a:t>
            </a:r>
            <a:r>
              <a:rPr lang="de-DE" dirty="0" err="1" smtClean="0"/>
              <a:t>z.B</a:t>
            </a:r>
            <a:r>
              <a:rPr lang="de-DE" dirty="0" smtClean="0"/>
              <a:t>) arbei</a:t>
            </a:r>
            <a:r>
              <a:rPr lang="de-DE" dirty="0" smtClean="0">
                <a:solidFill>
                  <a:schemeClr val="bg1"/>
                </a:solidFill>
              </a:rPr>
              <a:t>t</a:t>
            </a:r>
            <a:r>
              <a:rPr lang="de-DE" dirty="0" smtClean="0"/>
              <a:t>en </a:t>
            </a:r>
            <a:r>
              <a:rPr lang="el-GR" dirty="0" smtClean="0"/>
              <a:t>ή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3600" dirty="0" smtClean="0"/>
              <a:t>    </a:t>
            </a:r>
            <a:r>
              <a:rPr lang="de-DE" sz="36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m,n</a:t>
            </a:r>
            <a:r>
              <a:rPr lang="de-DE" dirty="0" smtClean="0"/>
              <a:t>, ( z.B. öff</a:t>
            </a:r>
            <a:r>
              <a:rPr lang="de-DE" dirty="0" smtClean="0">
                <a:solidFill>
                  <a:schemeClr val="bg1"/>
                </a:solidFill>
              </a:rPr>
              <a:t>n</a:t>
            </a:r>
            <a:r>
              <a:rPr lang="de-DE" dirty="0" smtClean="0"/>
              <a:t>en, zeich</a:t>
            </a:r>
            <a:r>
              <a:rPr lang="de-DE" dirty="0" smtClean="0">
                <a:solidFill>
                  <a:schemeClr val="bg1"/>
                </a:solidFill>
              </a:rPr>
              <a:t>n</a:t>
            </a:r>
            <a:r>
              <a:rPr lang="de-DE" dirty="0" smtClean="0"/>
              <a:t>en) </a:t>
            </a:r>
            <a:r>
              <a:rPr lang="el-GR" dirty="0" smtClean="0"/>
              <a:t>αλλά πριν από αυτά υπάρχει σύμφωνο, </a:t>
            </a:r>
            <a:r>
              <a:rPr lang="el-GR" u="sng" dirty="0" smtClean="0"/>
              <a:t>εκτός </a:t>
            </a:r>
            <a:r>
              <a:rPr lang="el-GR" dirty="0" smtClean="0"/>
              <a:t>από τα </a:t>
            </a:r>
            <a:r>
              <a:rPr lang="de-DE" b="1" u="sng" dirty="0" smtClean="0">
                <a:solidFill>
                  <a:srgbClr val="FF0000"/>
                </a:solidFill>
              </a:rPr>
              <a:t>r</a:t>
            </a:r>
            <a:r>
              <a:rPr lang="el-GR" dirty="0" smtClean="0"/>
              <a:t> και</a:t>
            </a:r>
            <a:r>
              <a:rPr lang="de-DE" dirty="0" smtClean="0"/>
              <a:t> </a:t>
            </a:r>
            <a:r>
              <a:rPr lang="de-DE" b="1" u="sng" dirty="0" smtClean="0">
                <a:solidFill>
                  <a:srgbClr val="FF0000"/>
                </a:solidFill>
              </a:rPr>
              <a:t>l</a:t>
            </a:r>
            <a:r>
              <a:rPr lang="de-DE" u="sng" dirty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(</a:t>
            </a:r>
            <a:r>
              <a:rPr lang="el-GR" dirty="0" smtClean="0">
                <a:solidFill>
                  <a:srgbClr val="FF0000"/>
                </a:solidFill>
              </a:rPr>
              <a:t>όχι όμως</a:t>
            </a:r>
            <a:r>
              <a:rPr lang="de-DE" dirty="0" smtClean="0">
                <a:solidFill>
                  <a:srgbClr val="FF0000"/>
                </a:solidFill>
              </a:rPr>
              <a:t>: le</a:t>
            </a:r>
            <a:r>
              <a:rPr lang="de-DE" dirty="0" smtClean="0">
                <a:solidFill>
                  <a:schemeClr val="bg1"/>
                </a:solidFill>
              </a:rPr>
              <a:t>r</a:t>
            </a:r>
            <a:r>
              <a:rPr lang="de-DE" dirty="0" smtClean="0">
                <a:solidFill>
                  <a:srgbClr val="FF0000"/>
                </a:solidFill>
              </a:rPr>
              <a:t>nen)</a:t>
            </a:r>
            <a:r>
              <a:rPr lang="el-GR" dirty="0" smtClean="0"/>
              <a:t> τότε οι καταλήξεις είναι για λόγους ευφωνίας, οι εξής</a:t>
            </a:r>
            <a:r>
              <a:rPr lang="de-DE" dirty="0" smtClean="0"/>
              <a:t>: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20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40019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Beispiele: </a:t>
            </a:r>
            <a:r>
              <a:rPr lang="el-GR" sz="2000" dirty="0" err="1" smtClean="0"/>
              <a:t>Παιρνει</a:t>
            </a:r>
            <a:r>
              <a:rPr lang="el-GR" sz="2000" dirty="0" smtClean="0"/>
              <a:t> ένα </a:t>
            </a:r>
            <a:r>
              <a:rPr lang="de-DE" sz="2000" b="1" dirty="0" smtClean="0">
                <a:solidFill>
                  <a:srgbClr val="FF0000"/>
                </a:solidFill>
              </a:rPr>
              <a:t>E</a:t>
            </a:r>
            <a:r>
              <a:rPr lang="el-GR" sz="2000" dirty="0" smtClean="0"/>
              <a:t> στα </a:t>
            </a:r>
            <a:r>
              <a:rPr lang="el-GR" sz="2000" dirty="0" err="1" smtClean="0"/>
              <a:t>προσωπα</a:t>
            </a:r>
            <a:r>
              <a:rPr lang="el-GR" sz="2000" dirty="0" smtClean="0"/>
              <a:t> που δεν </a:t>
            </a:r>
            <a:r>
              <a:rPr lang="el-GR" sz="2000" dirty="0" err="1" smtClean="0"/>
              <a:t>εχει</a:t>
            </a:r>
            <a:r>
              <a:rPr lang="el-GR" sz="2000" dirty="0" smtClean="0"/>
              <a:t>!</a:t>
            </a:r>
            <a:r>
              <a:rPr lang="de-DE" dirty="0" smtClean="0"/>
              <a:t/>
            </a:r>
            <a:br>
              <a:rPr lang="de-DE" dirty="0" smtClean="0"/>
            </a:b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318487"/>
              </p:ext>
            </p:extLst>
          </p:nvPr>
        </p:nvGraphicFramePr>
        <p:xfrm>
          <a:off x="1141413" y="1763490"/>
          <a:ext cx="9906000" cy="4328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2007618034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482567150"/>
                    </a:ext>
                  </a:extLst>
                </a:gridCol>
              </a:tblGrid>
              <a:tr h="825987">
                <a:tc>
                  <a:txBody>
                    <a:bodyPr/>
                    <a:lstStyle/>
                    <a:p>
                      <a:r>
                        <a:rPr lang="de-DE" sz="3200" dirty="0" smtClean="0"/>
                        <a:t>antworten = </a:t>
                      </a:r>
                      <a:r>
                        <a:rPr lang="el-GR" sz="3200" dirty="0" smtClean="0"/>
                        <a:t>απαντώ</a:t>
                      </a:r>
                      <a:endParaRPr lang="el-GR" sz="32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3200" dirty="0" smtClean="0"/>
                        <a:t>rechnen</a:t>
                      </a:r>
                      <a:r>
                        <a:rPr lang="de-DE" sz="3200" baseline="0" dirty="0" smtClean="0"/>
                        <a:t> =</a:t>
                      </a:r>
                      <a:r>
                        <a:rPr lang="el-GR" sz="3200" baseline="0" dirty="0" smtClean="0"/>
                        <a:t> λογαριάζω</a:t>
                      </a:r>
                      <a:endParaRPr lang="el-GR" sz="32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95263"/>
                  </a:ext>
                </a:extLst>
              </a:tr>
              <a:tr h="583702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ich</a:t>
                      </a:r>
                      <a:r>
                        <a:rPr lang="de-DE" sz="2800" baseline="0" dirty="0" smtClean="0"/>
                        <a:t> antwort</a:t>
                      </a:r>
                      <a:r>
                        <a:rPr lang="de-DE" sz="280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ich</a:t>
                      </a:r>
                      <a:r>
                        <a:rPr lang="de-DE" sz="2800" baseline="0" dirty="0" smtClean="0"/>
                        <a:t> rechn</a:t>
                      </a:r>
                      <a:r>
                        <a:rPr lang="de-DE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963464"/>
                  </a:ext>
                </a:extLst>
              </a:tr>
              <a:tr h="583702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du</a:t>
                      </a:r>
                      <a:r>
                        <a:rPr lang="de-DE" sz="2800" baseline="0" dirty="0" smtClean="0"/>
                        <a:t> antwort</a:t>
                      </a:r>
                      <a:r>
                        <a:rPr lang="de-DE" sz="2800" baseline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de-DE" sz="280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st</a:t>
                      </a:r>
                      <a:endParaRPr lang="el-GR" sz="280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du</a:t>
                      </a:r>
                      <a:r>
                        <a:rPr lang="de-DE" sz="2800" baseline="0" dirty="0" smtClean="0"/>
                        <a:t> rechn</a:t>
                      </a:r>
                      <a:r>
                        <a:rPr lang="de-DE" sz="2800" baseline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de-DE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st</a:t>
                      </a:r>
                      <a:endParaRPr lang="el-GR" sz="2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270421"/>
                  </a:ext>
                </a:extLst>
              </a:tr>
              <a:tr h="583702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er/sie/es antwort</a:t>
                      </a:r>
                      <a:r>
                        <a:rPr lang="de-DE" sz="280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de-DE" sz="280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l-GR" sz="280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er/sie/es rechn</a:t>
                      </a:r>
                      <a:r>
                        <a:rPr lang="de-DE" sz="280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de-DE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l-GR" sz="2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97274"/>
                  </a:ext>
                </a:extLst>
              </a:tr>
              <a:tr h="583702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wir</a:t>
                      </a:r>
                      <a:r>
                        <a:rPr lang="de-DE" sz="2800" baseline="0" dirty="0" smtClean="0"/>
                        <a:t> antwort</a:t>
                      </a:r>
                      <a:r>
                        <a:rPr lang="de-DE" sz="280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en</a:t>
                      </a:r>
                      <a:endParaRPr lang="el-GR" sz="280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wir</a:t>
                      </a:r>
                      <a:r>
                        <a:rPr lang="de-DE" sz="2800" baseline="0" dirty="0" smtClean="0"/>
                        <a:t> rechn</a:t>
                      </a:r>
                      <a:r>
                        <a:rPr lang="de-DE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en</a:t>
                      </a:r>
                      <a:endParaRPr lang="el-GR" sz="2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589986"/>
                  </a:ext>
                </a:extLst>
              </a:tr>
              <a:tr h="583702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ihr</a:t>
                      </a:r>
                      <a:r>
                        <a:rPr lang="de-DE" sz="2800" baseline="0" dirty="0" smtClean="0"/>
                        <a:t> antwort</a:t>
                      </a:r>
                      <a:r>
                        <a:rPr lang="de-DE" sz="2800" baseline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de-DE" sz="280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l-GR" sz="280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ihr</a:t>
                      </a:r>
                      <a:r>
                        <a:rPr lang="de-DE" sz="2800" baseline="0" dirty="0" smtClean="0"/>
                        <a:t> rechn</a:t>
                      </a:r>
                      <a:r>
                        <a:rPr lang="de-DE" sz="2800" baseline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de-DE" sz="2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t</a:t>
                      </a:r>
                      <a:endParaRPr lang="el-GR" sz="2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976900"/>
                  </a:ext>
                </a:extLst>
              </a:tr>
              <a:tr h="583702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sie/Sie antwort</a:t>
                      </a:r>
                      <a:r>
                        <a:rPr lang="de-DE" sz="280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en</a:t>
                      </a:r>
                      <a:endParaRPr lang="el-GR" sz="280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sie/Sie </a:t>
                      </a:r>
                      <a:r>
                        <a:rPr lang="de-DE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rechnen</a:t>
                      </a:r>
                      <a:endParaRPr lang="el-GR" sz="2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334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257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type.wav"/>
          </p:stSnd>
        </p:sndAc>
      </p:transition>
    </mc:Choice>
    <mc:Fallback xmlns="">
      <p:transition spd="slow"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Übung:</a:t>
            </a:r>
            <a:br>
              <a:rPr lang="de-DE" dirty="0" smtClean="0"/>
            </a:b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909526"/>
              </p:ext>
            </p:extLst>
          </p:nvPr>
        </p:nvGraphicFramePr>
        <p:xfrm>
          <a:off x="1141413" y="1698169"/>
          <a:ext cx="9906000" cy="394498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3029100953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451213747"/>
                    </a:ext>
                  </a:extLst>
                </a:gridCol>
              </a:tblGrid>
              <a:tr h="563569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arbei</a:t>
                      </a:r>
                      <a:r>
                        <a:rPr lang="de-DE" sz="2800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de-DE" sz="2800" dirty="0" smtClean="0"/>
                        <a:t>en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öff</a:t>
                      </a:r>
                      <a:r>
                        <a:rPr lang="de-DE" sz="2800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de-DE" sz="2800" dirty="0" smtClean="0"/>
                        <a:t>en</a:t>
                      </a:r>
                      <a:endParaRPr lang="el-G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126765"/>
                  </a:ext>
                </a:extLst>
              </a:tr>
              <a:tr h="563569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291922"/>
                  </a:ext>
                </a:extLst>
              </a:tr>
              <a:tr h="563569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465995"/>
                  </a:ext>
                </a:extLst>
              </a:tr>
              <a:tr h="563569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578819"/>
                  </a:ext>
                </a:extLst>
              </a:tr>
              <a:tr h="563569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728684"/>
                  </a:ext>
                </a:extLst>
              </a:tr>
              <a:tr h="563569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762338"/>
                  </a:ext>
                </a:extLst>
              </a:tr>
              <a:tr h="563569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317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03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1. </a:t>
            </a:r>
            <a:r>
              <a:rPr lang="de-DE" dirty="0" smtClean="0"/>
              <a:t>Übung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1412" y="1841863"/>
            <a:ext cx="9905999" cy="3949338"/>
          </a:xfrm>
        </p:spPr>
        <p:txBody>
          <a:bodyPr/>
          <a:lstStyle/>
          <a:p>
            <a:r>
              <a:rPr lang="de-DE" dirty="0" smtClean="0"/>
              <a:t>Ich ________ nicht. (antworten)</a:t>
            </a:r>
          </a:p>
          <a:p>
            <a:r>
              <a:rPr lang="de-DE" dirty="0" smtClean="0"/>
              <a:t>Er _________ jedes mal etwas anderes. (antworten)</a:t>
            </a:r>
          </a:p>
          <a:p>
            <a:r>
              <a:rPr lang="de-DE" dirty="0" smtClean="0"/>
              <a:t>Wir __________ die Tür und das Licht kommt rein. (öffnen)</a:t>
            </a:r>
          </a:p>
          <a:p>
            <a:r>
              <a:rPr lang="de-DE" dirty="0" smtClean="0"/>
              <a:t>Maria ________ in einer Firma. (arbeiten)</a:t>
            </a:r>
          </a:p>
          <a:p>
            <a:r>
              <a:rPr lang="de-DE" dirty="0" smtClean="0"/>
              <a:t>Klaus __________ in einem Büro. (arbeiten)</a:t>
            </a:r>
          </a:p>
          <a:p>
            <a:r>
              <a:rPr lang="de-DE" dirty="0" smtClean="0"/>
              <a:t>________ ihr in der Schule? – Nein, wir ________ nicht. (rechnen)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7510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push.wav"/>
          </p:stSnd>
        </p:sndAc>
      </p:transition>
    </mc:Choice>
    <mc:Fallback xmlns="">
      <p:transition spd="slow"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92338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2. Übung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1412" y="1815737"/>
            <a:ext cx="9905999" cy="397546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 smtClean="0"/>
              <a:t>Er ___________ den Kuli nicht. (finden)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Sebastian________ Deutsch. (lernen)</a:t>
            </a:r>
            <a:endParaRPr lang="el-GR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Wie viel________ das? – Das _________ 7 Euro. (kosten)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Sie __________ hier. (arbeiten)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Du ________ die Gitarre nicht. (kaufen)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Viele Wörter ________ keinen Plural. (bilden)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689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push.wav"/>
          </p:stSnd>
        </p:sndAc>
      </p:transition>
    </mc:Choice>
    <mc:Fallback xmlns="">
      <p:transition spd="slow"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ύκλωμα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TM04033919[[fn=Κύκλωμα]]</Template>
  <TotalTime>123</TotalTime>
  <Words>424</Words>
  <Application>Microsoft Office PowerPoint</Application>
  <PresentationFormat>Ευρεία οθόνη</PresentationFormat>
  <Paragraphs>66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Tw Cen MT</vt:lpstr>
      <vt:lpstr>Κύκλωμα</vt:lpstr>
      <vt:lpstr>Verben</vt:lpstr>
      <vt:lpstr>Verben</vt:lpstr>
      <vt:lpstr>1. Übung ergänze die endungen!</vt:lpstr>
      <vt:lpstr>2. Übung ergänze die richte Form der Verben!</vt:lpstr>
      <vt:lpstr>Verben –d,-t, -m,-n</vt:lpstr>
      <vt:lpstr>Beispiele: Παιρνει ένα E στα προσωπα που δεν εχει! </vt:lpstr>
      <vt:lpstr>Übung: </vt:lpstr>
      <vt:lpstr>1. Übung</vt:lpstr>
      <vt:lpstr>2. Übung</vt:lpstr>
      <vt:lpstr>Vielen Dank!!!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Verben</dc:title>
  <dc:creator>Χρήστης των Windows</dc:creator>
  <cp:lastModifiedBy>Χρήστης των Windows</cp:lastModifiedBy>
  <cp:revision>34</cp:revision>
  <dcterms:created xsi:type="dcterms:W3CDTF">2019-11-06T18:54:44Z</dcterms:created>
  <dcterms:modified xsi:type="dcterms:W3CDTF">2019-11-18T21:15:07Z</dcterms:modified>
</cp:coreProperties>
</file>