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ebp" ContentType="image/webp"/>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handoutMasterIdLst>
    <p:handoutMasterId r:id="rId37"/>
  </p:handoutMasterIdLst>
  <p:sldIdLst>
    <p:sldId id="256" r:id="rId5"/>
    <p:sldId id="293" r:id="rId6"/>
    <p:sldId id="289" r:id="rId7"/>
    <p:sldId id="290" r:id="rId8"/>
    <p:sldId id="291" r:id="rId9"/>
    <p:sldId id="276" r:id="rId10"/>
    <p:sldId id="259" r:id="rId11"/>
    <p:sldId id="298" r:id="rId12"/>
    <p:sldId id="299" r:id="rId13"/>
    <p:sldId id="303" r:id="rId14"/>
    <p:sldId id="300" r:id="rId15"/>
    <p:sldId id="301" r:id="rId16"/>
    <p:sldId id="285" r:id="rId17"/>
    <p:sldId id="296" r:id="rId18"/>
    <p:sldId id="294" r:id="rId19"/>
    <p:sldId id="277" r:id="rId20"/>
    <p:sldId id="278" r:id="rId21"/>
    <p:sldId id="279" r:id="rId22"/>
    <p:sldId id="286" r:id="rId23"/>
    <p:sldId id="297" r:id="rId24"/>
    <p:sldId id="295" r:id="rId25"/>
    <p:sldId id="280" r:id="rId26"/>
    <p:sldId id="304" r:id="rId27"/>
    <p:sldId id="305" r:id="rId28"/>
    <p:sldId id="288" r:id="rId29"/>
    <p:sldId id="281" r:id="rId30"/>
    <p:sldId id="284" r:id="rId31"/>
    <p:sldId id="282" r:id="rId32"/>
    <p:sldId id="287" r:id="rId33"/>
    <p:sldId id="292" r:id="rId34"/>
    <p:sldId id="275" r:id="rId35"/>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Συντάκτης" initials="Α"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8"/>
  </p:normalViewPr>
  <p:slideViewPr>
    <p:cSldViewPr snapToGrid="0">
      <p:cViewPr varScale="1">
        <p:scale>
          <a:sx n="62" d="100"/>
          <a:sy n="62" d="100"/>
        </p:scale>
        <p:origin x="329" y="31"/>
      </p:cViewPr>
      <p:guideLst/>
    </p:cSldViewPr>
  </p:slideViewPr>
  <p:notesTextViewPr>
    <p:cViewPr>
      <p:scale>
        <a:sx n="1" d="1"/>
        <a:sy n="1" d="1"/>
      </p:scale>
      <p:origin x="0" y="0"/>
    </p:cViewPr>
  </p:notesTextViewPr>
  <p:sorterViewPr>
    <p:cViewPr>
      <p:scale>
        <a:sx n="126" d="100"/>
        <a:sy n="126" d="100"/>
      </p:scale>
      <p:origin x="0" y="0"/>
    </p:cViewPr>
  </p:sorterViewPr>
  <p:notesViewPr>
    <p:cSldViewPr snapToGrid="0">
      <p:cViewPr varScale="1">
        <p:scale>
          <a:sx n="86" d="100"/>
          <a:sy n="86" d="100"/>
        </p:scale>
        <p:origin x="38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DFBA39-949C-492F-9EDD-E068175D68B1}" type="doc">
      <dgm:prSet loTypeId="urn:microsoft.com/office/officeart/2005/8/layout/equation2" loCatId="relationship" qsTypeId="urn:microsoft.com/office/officeart/2005/8/quickstyle/3d3" qsCatId="3D" csTypeId="urn:microsoft.com/office/officeart/2005/8/colors/accent1_2" csCatId="accent1" phldr="1"/>
      <dgm:spPr/>
    </dgm:pt>
    <dgm:pt modelId="{8D434454-B0BE-46C2-998F-D64876A6CC64}">
      <dgm:prSet phldrT="[Κείμενο]" custT="1"/>
      <dgm:spPr/>
      <dgm:t>
        <a:bodyPr/>
        <a:lstStyle/>
        <a:p>
          <a:r>
            <a:rPr lang="el-GR" sz="2000" dirty="0"/>
            <a:t>Α. Κριτική σκέψη </a:t>
          </a:r>
        </a:p>
      </dgm:t>
    </dgm:pt>
    <dgm:pt modelId="{CBE3A8C1-F2FF-4970-850D-D414E5B46DF3}" type="parTrans" cxnId="{86286C36-3FAC-4AA5-866A-BCA42A40425E}">
      <dgm:prSet/>
      <dgm:spPr/>
      <dgm:t>
        <a:bodyPr/>
        <a:lstStyle/>
        <a:p>
          <a:endParaRPr lang="el-GR"/>
        </a:p>
      </dgm:t>
    </dgm:pt>
    <dgm:pt modelId="{00B8CBF8-8185-4DC0-8112-E2FC438E4992}" type="sibTrans" cxnId="{86286C36-3FAC-4AA5-866A-BCA42A40425E}">
      <dgm:prSet/>
      <dgm:spPr>
        <a:solidFill>
          <a:srgbClr val="FF0000"/>
        </a:solidFill>
      </dgm:spPr>
      <dgm:t>
        <a:bodyPr/>
        <a:lstStyle/>
        <a:p>
          <a:endParaRPr lang="el-GR"/>
        </a:p>
      </dgm:t>
    </dgm:pt>
    <dgm:pt modelId="{F084F65F-7671-4D1B-80E3-E3FDAAFCA927}">
      <dgm:prSet phldrT="[Κείμενο]" custT="1"/>
      <dgm:spPr/>
      <dgm:t>
        <a:bodyPr/>
        <a:lstStyle/>
        <a:p>
          <a:r>
            <a:rPr lang="el-GR" sz="2000" dirty="0"/>
            <a:t>Β. Δημιουργική σκέψη</a:t>
          </a:r>
        </a:p>
      </dgm:t>
    </dgm:pt>
    <dgm:pt modelId="{EE7E6320-5504-4BA5-B369-9CEFBC3E4B8B}" type="parTrans" cxnId="{3560874D-4FAE-4949-9918-D2863334D0E0}">
      <dgm:prSet/>
      <dgm:spPr/>
      <dgm:t>
        <a:bodyPr/>
        <a:lstStyle/>
        <a:p>
          <a:endParaRPr lang="el-GR"/>
        </a:p>
      </dgm:t>
    </dgm:pt>
    <dgm:pt modelId="{FA0BF099-451B-4FA3-909F-59B8A6125743}" type="sibTrans" cxnId="{3560874D-4FAE-4949-9918-D2863334D0E0}">
      <dgm:prSet/>
      <dgm:spPr>
        <a:solidFill>
          <a:srgbClr val="FF0000"/>
        </a:solidFill>
      </dgm:spPr>
      <dgm:t>
        <a:bodyPr/>
        <a:lstStyle/>
        <a:p>
          <a:endParaRPr lang="el-GR"/>
        </a:p>
      </dgm:t>
    </dgm:pt>
    <dgm:pt modelId="{DD61AD9F-6C34-4488-BAC4-58ADA0270863}">
      <dgm:prSet phldrT="[Κείμενο]"/>
      <dgm:spPr/>
      <dgm:t>
        <a:bodyPr/>
        <a:lstStyle/>
        <a:p>
          <a:r>
            <a:rPr lang="el-GR" dirty="0"/>
            <a:t>Α. Διεξοδική διερεύνηση υποθέσεων προκειμένου να καταλήξει σε εναλλακτικούς τρόπους  σκέψης , διατύπωση αξιολογικών κρίσεων και στοιχειοθέτηση</a:t>
          </a:r>
        </a:p>
        <a:p>
          <a:endParaRPr lang="el-GR" dirty="0"/>
        </a:p>
        <a:p>
          <a:r>
            <a:rPr lang="el-GR" dirty="0"/>
            <a:t>Β. Επέκταση πέρα από στερεότυπες κωδικοποίησης της γνώσης (ασυνήθιστες και ευρύτερες).</a:t>
          </a:r>
        </a:p>
        <a:p>
          <a:r>
            <a:rPr lang="el-GR" dirty="0"/>
            <a:t>Πρωτοβουλία, αυτοπεποίθηση, πειραματισμοί</a:t>
          </a:r>
        </a:p>
      </dgm:t>
    </dgm:pt>
    <dgm:pt modelId="{460CC993-286E-4E4F-B651-B2C3E0955B4C}" type="parTrans" cxnId="{255102EE-4435-4283-9B3D-9EF0D2F94659}">
      <dgm:prSet/>
      <dgm:spPr/>
      <dgm:t>
        <a:bodyPr/>
        <a:lstStyle/>
        <a:p>
          <a:endParaRPr lang="el-GR"/>
        </a:p>
      </dgm:t>
    </dgm:pt>
    <dgm:pt modelId="{0F15AAC7-6637-48B7-A8BE-A5282826C29B}" type="sibTrans" cxnId="{255102EE-4435-4283-9B3D-9EF0D2F94659}">
      <dgm:prSet/>
      <dgm:spPr/>
      <dgm:t>
        <a:bodyPr/>
        <a:lstStyle/>
        <a:p>
          <a:endParaRPr lang="el-GR"/>
        </a:p>
      </dgm:t>
    </dgm:pt>
    <dgm:pt modelId="{2259075B-1277-4A83-A08D-491068A10809}" type="pres">
      <dgm:prSet presAssocID="{0DDFBA39-949C-492F-9EDD-E068175D68B1}" presName="Name0" presStyleCnt="0">
        <dgm:presLayoutVars>
          <dgm:dir/>
          <dgm:resizeHandles val="exact"/>
        </dgm:presLayoutVars>
      </dgm:prSet>
      <dgm:spPr/>
    </dgm:pt>
    <dgm:pt modelId="{EB780CD5-C8EC-4307-86EA-192B93AC41C0}" type="pres">
      <dgm:prSet presAssocID="{0DDFBA39-949C-492F-9EDD-E068175D68B1}" presName="vNodes" presStyleCnt="0"/>
      <dgm:spPr/>
    </dgm:pt>
    <dgm:pt modelId="{D90E4C71-0EE8-48D0-B4CE-853950237181}" type="pres">
      <dgm:prSet presAssocID="{8D434454-B0BE-46C2-998F-D64876A6CC64}" presName="node" presStyleLbl="node1" presStyleIdx="0" presStyleCnt="3" custScaleX="174405">
        <dgm:presLayoutVars>
          <dgm:bulletEnabled val="1"/>
        </dgm:presLayoutVars>
      </dgm:prSet>
      <dgm:spPr/>
    </dgm:pt>
    <dgm:pt modelId="{0D69A328-EAF0-41F1-B639-5EF519DD4718}" type="pres">
      <dgm:prSet presAssocID="{00B8CBF8-8185-4DC0-8112-E2FC438E4992}" presName="spacerT" presStyleCnt="0"/>
      <dgm:spPr/>
    </dgm:pt>
    <dgm:pt modelId="{0310DBFE-3BBE-4F98-BA2C-CEA718DF24BE}" type="pres">
      <dgm:prSet presAssocID="{00B8CBF8-8185-4DC0-8112-E2FC438E4992}" presName="sibTrans" presStyleLbl="sibTrans2D1" presStyleIdx="0" presStyleCnt="2"/>
      <dgm:spPr/>
    </dgm:pt>
    <dgm:pt modelId="{FB050EB7-59CA-454B-85CD-9519DCFB65BC}" type="pres">
      <dgm:prSet presAssocID="{00B8CBF8-8185-4DC0-8112-E2FC438E4992}" presName="spacerB" presStyleCnt="0"/>
      <dgm:spPr/>
    </dgm:pt>
    <dgm:pt modelId="{DDE43991-A7E6-4138-B7F7-5BC24155913B}" type="pres">
      <dgm:prSet presAssocID="{F084F65F-7671-4D1B-80E3-E3FDAAFCA927}" presName="node" presStyleLbl="node1" presStyleIdx="1" presStyleCnt="3" custScaleX="204785">
        <dgm:presLayoutVars>
          <dgm:bulletEnabled val="1"/>
        </dgm:presLayoutVars>
      </dgm:prSet>
      <dgm:spPr/>
    </dgm:pt>
    <dgm:pt modelId="{4980D89E-5DC1-4427-BD12-56B717605F41}" type="pres">
      <dgm:prSet presAssocID="{0DDFBA39-949C-492F-9EDD-E068175D68B1}" presName="sibTransLast" presStyleLbl="sibTrans2D1" presStyleIdx="1" presStyleCnt="2" custLinFactX="-19389" custLinFactNeighborX="-100000" custLinFactNeighborY="12134"/>
      <dgm:spPr/>
    </dgm:pt>
    <dgm:pt modelId="{3B4BF911-4912-4E08-A0C2-8D0F0C5782B4}" type="pres">
      <dgm:prSet presAssocID="{0DDFBA39-949C-492F-9EDD-E068175D68B1}" presName="connectorText" presStyleLbl="sibTrans2D1" presStyleIdx="1" presStyleCnt="2"/>
      <dgm:spPr/>
    </dgm:pt>
    <dgm:pt modelId="{45B249D0-988B-4336-A2FC-1993BC6A3703}" type="pres">
      <dgm:prSet presAssocID="{0DDFBA39-949C-492F-9EDD-E068175D68B1}" presName="lastNode" presStyleLbl="node1" presStyleIdx="2" presStyleCnt="3" custScaleX="263520" custLinFactNeighborX="65099" custLinFactNeighborY="-13937">
        <dgm:presLayoutVars>
          <dgm:bulletEnabled val="1"/>
        </dgm:presLayoutVars>
      </dgm:prSet>
      <dgm:spPr/>
    </dgm:pt>
  </dgm:ptLst>
  <dgm:cxnLst>
    <dgm:cxn modelId="{2EB6A21E-1661-48D0-B14E-A478E446DD8A}" type="presOf" srcId="{0DDFBA39-949C-492F-9EDD-E068175D68B1}" destId="{2259075B-1277-4A83-A08D-491068A10809}" srcOrd="0" destOrd="0" presId="urn:microsoft.com/office/officeart/2005/8/layout/equation2"/>
    <dgm:cxn modelId="{7C601A2F-CA61-4944-86DB-A2FD77154BBC}" type="presOf" srcId="{F084F65F-7671-4D1B-80E3-E3FDAAFCA927}" destId="{DDE43991-A7E6-4138-B7F7-5BC24155913B}" srcOrd="0" destOrd="0" presId="urn:microsoft.com/office/officeart/2005/8/layout/equation2"/>
    <dgm:cxn modelId="{86286C36-3FAC-4AA5-866A-BCA42A40425E}" srcId="{0DDFBA39-949C-492F-9EDD-E068175D68B1}" destId="{8D434454-B0BE-46C2-998F-D64876A6CC64}" srcOrd="0" destOrd="0" parTransId="{CBE3A8C1-F2FF-4970-850D-D414E5B46DF3}" sibTransId="{00B8CBF8-8185-4DC0-8112-E2FC438E4992}"/>
    <dgm:cxn modelId="{3560874D-4FAE-4949-9918-D2863334D0E0}" srcId="{0DDFBA39-949C-492F-9EDD-E068175D68B1}" destId="{F084F65F-7671-4D1B-80E3-E3FDAAFCA927}" srcOrd="1" destOrd="0" parTransId="{EE7E6320-5504-4BA5-B369-9CEFBC3E4B8B}" sibTransId="{FA0BF099-451B-4FA3-909F-59B8A6125743}"/>
    <dgm:cxn modelId="{F61DC851-783D-46E2-9202-9582B0174CC1}" type="presOf" srcId="{00B8CBF8-8185-4DC0-8112-E2FC438E4992}" destId="{0310DBFE-3BBE-4F98-BA2C-CEA718DF24BE}" srcOrd="0" destOrd="0" presId="urn:microsoft.com/office/officeart/2005/8/layout/equation2"/>
    <dgm:cxn modelId="{6910D4A8-817A-4E8D-89C5-5331B58F0079}" type="presOf" srcId="{FA0BF099-451B-4FA3-909F-59B8A6125743}" destId="{3B4BF911-4912-4E08-A0C2-8D0F0C5782B4}" srcOrd="1" destOrd="0" presId="urn:microsoft.com/office/officeart/2005/8/layout/equation2"/>
    <dgm:cxn modelId="{47F7D2B8-538E-4F16-889E-7D84E5F9D650}" type="presOf" srcId="{8D434454-B0BE-46C2-998F-D64876A6CC64}" destId="{D90E4C71-0EE8-48D0-B4CE-853950237181}" srcOrd="0" destOrd="0" presId="urn:microsoft.com/office/officeart/2005/8/layout/equation2"/>
    <dgm:cxn modelId="{13A79AC9-6F2B-43BF-943A-254B6258790D}" type="presOf" srcId="{DD61AD9F-6C34-4488-BAC4-58ADA0270863}" destId="{45B249D0-988B-4336-A2FC-1993BC6A3703}" srcOrd="0" destOrd="0" presId="urn:microsoft.com/office/officeart/2005/8/layout/equation2"/>
    <dgm:cxn modelId="{255102EE-4435-4283-9B3D-9EF0D2F94659}" srcId="{0DDFBA39-949C-492F-9EDD-E068175D68B1}" destId="{DD61AD9F-6C34-4488-BAC4-58ADA0270863}" srcOrd="2" destOrd="0" parTransId="{460CC993-286E-4E4F-B651-B2C3E0955B4C}" sibTransId="{0F15AAC7-6637-48B7-A8BE-A5282826C29B}"/>
    <dgm:cxn modelId="{6FBE75F5-C899-4DFB-8A3E-FE9C51E432F5}" type="presOf" srcId="{FA0BF099-451B-4FA3-909F-59B8A6125743}" destId="{4980D89E-5DC1-4427-BD12-56B717605F41}" srcOrd="0" destOrd="0" presId="urn:microsoft.com/office/officeart/2005/8/layout/equation2"/>
    <dgm:cxn modelId="{12AA853E-5476-4848-97FE-8A4E01D12415}" type="presParOf" srcId="{2259075B-1277-4A83-A08D-491068A10809}" destId="{EB780CD5-C8EC-4307-86EA-192B93AC41C0}" srcOrd="0" destOrd="0" presId="urn:microsoft.com/office/officeart/2005/8/layout/equation2"/>
    <dgm:cxn modelId="{A4187234-1EF8-4357-8586-961B1BF2F92C}" type="presParOf" srcId="{EB780CD5-C8EC-4307-86EA-192B93AC41C0}" destId="{D90E4C71-0EE8-48D0-B4CE-853950237181}" srcOrd="0" destOrd="0" presId="urn:microsoft.com/office/officeart/2005/8/layout/equation2"/>
    <dgm:cxn modelId="{59D8F1D8-D6D5-44FD-81E0-E55C44099BDF}" type="presParOf" srcId="{EB780CD5-C8EC-4307-86EA-192B93AC41C0}" destId="{0D69A328-EAF0-41F1-B639-5EF519DD4718}" srcOrd="1" destOrd="0" presId="urn:microsoft.com/office/officeart/2005/8/layout/equation2"/>
    <dgm:cxn modelId="{0D8472B2-803D-491F-B05F-80CB132E412D}" type="presParOf" srcId="{EB780CD5-C8EC-4307-86EA-192B93AC41C0}" destId="{0310DBFE-3BBE-4F98-BA2C-CEA718DF24BE}" srcOrd="2" destOrd="0" presId="urn:microsoft.com/office/officeart/2005/8/layout/equation2"/>
    <dgm:cxn modelId="{713A03F5-B0B0-488E-98A4-B250F03E6A25}" type="presParOf" srcId="{EB780CD5-C8EC-4307-86EA-192B93AC41C0}" destId="{FB050EB7-59CA-454B-85CD-9519DCFB65BC}" srcOrd="3" destOrd="0" presId="urn:microsoft.com/office/officeart/2005/8/layout/equation2"/>
    <dgm:cxn modelId="{7D4E38C3-C45D-422F-9692-728F1E042389}" type="presParOf" srcId="{EB780CD5-C8EC-4307-86EA-192B93AC41C0}" destId="{DDE43991-A7E6-4138-B7F7-5BC24155913B}" srcOrd="4" destOrd="0" presId="urn:microsoft.com/office/officeart/2005/8/layout/equation2"/>
    <dgm:cxn modelId="{71D40905-24C4-428B-BF9D-7698BD6E2B09}" type="presParOf" srcId="{2259075B-1277-4A83-A08D-491068A10809}" destId="{4980D89E-5DC1-4427-BD12-56B717605F41}" srcOrd="1" destOrd="0" presId="urn:microsoft.com/office/officeart/2005/8/layout/equation2"/>
    <dgm:cxn modelId="{E9183462-42B5-454A-9957-E651057CA788}" type="presParOf" srcId="{4980D89E-5DC1-4427-BD12-56B717605F41}" destId="{3B4BF911-4912-4E08-A0C2-8D0F0C5782B4}" srcOrd="0" destOrd="0" presId="urn:microsoft.com/office/officeart/2005/8/layout/equation2"/>
    <dgm:cxn modelId="{32BA0288-0FCE-49B2-B685-76997B2D2FB7}" type="presParOf" srcId="{2259075B-1277-4A83-A08D-491068A10809}" destId="{45B249D0-988B-4336-A2FC-1993BC6A3703}" srcOrd="2" destOrd="0" presId="urn:microsoft.com/office/officeart/2005/8/layout/equation2"/>
  </dgm:cxnLst>
  <dgm:bg>
    <a:solidFill>
      <a:schemeClr val="tx1">
        <a:lumMod val="75000"/>
        <a:lumOff val="2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0E4C71-0EE8-48D0-B4CE-853950237181}">
      <dsp:nvSpPr>
        <dsp:cNvPr id="0" name=""/>
        <dsp:cNvSpPr/>
      </dsp:nvSpPr>
      <dsp:spPr>
        <a:xfrm>
          <a:off x="217499" y="602"/>
          <a:ext cx="2140558" cy="1227349"/>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kern="1200" dirty="0"/>
            <a:t>Α. Κριτική σκέψη </a:t>
          </a:r>
        </a:p>
      </dsp:txBody>
      <dsp:txXfrm>
        <a:off x="530976" y="180343"/>
        <a:ext cx="1513604" cy="867867"/>
      </dsp:txXfrm>
    </dsp:sp>
    <dsp:sp modelId="{0310DBFE-3BBE-4F98-BA2C-CEA718DF24BE}">
      <dsp:nvSpPr>
        <dsp:cNvPr id="0" name=""/>
        <dsp:cNvSpPr/>
      </dsp:nvSpPr>
      <dsp:spPr>
        <a:xfrm>
          <a:off x="931847" y="1327612"/>
          <a:ext cx="711862" cy="711862"/>
        </a:xfrm>
        <a:prstGeom prst="mathPlus">
          <a:avLst/>
        </a:prstGeom>
        <a:solidFill>
          <a:srgbClr val="FF000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l-GR" sz="1200" kern="1200"/>
        </a:p>
      </dsp:txBody>
      <dsp:txXfrm>
        <a:off x="1026204" y="1599828"/>
        <a:ext cx="523148" cy="167430"/>
      </dsp:txXfrm>
    </dsp:sp>
    <dsp:sp modelId="{DDE43991-A7E6-4138-B7F7-5BC24155913B}">
      <dsp:nvSpPr>
        <dsp:cNvPr id="0" name=""/>
        <dsp:cNvSpPr/>
      </dsp:nvSpPr>
      <dsp:spPr>
        <a:xfrm>
          <a:off x="31065" y="2139135"/>
          <a:ext cx="2513426" cy="1227349"/>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l-GR" sz="2000" kern="1200" dirty="0"/>
            <a:t>Β. Δημιουργική σκέψη</a:t>
          </a:r>
        </a:p>
      </dsp:txBody>
      <dsp:txXfrm>
        <a:off x="399148" y="2318876"/>
        <a:ext cx="1777260" cy="867867"/>
      </dsp:txXfrm>
    </dsp:sp>
    <dsp:sp modelId="{4980D89E-5DC1-4427-BD12-56B717605F41}">
      <dsp:nvSpPr>
        <dsp:cNvPr id="0" name=""/>
        <dsp:cNvSpPr/>
      </dsp:nvSpPr>
      <dsp:spPr>
        <a:xfrm rot="21376659">
          <a:off x="2231385" y="1401624"/>
          <a:ext cx="432323" cy="456573"/>
        </a:xfrm>
        <a:prstGeom prst="rightArrow">
          <a:avLst>
            <a:gd name="adj1" fmla="val 60000"/>
            <a:gd name="adj2" fmla="val 50000"/>
          </a:avLst>
        </a:prstGeom>
        <a:solidFill>
          <a:srgbClr val="FF0000"/>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l-GR" sz="1900" kern="1200"/>
        </a:p>
      </dsp:txBody>
      <dsp:txXfrm>
        <a:off x="2231522" y="1497149"/>
        <a:ext cx="302626" cy="273943"/>
      </dsp:txXfrm>
    </dsp:sp>
    <dsp:sp modelId="{45B249D0-988B-4336-A2FC-1993BC6A3703}">
      <dsp:nvSpPr>
        <dsp:cNvPr id="0" name=""/>
        <dsp:cNvSpPr/>
      </dsp:nvSpPr>
      <dsp:spPr>
        <a:xfrm>
          <a:off x="3311966" y="114083"/>
          <a:ext cx="6468620" cy="2454698"/>
        </a:xfrm>
        <a:prstGeom prst="ellipse">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l-GR" sz="1500" kern="1200" dirty="0"/>
            <a:t>Α. Διεξοδική διερεύνηση υποθέσεων προκειμένου να καταλήξει σε εναλλακτικούς τρόπους  σκέψης , διατύπωση αξιολογικών κρίσεων και στοιχειοθέτηση</a:t>
          </a:r>
        </a:p>
        <a:p>
          <a:pPr marL="0" lvl="0" indent="0" algn="ctr" defTabSz="666750">
            <a:lnSpc>
              <a:spcPct val="90000"/>
            </a:lnSpc>
            <a:spcBef>
              <a:spcPct val="0"/>
            </a:spcBef>
            <a:spcAft>
              <a:spcPct val="35000"/>
            </a:spcAft>
            <a:buNone/>
          </a:pPr>
          <a:endParaRPr lang="el-GR" sz="1500" kern="1200" dirty="0"/>
        </a:p>
        <a:p>
          <a:pPr marL="0" lvl="0" indent="0" algn="ctr" defTabSz="666750">
            <a:lnSpc>
              <a:spcPct val="90000"/>
            </a:lnSpc>
            <a:spcBef>
              <a:spcPct val="0"/>
            </a:spcBef>
            <a:spcAft>
              <a:spcPct val="35000"/>
            </a:spcAft>
            <a:buNone/>
          </a:pPr>
          <a:r>
            <a:rPr lang="el-GR" sz="1500" kern="1200" dirty="0"/>
            <a:t>Β. Επέκταση πέρα από στερεότυπες κωδικοποίησης της γνώσης (ασυνήθιστες και ευρύτερες).</a:t>
          </a:r>
        </a:p>
        <a:p>
          <a:pPr marL="0" lvl="0" indent="0" algn="ctr" defTabSz="666750">
            <a:lnSpc>
              <a:spcPct val="90000"/>
            </a:lnSpc>
            <a:spcBef>
              <a:spcPct val="0"/>
            </a:spcBef>
            <a:spcAft>
              <a:spcPct val="35000"/>
            </a:spcAft>
            <a:buNone/>
          </a:pPr>
          <a:r>
            <a:rPr lang="el-GR" sz="1500" kern="1200" dirty="0"/>
            <a:t>Πρωτοβουλία, αυτοπεποίθηση, πειραματισμοί</a:t>
          </a:r>
        </a:p>
      </dsp:txBody>
      <dsp:txXfrm>
        <a:off x="4259273" y="473565"/>
        <a:ext cx="4574006" cy="1735734"/>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a:extLst>
              <a:ext uri="{FF2B5EF4-FFF2-40B4-BE49-F238E27FC236}">
                <a16:creationId xmlns:a16="http://schemas.microsoft.com/office/drawing/2014/main" id="{3B129C17-9205-4554-BF5C-070656C2169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a:p>
        </p:txBody>
      </p:sp>
      <p:sp>
        <p:nvSpPr>
          <p:cNvPr id="3" name="Θέση ημερομηνίας 2">
            <a:extLst>
              <a:ext uri="{FF2B5EF4-FFF2-40B4-BE49-F238E27FC236}">
                <a16:creationId xmlns:a16="http://schemas.microsoft.com/office/drawing/2014/main" id="{0B41E939-D5BE-4B7F-BCD2-05DCC4E5E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8919407-DD56-4E67-B884-A7D3DB1ABCF9}" type="datetime1">
              <a:rPr lang="el-GR" smtClean="0"/>
              <a:t>24/1/2025</a:t>
            </a:fld>
            <a:endParaRPr lang="el-GR" dirty="0"/>
          </a:p>
        </p:txBody>
      </p:sp>
      <p:sp>
        <p:nvSpPr>
          <p:cNvPr id="4" name="Θέση υποσέλιδου 3">
            <a:extLst>
              <a:ext uri="{FF2B5EF4-FFF2-40B4-BE49-F238E27FC236}">
                <a16:creationId xmlns:a16="http://schemas.microsoft.com/office/drawing/2014/main" id="{F61800B1-1D76-46D4-ADAF-FD5EA7AFBE7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a:p>
        </p:txBody>
      </p:sp>
      <p:sp>
        <p:nvSpPr>
          <p:cNvPr id="5" name="Θέση αριθμού διαφάνειας 4">
            <a:extLst>
              <a:ext uri="{FF2B5EF4-FFF2-40B4-BE49-F238E27FC236}">
                <a16:creationId xmlns:a16="http://schemas.microsoft.com/office/drawing/2014/main" id="{FCBFA674-DC58-422B-8963-09FD1B05EDD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A42FE58-2C2A-433E-A3EF-B39ACF97315A}" type="slidenum">
              <a:rPr lang="el-GR" smtClean="0"/>
              <a:t>‹#›</a:t>
            </a:fld>
            <a:endParaRPr lang="el-GR"/>
          </a:p>
        </p:txBody>
      </p:sp>
    </p:spTree>
    <p:extLst>
      <p:ext uri="{BB962C8B-B14F-4D97-AF65-F5344CB8AC3E}">
        <p14:creationId xmlns:p14="http://schemas.microsoft.com/office/powerpoint/2010/main" val="3663565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5ED6ED-3CA1-47C5-AAC8-4BF756297749}" type="datetime1">
              <a:rPr lang="el-GR" smtClean="0"/>
              <a:pPr/>
              <a:t>24/1/2025</a:t>
            </a:fld>
            <a:endParaRPr lang="el-GR"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97DC217-DF71-1A49-B3EA-559F1F43B0FF}" type="slidenum">
              <a:rPr lang="el-GR" noProof="0" smtClean="0"/>
              <a:t>‹#›</a:t>
            </a:fld>
            <a:endParaRPr lang="el-GR" noProof="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noProof="0" dirty="0"/>
          </a:p>
        </p:txBody>
      </p:sp>
      <p:sp>
        <p:nvSpPr>
          <p:cNvPr id="4" name="Θέση αριθμού διαφάνειας 3"/>
          <p:cNvSpPr>
            <a:spLocks noGrp="1"/>
          </p:cNvSpPr>
          <p:nvPr>
            <p:ph type="sldNum" sz="quarter" idx="5"/>
          </p:nvPr>
        </p:nvSpPr>
        <p:spPr/>
        <p:txBody>
          <a:bodyPr rtlCol="0"/>
          <a:lstStyle/>
          <a:p>
            <a:pPr rtl="0"/>
            <a:fld id="{F97DC217-DF71-1A49-B3EA-559F1F43B0FF}" type="slidenum">
              <a:rPr lang="el-GR" smtClean="0"/>
              <a:t>1</a:t>
            </a:fld>
            <a:endParaRPr lang="el-GR"/>
          </a:p>
        </p:txBody>
      </p:sp>
    </p:spTree>
    <p:extLst>
      <p:ext uri="{BB962C8B-B14F-4D97-AF65-F5344CB8AC3E}">
        <p14:creationId xmlns:p14="http://schemas.microsoft.com/office/powerpoint/2010/main" val="42777243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28</a:t>
            </a:fld>
            <a:endParaRPr lang="el-GR"/>
          </a:p>
        </p:txBody>
      </p:sp>
    </p:spTree>
    <p:extLst>
      <p:ext uri="{BB962C8B-B14F-4D97-AF65-F5344CB8AC3E}">
        <p14:creationId xmlns:p14="http://schemas.microsoft.com/office/powerpoint/2010/main" val="2930544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31</a:t>
            </a:fld>
            <a:endParaRPr lang="el-GR"/>
          </a:p>
        </p:txBody>
      </p:sp>
    </p:spTree>
    <p:extLst>
      <p:ext uri="{BB962C8B-B14F-4D97-AF65-F5344CB8AC3E}">
        <p14:creationId xmlns:p14="http://schemas.microsoft.com/office/powerpoint/2010/main" val="361908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6</a:t>
            </a:fld>
            <a:endParaRPr lang="el-GR"/>
          </a:p>
        </p:txBody>
      </p:sp>
    </p:spTree>
    <p:extLst>
      <p:ext uri="{BB962C8B-B14F-4D97-AF65-F5344CB8AC3E}">
        <p14:creationId xmlns:p14="http://schemas.microsoft.com/office/powerpoint/2010/main" val="1530552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7</a:t>
            </a:fld>
            <a:endParaRPr lang="el-GR"/>
          </a:p>
        </p:txBody>
      </p:sp>
    </p:spTree>
    <p:extLst>
      <p:ext uri="{BB962C8B-B14F-4D97-AF65-F5344CB8AC3E}">
        <p14:creationId xmlns:p14="http://schemas.microsoft.com/office/powerpoint/2010/main" val="3511453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16</a:t>
            </a:fld>
            <a:endParaRPr lang="el-GR"/>
          </a:p>
        </p:txBody>
      </p:sp>
    </p:spTree>
    <p:extLst>
      <p:ext uri="{BB962C8B-B14F-4D97-AF65-F5344CB8AC3E}">
        <p14:creationId xmlns:p14="http://schemas.microsoft.com/office/powerpoint/2010/main" val="5116839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17</a:t>
            </a:fld>
            <a:endParaRPr lang="el-GR"/>
          </a:p>
        </p:txBody>
      </p:sp>
    </p:spTree>
    <p:extLst>
      <p:ext uri="{BB962C8B-B14F-4D97-AF65-F5344CB8AC3E}">
        <p14:creationId xmlns:p14="http://schemas.microsoft.com/office/powerpoint/2010/main" val="1953765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18</a:t>
            </a:fld>
            <a:endParaRPr lang="el-GR"/>
          </a:p>
        </p:txBody>
      </p:sp>
    </p:spTree>
    <p:extLst>
      <p:ext uri="{BB962C8B-B14F-4D97-AF65-F5344CB8AC3E}">
        <p14:creationId xmlns:p14="http://schemas.microsoft.com/office/powerpoint/2010/main" val="4273174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22</a:t>
            </a:fld>
            <a:endParaRPr lang="el-GR"/>
          </a:p>
        </p:txBody>
      </p:sp>
    </p:spTree>
    <p:extLst>
      <p:ext uri="{BB962C8B-B14F-4D97-AF65-F5344CB8AC3E}">
        <p14:creationId xmlns:p14="http://schemas.microsoft.com/office/powerpoint/2010/main" val="1921816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26</a:t>
            </a:fld>
            <a:endParaRPr lang="el-GR"/>
          </a:p>
        </p:txBody>
      </p:sp>
    </p:spTree>
    <p:extLst>
      <p:ext uri="{BB962C8B-B14F-4D97-AF65-F5344CB8AC3E}">
        <p14:creationId xmlns:p14="http://schemas.microsoft.com/office/powerpoint/2010/main" val="5693646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noProof="0" dirty="0"/>
          </a:p>
        </p:txBody>
      </p:sp>
      <p:sp>
        <p:nvSpPr>
          <p:cNvPr id="4" name="Θέση αριθμού διαφάνειας 3"/>
          <p:cNvSpPr>
            <a:spLocks noGrp="1"/>
          </p:cNvSpPr>
          <p:nvPr>
            <p:ph type="sldNum" sz="quarter" idx="5"/>
          </p:nvPr>
        </p:nvSpPr>
        <p:spPr/>
        <p:txBody>
          <a:bodyPr/>
          <a:lstStyle/>
          <a:p>
            <a:pPr rtl="0"/>
            <a:fld id="{F97DC217-DF71-1A49-B3EA-559F1F43B0FF}" type="slidenum">
              <a:rPr lang="el-GR" smtClean="0"/>
              <a:t>27</a:t>
            </a:fld>
            <a:endParaRPr lang="el-GR"/>
          </a:p>
        </p:txBody>
      </p:sp>
    </p:spTree>
    <p:extLst>
      <p:ext uri="{BB962C8B-B14F-4D97-AF65-F5344CB8AC3E}">
        <p14:creationId xmlns:p14="http://schemas.microsoft.com/office/powerpoint/2010/main" val="2496741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1122363"/>
            <a:ext cx="7096933" cy="2387600"/>
          </a:xfrm>
        </p:spPr>
        <p:txBody>
          <a:bodyPr rtlCol="0" anchor="b">
            <a:noAutofit/>
          </a:bodyPr>
          <a:lstStyle>
            <a:lvl1pPr algn="l">
              <a:defRPr sz="60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Υπότιτλος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rtlCol="0">
            <a:noAutofit/>
          </a:bodyPr>
          <a:lstStyle>
            <a:lvl1pPr marL="0" indent="0" algn="l">
              <a:buNone/>
              <a:defRPr sz="32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4" name="Ορθογώνιο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5" name="Έλλειψη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11" name="Ελεύθερη σχεδίαση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9" name="Ελεύθερη σχεδίαση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nvGrpSpPr>
          <p:cNvPr id="6" name="Ομάδα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Ελεύθερη σχεδίαση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6" name="Ελεύθερη σχεδίαση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22" name="Ελεύθερη σχεδίαση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8" name="Ελεύθερη σχεδίαση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Λωρίδα χρόνου">
    <p:bg>
      <p:bgPr>
        <a:solidFill>
          <a:schemeClr val="accent1"/>
        </a:solidFill>
        <a:effectLst/>
      </p:bgPr>
    </p:bg>
    <p:spTree>
      <p:nvGrpSpPr>
        <p:cNvPr id="1" name=""/>
        <p:cNvGrpSpPr/>
        <p:nvPr/>
      </p:nvGrpSpPr>
      <p:grpSpPr>
        <a:xfrm>
          <a:off x="0" y="0"/>
          <a:ext cx="0" cy="0"/>
          <a:chOff x="0" y="0"/>
          <a:chExt cx="0" cy="0"/>
        </a:xfrm>
      </p:grpSpPr>
      <p:sp>
        <p:nvSpPr>
          <p:cNvPr id="4" name="Ελεύθερη σχεδίαση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5" name="Ελεύθερη σχεδίαση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 name="Τίτλος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rtlCol="0" anchor="b">
            <a:noAutofit/>
          </a:bodyPr>
          <a:lstStyle>
            <a:lvl1pPr>
              <a:defRPr sz="4800" b="1">
                <a:solidFill>
                  <a:schemeClr val="bg1"/>
                </a:solidFill>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περιεχομένου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solidFill>
                  <a:schemeClr val="bg1"/>
                </a:solidFill>
                <a:latin typeface="Arial" panose="020B0604020202020204" pitchFamily="34" charset="0"/>
              </a:defRPr>
            </a:lvl1pPr>
            <a:lvl2pPr marL="457200" indent="0">
              <a:buNone/>
              <a:defRPr>
                <a:solidFill>
                  <a:schemeClr val="bg1"/>
                </a:solidFill>
                <a:latin typeface="Arial" panose="020B0604020202020204" pitchFamily="34" charset="0"/>
              </a:defRPr>
            </a:lvl2pPr>
            <a:lvl3pPr marL="914400" indent="0">
              <a:buNone/>
              <a:defRPr>
                <a:solidFill>
                  <a:schemeClr val="bg1"/>
                </a:solidFill>
                <a:latin typeface="Arial" panose="020B0604020202020204" pitchFamily="34" charset="0"/>
              </a:defRPr>
            </a:lvl3pPr>
            <a:lvl4pPr marL="1371600" indent="0">
              <a:buNone/>
              <a:defRPr>
                <a:solidFill>
                  <a:schemeClr val="bg1"/>
                </a:solidFill>
                <a:latin typeface="Arial" panose="020B0604020202020204" pitchFamily="34" charset="0"/>
              </a:defRPr>
            </a:lvl4pPr>
            <a:lvl5pPr marL="1828800" indent="0">
              <a:buNone/>
              <a:defRPr>
                <a:solidFill>
                  <a:schemeClr val="bg1"/>
                </a:solidFill>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0" name="Θέση ημερομηνίας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C4BFC3DA-6C49-458E-A230-6A51C18F7E57}" type="datetime1">
              <a:rPr lang="el-GR" noProof="0" smtClean="0"/>
              <a:t>24/1/2025</a:t>
            </a:fld>
            <a:endParaRPr lang="el-GR" noProof="0"/>
          </a:p>
        </p:txBody>
      </p:sp>
      <p:sp>
        <p:nvSpPr>
          <p:cNvPr id="11" name="Θέση υποσέλιδου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Arial" panose="020B0604020202020204" pitchFamily="34" charset="0"/>
              </a:defRPr>
            </a:lvl1pPr>
          </a:lstStyle>
          <a:p>
            <a:r>
              <a:rPr lang="el-GR" noProof="0"/>
              <a:t>ΤΙΤΛΟΣ ΠΑΡΟΥΣΙΑΣΗΣ</a:t>
            </a:r>
          </a:p>
        </p:txBody>
      </p:sp>
      <p:sp>
        <p:nvSpPr>
          <p:cNvPr id="12" name="Θέση αριθμού διαφάνειας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περιεχομένου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528203"/>
            <a:ext cx="4663440"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Ελεύθερη σχεδίαση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5" name="Ελεύθερη σχεδίαση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6" name="Ελεύθερη σχεδίαση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nvGrpSpPr>
          <p:cNvPr id="9" name="Ομάδα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Ελεύθερη σχεδίαση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8" name="Ελεύθερη σχεδίαση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10" name="Θέση ημερομηνίας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7B15159E-817E-431C-8EB1-AD6944FB4AB7}" type="datetime1">
              <a:rPr lang="el-GR" noProof="0" smtClean="0"/>
              <a:t>24/1/2025</a:t>
            </a:fld>
            <a:endParaRPr lang="el-GR" noProof="0"/>
          </a:p>
        </p:txBody>
      </p:sp>
      <p:sp>
        <p:nvSpPr>
          <p:cNvPr id="11" name="Θέση υποσέλιδου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el-GR" noProof="0"/>
              <a:t>ΤΙΤΛΟΣ ΠΑΡΟΥΣΙΑΣΗΣ</a:t>
            </a:r>
          </a:p>
        </p:txBody>
      </p:sp>
      <p:sp>
        <p:nvSpPr>
          <p:cNvPr id="12" name="Θέση αριθμού διαφάνειας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el-GR" noProof="0" smtClean="0"/>
              <a:pPr/>
              <a:t>‹#›</a:t>
            </a:fld>
            <a:endParaRPr lang="el-GR" noProof="0"/>
          </a:p>
        </p:txBody>
      </p:sp>
      <p:sp>
        <p:nvSpPr>
          <p:cNvPr id="13" name="Θέση περιεχομένου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528203"/>
            <a:ext cx="4663440"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4" name="Θέση περιεχομένου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5689"/>
            <a:ext cx="4663440"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5" name="Θέση περιεχομένου 2">
            <a:extLst>
              <a:ext uri="{FF2B5EF4-FFF2-40B4-BE49-F238E27FC236}">
                <a16:creationId xmlns:a16="http://schemas.microsoft.com/office/drawing/2014/main" id="{1B05BEE9-8BC0-EC44-B913-DB6426DF2EA7}"/>
              </a:ext>
            </a:extLst>
          </p:cNvPr>
          <p:cNvSpPr>
            <a:spLocks noGrp="1"/>
          </p:cNvSpPr>
          <p:nvPr>
            <p:ph idx="12" hasCustomPrompt="1"/>
          </p:nvPr>
        </p:nvSpPr>
        <p:spPr>
          <a:xfrm>
            <a:off x="6283235" y="2005689"/>
            <a:ext cx="4663440"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περιεχομένου 2">
            <a:extLst>
              <a:ext uri="{FF2B5EF4-FFF2-40B4-BE49-F238E27FC236}">
                <a16:creationId xmlns:a16="http://schemas.microsoft.com/office/drawing/2014/main" id="{8A6FC6F2-80B4-49A7-9448-33FE2DF0E967}"/>
              </a:ext>
            </a:extLst>
          </p:cNvPr>
          <p:cNvSpPr>
            <a:spLocks noGrp="1"/>
          </p:cNvSpPr>
          <p:nvPr>
            <p:ph idx="1" hasCustomPrompt="1"/>
          </p:nvPr>
        </p:nvSpPr>
        <p:spPr>
          <a:xfrm>
            <a:off x="1167491" y="2526318"/>
            <a:ext cx="3218688"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Ελεύθερη σχεδίαση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5" name="Ελεύθερη σχεδίαση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6" name="Ελεύθερη σχεδίαση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nvGrpSpPr>
          <p:cNvPr id="9" name="Ομάδα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Ελεύθερη σχεδίαση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8" name="Ελεύθερη σχεδίαση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10" name="Θέση ημερομηνίας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Arial" panose="020B0604020202020204" pitchFamily="34" charset="0"/>
              </a:defRPr>
            </a:lvl1pPr>
          </a:lstStyle>
          <a:p>
            <a:fld id="{523E8645-97A8-40C2-9EB8-6033BC26017B}" type="datetime1">
              <a:rPr lang="el-GR" noProof="0" smtClean="0"/>
              <a:t>24/1/2025</a:t>
            </a:fld>
            <a:endParaRPr lang="el-GR" noProof="0"/>
          </a:p>
        </p:txBody>
      </p:sp>
      <p:sp>
        <p:nvSpPr>
          <p:cNvPr id="11" name="Θέση υποσέλιδου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el-GR" noProof="0"/>
              <a:t>ΤΙΤΛΟΣ ΠΑΡΟΥΣΙΑΣΗΣ</a:t>
            </a:r>
          </a:p>
        </p:txBody>
      </p:sp>
      <p:sp>
        <p:nvSpPr>
          <p:cNvPr id="13" name="Θέση περιεχομένου 2">
            <a:extLst>
              <a:ext uri="{FF2B5EF4-FFF2-40B4-BE49-F238E27FC236}">
                <a16:creationId xmlns:a16="http://schemas.microsoft.com/office/drawing/2014/main" id="{94CA559C-3355-DE44-ACF9-BDB6083C4225}"/>
              </a:ext>
            </a:extLst>
          </p:cNvPr>
          <p:cNvSpPr>
            <a:spLocks noGrp="1"/>
          </p:cNvSpPr>
          <p:nvPr>
            <p:ph idx="10" hasCustomPrompt="1"/>
          </p:nvPr>
        </p:nvSpPr>
        <p:spPr>
          <a:xfrm>
            <a:off x="4683787" y="2526318"/>
            <a:ext cx="3173279"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4" name="Θέση περιεχομένου 2">
            <a:extLst>
              <a:ext uri="{FF2B5EF4-FFF2-40B4-BE49-F238E27FC236}">
                <a16:creationId xmlns:a16="http://schemas.microsoft.com/office/drawing/2014/main" id="{0B33DABA-7BF5-1147-BA5E-63B92F220E51}"/>
              </a:ext>
            </a:extLst>
          </p:cNvPr>
          <p:cNvSpPr>
            <a:spLocks noGrp="1"/>
          </p:cNvSpPr>
          <p:nvPr>
            <p:ph idx="11" hasCustomPrompt="1"/>
          </p:nvPr>
        </p:nvSpPr>
        <p:spPr>
          <a:xfrm>
            <a:off x="1167493"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5" name="Θέση περιεχομένου 2">
            <a:extLst>
              <a:ext uri="{FF2B5EF4-FFF2-40B4-BE49-F238E27FC236}">
                <a16:creationId xmlns:a16="http://schemas.microsoft.com/office/drawing/2014/main" id="{1B05BEE9-8BC0-EC44-B913-DB6426DF2EA7}"/>
              </a:ext>
            </a:extLst>
          </p:cNvPr>
          <p:cNvSpPr>
            <a:spLocks noGrp="1"/>
          </p:cNvSpPr>
          <p:nvPr>
            <p:ph idx="12" hasCustomPrompt="1"/>
          </p:nvPr>
        </p:nvSpPr>
        <p:spPr>
          <a:xfrm>
            <a:off x="4683788"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6" name="Θέση περιεχομένου 2">
            <a:extLst>
              <a:ext uri="{FF2B5EF4-FFF2-40B4-BE49-F238E27FC236}">
                <a16:creationId xmlns:a16="http://schemas.microsoft.com/office/drawing/2014/main" id="{43D62993-A055-DF4F-9286-4FFE3A5C7FD7}"/>
              </a:ext>
            </a:extLst>
          </p:cNvPr>
          <p:cNvSpPr>
            <a:spLocks noGrp="1"/>
          </p:cNvSpPr>
          <p:nvPr>
            <p:ph idx="13" hasCustomPrompt="1"/>
          </p:nvPr>
        </p:nvSpPr>
        <p:spPr>
          <a:xfrm>
            <a:off x="8200082" y="2526318"/>
            <a:ext cx="3173279" cy="2828613"/>
          </a:xfrm>
        </p:spPr>
        <p:txBody>
          <a:bodyPr rtlCol="0">
            <a:noAutofit/>
          </a:bodyPr>
          <a:lstStyle>
            <a:lvl1pPr marL="0" indent="0">
              <a:buNone/>
              <a:defRPr sz="2000">
                <a:latin typeface="Arial" panose="020B0604020202020204" pitchFamily="34" charset="0"/>
              </a:defRPr>
            </a:lvl1pPr>
            <a:lvl2pPr marL="457200" indent="0">
              <a:buNone/>
              <a:defRPr sz="1800">
                <a:latin typeface="Arial" panose="020B0604020202020204" pitchFamily="34" charset="0"/>
              </a:defRPr>
            </a:lvl2pPr>
            <a:lvl3pPr marL="914400" indent="0">
              <a:buNone/>
              <a:defRPr sz="1600">
                <a:latin typeface="Arial" panose="020B0604020202020204" pitchFamily="34" charset="0"/>
              </a:defRPr>
            </a:lvl3pPr>
            <a:lvl4pPr marL="1371600" indent="0">
              <a:buNone/>
              <a:defRPr sz="1400">
                <a:latin typeface="Arial" panose="020B0604020202020204" pitchFamily="34" charset="0"/>
              </a:defRPr>
            </a:lvl4pPr>
            <a:lvl5pPr marL="1828800" indent="0">
              <a:buNone/>
              <a:defRPr sz="1400">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7" name="Θέση περιεχομένου 2">
            <a:extLst>
              <a:ext uri="{FF2B5EF4-FFF2-40B4-BE49-F238E27FC236}">
                <a16:creationId xmlns:a16="http://schemas.microsoft.com/office/drawing/2014/main" id="{A896DA2E-4448-254C-86D1-9E16E63CC6A0}"/>
              </a:ext>
            </a:extLst>
          </p:cNvPr>
          <p:cNvSpPr>
            <a:spLocks noGrp="1"/>
          </p:cNvSpPr>
          <p:nvPr>
            <p:ph idx="14" hasCustomPrompt="1"/>
          </p:nvPr>
        </p:nvSpPr>
        <p:spPr>
          <a:xfrm>
            <a:off x="8200083" y="2003804"/>
            <a:ext cx="3173278" cy="522514"/>
          </a:xfrm>
        </p:spPr>
        <p:txBody>
          <a:bodyPr rtlCol="0">
            <a:noAutofit/>
          </a:bodyPr>
          <a:lstStyle>
            <a:lvl1pPr marL="0" indent="0">
              <a:buNone/>
              <a:defRPr sz="2400" b="1">
                <a:latin typeface="Arial" panose="020B0604020202020204" pitchFamily="34" charset="0"/>
              </a:defRPr>
            </a:lvl1pPr>
            <a:lvl2pPr marL="457200" indent="0">
              <a:buNone/>
              <a:defRPr sz="2000" b="1">
                <a:latin typeface="Arial" panose="020B0604020202020204" pitchFamily="34" charset="0"/>
              </a:defRPr>
            </a:lvl2pPr>
            <a:lvl3pPr marL="914400" indent="0">
              <a:buNone/>
              <a:defRPr sz="1800" b="1">
                <a:latin typeface="Arial" panose="020B0604020202020204" pitchFamily="34" charset="0"/>
              </a:defRPr>
            </a:lvl3pPr>
            <a:lvl4pPr marL="1371600" indent="0">
              <a:buNone/>
              <a:defRPr sz="1600" b="1">
                <a:latin typeface="Arial" panose="020B0604020202020204" pitchFamily="34" charset="0"/>
              </a:defRPr>
            </a:lvl4pPr>
            <a:lvl5pPr marL="1828800" indent="0">
              <a:buNone/>
              <a:defRPr sz="1600" b="1">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2" name="Θέση αριθμού διαφάνειας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Τέλος διαφάνει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122363"/>
            <a:ext cx="6220278" cy="2387600"/>
          </a:xfrm>
        </p:spPr>
        <p:txBody>
          <a:bodyPr rtlCol="0" anchor="b">
            <a:noAutofit/>
          </a:bodyPr>
          <a:lstStyle>
            <a:lvl1pPr algn="l">
              <a:defRPr sz="60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Υπότιτλος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rtlCol="0">
            <a:noAutofit/>
          </a:bodyPr>
          <a:lstStyle>
            <a:lvl1pPr marL="0" indent="0" algn="l">
              <a:buNone/>
              <a:defRPr sz="280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sp>
        <p:nvSpPr>
          <p:cNvPr id="4" name="Ορθογώνιο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grpSp>
        <p:nvGrpSpPr>
          <p:cNvPr id="6" name="Ομάδα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Ελεύθερη σχεδίαση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6" name="Ελεύθερη σχεδίαση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22" name="Ελεύθερη σχεδίαση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7" name="Ελεύθερη σχεδίαση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περιεχομένου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17467"/>
            <a:ext cx="9779182" cy="3366815"/>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Ελεύθερη σχεδίαση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5" name="Ελεύθερη σχεδίαση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6" name="Ελεύθερη σχεδίαση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nvGrpSpPr>
          <p:cNvPr id="9" name="Ομάδα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Ελεύθερη σχεδίαση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8" name="Ελεύθερη σχεδίαση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10" name="Θέση ημερομηνίας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B0A9D1BD-AAD7-41DD-BB04-0BA16F934E66}" type="datetime1">
              <a:rPr lang="el-GR" noProof="0" smtClean="0"/>
              <a:t>24/1/2025</a:t>
            </a:fld>
            <a:endParaRPr lang="el-GR" noProof="0"/>
          </a:p>
        </p:txBody>
      </p:sp>
      <p:sp>
        <p:nvSpPr>
          <p:cNvPr id="11" name="Θέση υποσέλιδου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el-GR" noProof="0"/>
              <a:t>ΤΙΤΛΟΣ ΠΑΡΟΥΣΙΑΣΗΣ</a:t>
            </a:r>
          </a:p>
        </p:txBody>
      </p:sp>
      <p:sp>
        <p:nvSpPr>
          <p:cNvPr id="12" name="Θέση αριθμού διαφάνειας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bg>
      <p:bgPr>
        <a:solidFill>
          <a:schemeClr val="accent2"/>
        </a:solidFill>
        <a:effectLst/>
      </p:bgPr>
    </p:bg>
    <p:spTree>
      <p:nvGrpSpPr>
        <p:cNvPr id="1" name=""/>
        <p:cNvGrpSpPr/>
        <p:nvPr/>
      </p:nvGrpSpPr>
      <p:grpSpPr>
        <a:xfrm>
          <a:off x="0" y="0"/>
          <a:ext cx="0" cy="0"/>
          <a:chOff x="0" y="0"/>
          <a:chExt cx="0" cy="0"/>
        </a:xfrm>
      </p:grpSpPr>
      <p:sp>
        <p:nvSpPr>
          <p:cNvPr id="7" name="Ορθογώνιο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12" name="Ελεύθερη σχεδίαση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4" name="Ελεύθερη σχεδίαση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5" name="Ελεύθερη σχεδίαση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3" name="Τίτλος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κειμένου 2">
            <a:extLst>
              <a:ext uri="{FF2B5EF4-FFF2-40B4-BE49-F238E27FC236}">
                <a16:creationId xmlns:a16="http://schemas.microsoft.com/office/drawing/2014/main" id="{2E65DE34-CDB7-41F7-A95A-592B99558C69}"/>
              </a:ext>
            </a:extLst>
          </p:cNvPr>
          <p:cNvSpPr>
            <a:spLocks noGrp="1"/>
          </p:cNvSpPr>
          <p:nvPr>
            <p:ph type="body" idx="1" hasCustomPrompt="1"/>
          </p:nvPr>
        </p:nvSpPr>
        <p:spPr>
          <a:xfrm>
            <a:off x="1167492" y="2653167"/>
            <a:ext cx="9779183" cy="3436483"/>
          </a:xfrm>
        </p:spPr>
        <p:txBody>
          <a:bodyPr rtlCol="0">
            <a:noAutofit/>
          </a:bodyPr>
          <a:lstStyle>
            <a:lvl1pPr marL="0" indent="0">
              <a:lnSpc>
                <a:spcPct val="150000"/>
              </a:lnSpc>
              <a:buNone/>
              <a:defRPr sz="2400">
                <a:solidFill>
                  <a:schemeClr val="bg1"/>
                </a:solidFill>
                <a:latin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el-GR" noProof="0"/>
              <a:t>Στυλ υποδείγματος κειμένου</a:t>
            </a:r>
          </a:p>
        </p:txBody>
      </p:sp>
      <p:sp>
        <p:nvSpPr>
          <p:cNvPr id="4" name="Θέση ημερομηνίας 3">
            <a:extLst>
              <a:ext uri="{FF2B5EF4-FFF2-40B4-BE49-F238E27FC236}">
                <a16:creationId xmlns:a16="http://schemas.microsoft.com/office/drawing/2014/main" id="{8E95D4F5-F69B-42F6-8A9D-330F696E144B}"/>
              </a:ext>
            </a:extLst>
          </p:cNvPr>
          <p:cNvSpPr>
            <a:spLocks noGrp="1"/>
          </p:cNvSpPr>
          <p:nvPr>
            <p:ph type="dt" sz="half" idx="10"/>
          </p:nvPr>
        </p:nvSpPr>
        <p:spPr/>
        <p:txBody>
          <a:bodyPr rtlCol="0">
            <a:noAutofit/>
          </a:bodyPr>
          <a:lstStyle>
            <a:lvl1pPr>
              <a:defRPr>
                <a:solidFill>
                  <a:schemeClr val="accent2"/>
                </a:solidFill>
                <a:latin typeface="Arial" panose="020B0604020202020204" pitchFamily="34" charset="0"/>
              </a:defRPr>
            </a:lvl1pPr>
          </a:lstStyle>
          <a:p>
            <a:fld id="{14E0E986-291B-4CE6-829B-0C01A14BAA5E}"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FA79A23A-2238-4904-8692-9F2DAE8B8FC9}"/>
              </a:ext>
            </a:extLst>
          </p:cNvPr>
          <p:cNvSpPr>
            <a:spLocks noGrp="1"/>
          </p:cNvSpPr>
          <p:nvPr>
            <p:ph type="ftr" sz="quarter" idx="11"/>
          </p:nvPr>
        </p:nvSpPr>
        <p:spPr/>
        <p:txBody>
          <a:bodyPr rtlCol="0">
            <a:noAutofit/>
          </a:bodyPr>
          <a:lstStyle>
            <a:lvl1pPr>
              <a:defRPr>
                <a:solidFill>
                  <a:schemeClr val="accent2"/>
                </a:solidFill>
                <a:latin typeface="Arial" panose="020B0604020202020204" pitchFamily="34" charset="0"/>
              </a:defRPr>
            </a:lvl1p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Τίτλος ενότητας">
    <p:spTree>
      <p:nvGrpSpPr>
        <p:cNvPr id="1" name=""/>
        <p:cNvGrpSpPr/>
        <p:nvPr/>
      </p:nvGrpSpPr>
      <p:grpSpPr>
        <a:xfrm>
          <a:off x="0" y="0"/>
          <a:ext cx="0" cy="0"/>
          <a:chOff x="0" y="0"/>
          <a:chExt cx="0" cy="0"/>
        </a:xfrm>
      </p:grpSpPr>
      <p:sp>
        <p:nvSpPr>
          <p:cNvPr id="23" name="Ελεύθερη σχεδίαση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 name="Τίτλος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059400"/>
            <a:ext cx="6245912" cy="2387600"/>
          </a:xfrm>
        </p:spPr>
        <p:txBody>
          <a:bodyPr rtlCol="0" anchor="b">
            <a:noAutofit/>
          </a:bodyPr>
          <a:lstStyle>
            <a:lvl1pPr algn="l">
              <a:defRPr sz="6000" b="1">
                <a:solidFill>
                  <a:schemeClr val="bg1"/>
                </a:solidFill>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Υπότιτλος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rtlCol="0">
            <a:noAutofit/>
          </a:bodyPr>
          <a:lstStyle>
            <a:lvl1pPr marL="0" indent="0" algn="l">
              <a:buNone/>
              <a:defRPr sz="320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l-GR" noProof="0"/>
              <a:t>Κάντε κλικ για να επεξεργαστείτε τον υπότιτλο του υποδείγματος</a:t>
            </a:r>
          </a:p>
        </p:txBody>
      </p:sp>
      <p:grpSp>
        <p:nvGrpSpPr>
          <p:cNvPr id="6" name="Ομάδα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Ελεύθερη σχεδίαση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6" name="Ελεύθερη σχεδίαση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17" name="Ελεύθερη σχεδίαση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8" name="Ελεύθερη σχεδίαση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Γράφημ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περιεχομένου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1"/>
            <a:ext cx="9779182" cy="3366815"/>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Ελεύθερη σχεδίαση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5" name="Ελεύθερη σχεδίαση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0" name="Θέση ημερομηνίας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Arial" panose="020B0604020202020204" pitchFamily="34" charset="0"/>
              </a:defRPr>
            </a:lvl1pPr>
          </a:lstStyle>
          <a:p>
            <a:fld id="{BBB00B24-4EBC-4C6B-A22C-D4ACD3179A01}" type="datetime1">
              <a:rPr lang="el-GR" noProof="0" smtClean="0"/>
              <a:t>24/1/2025</a:t>
            </a:fld>
            <a:endParaRPr lang="el-GR" noProof="0"/>
          </a:p>
        </p:txBody>
      </p:sp>
      <p:sp>
        <p:nvSpPr>
          <p:cNvPr id="11" name="Θέση υποσέλιδου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el-GR" noProof="0"/>
              <a:t>ΤΙΤΛΟΣ ΠΑΡΟΥΣΙΑΣΗΣ</a:t>
            </a:r>
          </a:p>
        </p:txBody>
      </p:sp>
      <p:sp>
        <p:nvSpPr>
          <p:cNvPr id="12" name="Θέση αριθμού διαφάνειας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Γράφημα 2">
    <p:bg>
      <p:bgPr>
        <a:solidFill>
          <a:schemeClr val="accent2"/>
        </a:solidFill>
        <a:effectLst/>
      </p:bgPr>
    </p:bg>
    <p:spTree>
      <p:nvGrpSpPr>
        <p:cNvPr id="1" name=""/>
        <p:cNvGrpSpPr/>
        <p:nvPr/>
      </p:nvGrpSpPr>
      <p:grpSpPr>
        <a:xfrm>
          <a:off x="0" y="0"/>
          <a:ext cx="0" cy="0"/>
          <a:chOff x="0" y="0"/>
          <a:chExt cx="0" cy="0"/>
        </a:xfrm>
      </p:grpSpPr>
      <p:grpSp>
        <p:nvGrpSpPr>
          <p:cNvPr id="9" name="Ομάδα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Ελεύθερη σχεδίαση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14" name="Ελεύθερη σχεδίαση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grpSp>
      <p:sp>
        <p:nvSpPr>
          <p:cNvPr id="2" name="Τίτλος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381000"/>
            <a:ext cx="9779183" cy="1325563"/>
          </a:xfrm>
        </p:spPr>
        <p:txBody>
          <a:bodyPr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3" name="Θέση περιεχομένου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7563"/>
            <a:ext cx="9779182" cy="3366813"/>
          </a:xfrm>
        </p:spPr>
        <p:txBody>
          <a:bodyPr rtlCol="0">
            <a:noAutofit/>
          </a:bodyPr>
          <a:lstStyle>
            <a:lvl1pPr marL="0" indent="0">
              <a:buNone/>
              <a:defRPr>
                <a:latin typeface="Arial" panose="020B0604020202020204" pitchFamily="34" charset="0"/>
              </a:defRPr>
            </a:lvl1pPr>
            <a:lvl2pPr marL="457200" indent="0">
              <a:buNone/>
              <a:defRPr>
                <a:latin typeface="Arial" panose="020B0604020202020204" pitchFamily="34" charset="0"/>
              </a:defRPr>
            </a:lvl2pPr>
            <a:lvl3pPr marL="914400" indent="0">
              <a:buNone/>
              <a:defRPr>
                <a:latin typeface="Arial" panose="020B0604020202020204" pitchFamily="34" charset="0"/>
              </a:defRPr>
            </a:lvl3pPr>
            <a:lvl4pPr marL="1371600" indent="0">
              <a:buNone/>
              <a:defRPr>
                <a:latin typeface="Arial" panose="020B0604020202020204" pitchFamily="34" charset="0"/>
              </a:defRPr>
            </a:lvl4pPr>
            <a:lvl5pPr marL="1828800" indent="0">
              <a:buNone/>
              <a:defRPr>
                <a:latin typeface="Arial" panose="020B0604020202020204" pitchFamily="34" charset="0"/>
              </a:defRPr>
            </a:lvl5p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10" name="Θέση ημερομηνίας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Arial" panose="020B0604020202020204" pitchFamily="34" charset="0"/>
              </a:defRPr>
            </a:lvl1pPr>
          </a:lstStyle>
          <a:p>
            <a:fld id="{EECAA995-8C23-4CA1-9A33-12DD18CF42F6}" type="datetime1">
              <a:rPr lang="el-GR" noProof="0" smtClean="0"/>
              <a:t>24/1/2025</a:t>
            </a:fld>
            <a:endParaRPr lang="el-GR" noProof="0"/>
          </a:p>
        </p:txBody>
      </p:sp>
      <p:sp>
        <p:nvSpPr>
          <p:cNvPr id="11" name="Θέση υποσέλιδου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Arial" panose="020B0604020202020204" pitchFamily="34" charset="0"/>
              </a:defRPr>
            </a:lvl1pPr>
          </a:lstStyle>
          <a:p>
            <a:r>
              <a:rPr lang="el-GR" noProof="0"/>
              <a:t>ΤΙΤΛΟΣ ΠΑΡΟΥΣΙΑΣΗΣ</a:t>
            </a:r>
          </a:p>
        </p:txBody>
      </p:sp>
      <p:sp>
        <p:nvSpPr>
          <p:cNvPr id="12" name="Θέση αριθμού διαφάνειας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Απόσπασμα">
    <p:bg>
      <p:bgPr>
        <a:solidFill>
          <a:schemeClr val="accent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B5ED18-7A07-47F1-8056-CD86B076AFE2}"/>
              </a:ext>
            </a:extLst>
          </p:cNvPr>
          <p:cNvSpPr>
            <a:spLocks noGrp="1"/>
          </p:cNvSpPr>
          <p:nvPr>
            <p:ph type="title" hasCustomPrompt="1"/>
          </p:nvPr>
        </p:nvSpPr>
        <p:spPr>
          <a:xfrm>
            <a:off x="1798721" y="1684338"/>
            <a:ext cx="8594558" cy="2810460"/>
          </a:xfrm>
        </p:spPr>
        <p:txBody>
          <a:bodyPr rtlCol="0">
            <a:noAutofit/>
          </a:bodyPr>
          <a:lstStyle>
            <a:lvl1pPr algn="ctr">
              <a:lnSpc>
                <a:spcPct val="100000"/>
              </a:lnSpc>
              <a:defRPr sz="4600">
                <a:solidFill>
                  <a:schemeClr val="bg1"/>
                </a:solidFill>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8" name="Θέση κειμένου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rtlCol="0">
            <a:noAutofit/>
          </a:bodyPr>
          <a:lstStyle>
            <a:lvl1pPr marL="0" indent="0" algn="ctr">
              <a:buNone/>
              <a:defRPr sz="23900" b="1">
                <a:solidFill>
                  <a:schemeClr val="accent1">
                    <a:lumMod val="75000"/>
                  </a:schemeClr>
                </a:solidFill>
                <a:latin typeface="Arial" panose="020B0604020202020204" pitchFamily="34"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el-GR" noProof="0"/>
              <a:t>“</a:t>
            </a:r>
          </a:p>
        </p:txBody>
      </p:sp>
      <p:sp>
        <p:nvSpPr>
          <p:cNvPr id="10" name="Θέση κειμένου 9">
            <a:extLst>
              <a:ext uri="{FF2B5EF4-FFF2-40B4-BE49-F238E27FC236}">
                <a16:creationId xmlns:a16="http://schemas.microsoft.com/office/drawing/2014/main" id="{322D6C2B-78AC-DD47-9289-067C968B06C1}"/>
              </a:ext>
            </a:extLst>
          </p:cNvPr>
          <p:cNvSpPr>
            <a:spLocks noGrp="1"/>
          </p:cNvSpPr>
          <p:nvPr>
            <p:ph type="body" sz="quarter" idx="14" hasCustomPrompt="1"/>
          </p:nvPr>
        </p:nvSpPr>
        <p:spPr>
          <a:xfrm>
            <a:off x="6881813" y="4494213"/>
            <a:ext cx="3511550" cy="679450"/>
          </a:xfrm>
        </p:spPr>
        <p:txBody>
          <a:bodyPr rtlCol="0">
            <a:noAutofit/>
          </a:bodyPr>
          <a:lstStyle>
            <a:lvl1pPr marL="0" indent="0" algn="r">
              <a:buNone/>
              <a:defRPr sz="2000">
                <a:solidFill>
                  <a:schemeClr val="bg1"/>
                </a:solidFill>
                <a:latin typeface="Arial" panose="020B0604020202020204" pitchFamily="34" charset="0"/>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rtl="0"/>
            <a:r>
              <a:rPr lang="el-GR" noProof="0"/>
              <a:t>Στυλ υποδείγματος κειμένου</a:t>
            </a:r>
          </a:p>
        </p:txBody>
      </p:sp>
      <p:sp>
        <p:nvSpPr>
          <p:cNvPr id="9" name="Θέση κειμένου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rtlCol="0">
            <a:noAutofit/>
          </a:bodyPr>
          <a:lstStyle>
            <a:lvl1pPr marL="0" indent="0" algn="ctr">
              <a:buNone/>
              <a:defRPr sz="23900" b="1">
                <a:solidFill>
                  <a:schemeClr val="accent1">
                    <a:lumMod val="75000"/>
                  </a:schemeClr>
                </a:solidFill>
                <a:latin typeface="Arial" panose="020B0604020202020204" pitchFamily="34"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rtl="0"/>
            <a:r>
              <a:rPr lang="el-GR" noProof="0"/>
              <a:t>”</a:t>
            </a:r>
          </a:p>
        </p:txBody>
      </p:sp>
      <p:sp>
        <p:nvSpPr>
          <p:cNvPr id="3" name="Θέση ημερομηνίας 2">
            <a:extLst>
              <a:ext uri="{FF2B5EF4-FFF2-40B4-BE49-F238E27FC236}">
                <a16:creationId xmlns:a16="http://schemas.microsoft.com/office/drawing/2014/main" id="{A0C71211-4520-46A1-9487-4AE49C3239EF}"/>
              </a:ext>
            </a:extLst>
          </p:cNvPr>
          <p:cNvSpPr>
            <a:spLocks noGrp="1"/>
          </p:cNvSpPr>
          <p:nvPr>
            <p:ph type="dt" sz="half" idx="10"/>
          </p:nvPr>
        </p:nvSpPr>
        <p:spPr/>
        <p:txBody>
          <a:bodyPr rtlCol="0">
            <a:noAutofit/>
          </a:bodyPr>
          <a:lstStyle>
            <a:lvl1pPr>
              <a:defRPr>
                <a:solidFill>
                  <a:schemeClr val="accent2"/>
                </a:solidFill>
                <a:latin typeface="Arial" panose="020B0604020202020204" pitchFamily="34" charset="0"/>
              </a:defRPr>
            </a:lvl1pPr>
          </a:lstStyle>
          <a:p>
            <a:fld id="{0EC40351-DB5E-49F4-83E8-E3AA45D94376}" type="datetime1">
              <a:rPr lang="el-GR" noProof="0" smtClean="0"/>
              <a:t>24/1/2025</a:t>
            </a:fld>
            <a:endParaRPr lang="el-GR" noProof="0"/>
          </a:p>
        </p:txBody>
      </p:sp>
      <p:sp>
        <p:nvSpPr>
          <p:cNvPr id="4" name="Θέση υποσέλιδου 3">
            <a:extLst>
              <a:ext uri="{FF2B5EF4-FFF2-40B4-BE49-F238E27FC236}">
                <a16:creationId xmlns:a16="http://schemas.microsoft.com/office/drawing/2014/main" id="{96356206-85FD-45F5-A1F7-128DB34C860F}"/>
              </a:ext>
            </a:extLst>
          </p:cNvPr>
          <p:cNvSpPr>
            <a:spLocks noGrp="1"/>
          </p:cNvSpPr>
          <p:nvPr>
            <p:ph type="ftr" sz="quarter" idx="11"/>
          </p:nvPr>
        </p:nvSpPr>
        <p:spPr/>
        <p:txBody>
          <a:bodyPr rtlCol="0">
            <a:noAutofit/>
          </a:bodyPr>
          <a:lstStyle>
            <a:lvl1pPr>
              <a:defRPr>
                <a:solidFill>
                  <a:schemeClr val="accent2"/>
                </a:solidFill>
                <a:latin typeface="Arial" panose="020B0604020202020204" pitchFamily="34" charset="0"/>
              </a:defRPr>
            </a:lvl1pPr>
          </a:lstStyle>
          <a:p>
            <a:r>
              <a:rPr lang="el-GR" noProof="0"/>
              <a:t>ΤΙΤΛΟΣ ΠΑΡΟΥΣΙΑΣΗΣ</a:t>
            </a:r>
          </a:p>
        </p:txBody>
      </p:sp>
      <p:sp>
        <p:nvSpPr>
          <p:cNvPr id="5" name="Θέση αριθμού διαφάνειας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rtlCol="0">
            <a:noAutofit/>
          </a:bodyPr>
          <a:lstStyle>
            <a:lvl1pPr>
              <a:defRPr>
                <a:solidFill>
                  <a:schemeClr val="accent2"/>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Ομάδα">
    <p:spTree>
      <p:nvGrpSpPr>
        <p:cNvPr id="1" name=""/>
        <p:cNvGrpSpPr/>
        <p:nvPr/>
      </p:nvGrpSpPr>
      <p:grpSpPr>
        <a:xfrm>
          <a:off x="0" y="0"/>
          <a:ext cx="0" cy="0"/>
          <a:chOff x="0" y="0"/>
          <a:chExt cx="0" cy="0"/>
        </a:xfrm>
      </p:grpSpPr>
      <p:sp>
        <p:nvSpPr>
          <p:cNvPr id="30" name="Ορθογώνιο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noProof="0">
              <a:latin typeface="Arial" panose="020B0604020202020204" pitchFamily="34" charset="0"/>
            </a:endParaRPr>
          </a:p>
        </p:txBody>
      </p:sp>
      <p:sp>
        <p:nvSpPr>
          <p:cNvPr id="31" name="Τίτλος 1">
            <a:extLst>
              <a:ext uri="{FF2B5EF4-FFF2-40B4-BE49-F238E27FC236}">
                <a16:creationId xmlns:a16="http://schemas.microsoft.com/office/drawing/2014/main" id="{1E40CEAF-B1BB-174E-A798-3BA60D9C0458}"/>
              </a:ext>
            </a:extLst>
          </p:cNvPr>
          <p:cNvSpPr>
            <a:spLocks noGrp="1"/>
          </p:cNvSpPr>
          <p:nvPr>
            <p:ph type="title" hasCustomPrompt="1"/>
          </p:nvPr>
        </p:nvSpPr>
        <p:spPr>
          <a:xfrm>
            <a:off x="750430" y="381000"/>
            <a:ext cx="8401624" cy="1325563"/>
          </a:xfrm>
        </p:spPr>
        <p:txBody>
          <a:bodyPr lIns="0"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6" name="Θέση εικόνας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el-GR" noProof="0"/>
              <a:t>Κάντε κλικ στο εικονίδιο για να προσθέσετε εικόνα</a:t>
            </a:r>
          </a:p>
        </p:txBody>
      </p:sp>
      <p:sp>
        <p:nvSpPr>
          <p:cNvPr id="10" name="Θέση κειμένου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11" name="Θέση κειμένου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7" name="Θέση εικόνας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el-GR" noProof="0"/>
              <a:t>Κάντε κλικ στο εικονίδιο για να προσθέσετε εικόνα</a:t>
            </a:r>
          </a:p>
        </p:txBody>
      </p:sp>
      <p:sp>
        <p:nvSpPr>
          <p:cNvPr id="12" name="Θέση κειμένου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13" name="Θέση κειμένου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8" name="Θέση εικόνας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el-GR" noProof="0"/>
              <a:t>Κάντε κλικ στο εικονίδιο για να προσθέσετε εικόνα</a:t>
            </a:r>
          </a:p>
        </p:txBody>
      </p:sp>
      <p:sp>
        <p:nvSpPr>
          <p:cNvPr id="14" name="Θέση κειμένου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15" name="Θέση κειμένου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9" name="Θέση εικόνας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rtlCol="0">
            <a:noAutofit/>
          </a:bodyPr>
          <a:lstStyle>
            <a:lvl1pPr marL="0" indent="0">
              <a:buNone/>
              <a:defRPr sz="1400">
                <a:solidFill>
                  <a:schemeClr val="tx1"/>
                </a:solidFill>
                <a:latin typeface="Arial" panose="020B0604020202020204" pitchFamily="34" charset="0"/>
              </a:defRPr>
            </a:lvl1pPr>
          </a:lstStyle>
          <a:p>
            <a:pPr rtl="0"/>
            <a:r>
              <a:rPr lang="el-GR" noProof="0"/>
              <a:t>Κάντε κλικ στο εικονίδιο για να προσθέσετε εικόνα</a:t>
            </a:r>
          </a:p>
        </p:txBody>
      </p:sp>
      <p:sp>
        <p:nvSpPr>
          <p:cNvPr id="16" name="Θέση κειμένου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17" name="Θέση κειμένου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3" name="Θέση ημερομηνίας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rtlCol="0">
            <a:noAutofit/>
          </a:bodyPr>
          <a:lstStyle>
            <a:lvl1pPr>
              <a:defRPr>
                <a:solidFill>
                  <a:schemeClr val="accent3"/>
                </a:solidFill>
                <a:latin typeface="Arial" panose="020B0604020202020204" pitchFamily="34" charset="0"/>
              </a:defRPr>
            </a:lvl1pPr>
          </a:lstStyle>
          <a:p>
            <a:fld id="{95A544A4-7C9A-4FDF-BCFA-FFAD1AF2A703}" type="datetime1">
              <a:rPr lang="el-GR" noProof="0" smtClean="0"/>
              <a:t>24/1/2025</a:t>
            </a:fld>
            <a:endParaRPr lang="el-GR" noProof="0"/>
          </a:p>
        </p:txBody>
      </p:sp>
      <p:sp>
        <p:nvSpPr>
          <p:cNvPr id="4" name="Θέση υποσέλιδου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rtlCol="0">
            <a:noAutofit/>
          </a:bodyPr>
          <a:lstStyle>
            <a:lvl1pPr>
              <a:defRPr>
                <a:solidFill>
                  <a:schemeClr val="accent3"/>
                </a:solidFill>
                <a:latin typeface="Arial" panose="020B0604020202020204" pitchFamily="34" charset="0"/>
              </a:defRPr>
            </a:lvl1pPr>
          </a:lstStyle>
          <a:p>
            <a:r>
              <a:rPr lang="el-GR" noProof="0"/>
              <a:t>ΤΙΤΛΟΣ ΠΑΡΟΥΣΙΑΣΗΣ</a:t>
            </a:r>
          </a:p>
        </p:txBody>
      </p:sp>
      <p:sp>
        <p:nvSpPr>
          <p:cNvPr id="5" name="Θέση αριθμού διαφάνειας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el-GR" noProof="0" smtClean="0"/>
              <a:pPr/>
              <a:t>‹#›</a:t>
            </a:fld>
            <a:endParaRPr lang="el-GR" noProof="0"/>
          </a:p>
        </p:txBody>
      </p:sp>
      <p:sp>
        <p:nvSpPr>
          <p:cNvPr id="19" name="Ελεύθερη σχεδίαση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1" name="Ελεύθερη σχεδίαση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5" name="Ελεύθερη σχεδίαση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6" name="Έλλειψη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rtl="0"/>
            <a:endParaRPr lang="el-GR" noProof="0">
              <a:latin typeface="Arial" panose="020B0604020202020204" pitchFamily="34" charset="0"/>
            </a:endParaRPr>
          </a:p>
        </p:txBody>
      </p:sp>
      <p:sp>
        <p:nvSpPr>
          <p:cNvPr id="27" name="Ελεύθερη σχεδίαση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8" name="Ελεύθερη σχεδίαση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
        <p:nvSpPr>
          <p:cNvPr id="29" name="Ελεύθερη σχεδίαση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el-GR" noProof="0">
              <a:latin typeface="Arial" panose="020B0604020202020204" pitchFamily="34" charset="0"/>
            </a:endParaRPr>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Ολόκληρη η ομάδα">
    <p:bg>
      <p:bgPr>
        <a:solidFill>
          <a:schemeClr val="accent2"/>
        </a:solidFill>
        <a:effectLst/>
      </p:bgPr>
    </p:bg>
    <p:spTree>
      <p:nvGrpSpPr>
        <p:cNvPr id="1" name=""/>
        <p:cNvGrpSpPr/>
        <p:nvPr/>
      </p:nvGrpSpPr>
      <p:grpSpPr>
        <a:xfrm>
          <a:off x="0" y="0"/>
          <a:ext cx="0" cy="0"/>
          <a:chOff x="0" y="0"/>
          <a:chExt cx="0" cy="0"/>
        </a:xfrm>
      </p:grpSpPr>
      <p:sp>
        <p:nvSpPr>
          <p:cNvPr id="54" name="Τίτλος 1">
            <a:extLst>
              <a:ext uri="{FF2B5EF4-FFF2-40B4-BE49-F238E27FC236}">
                <a16:creationId xmlns:a16="http://schemas.microsoft.com/office/drawing/2014/main" id="{6825B690-1AD7-4243-AC42-D2CF19B7B02C}"/>
              </a:ext>
            </a:extLst>
          </p:cNvPr>
          <p:cNvSpPr>
            <a:spLocks noGrp="1"/>
          </p:cNvSpPr>
          <p:nvPr>
            <p:ph type="title" hasCustomPrompt="1"/>
          </p:nvPr>
        </p:nvSpPr>
        <p:spPr>
          <a:xfrm>
            <a:off x="750430" y="381000"/>
            <a:ext cx="10678142" cy="1325563"/>
          </a:xfrm>
        </p:spPr>
        <p:txBody>
          <a:bodyPr lIns="0" rtlCol="0" anchor="b">
            <a:noAutofit/>
          </a:bodyPr>
          <a:lstStyle>
            <a:lvl1pPr>
              <a:defRPr sz="4800" b="1">
                <a:latin typeface="Arial" panose="020B0604020202020204" pitchFamily="34" charset="0"/>
              </a:defRPr>
            </a:lvl1pPr>
          </a:lstStyle>
          <a:p>
            <a:pPr rtl="0"/>
            <a:r>
              <a:rPr lang="el-GR" noProof="0"/>
              <a:t>Κάντε κλικ για να επεξεργαστείτε το Στυλ κύριου τίτλου</a:t>
            </a:r>
          </a:p>
        </p:txBody>
      </p:sp>
      <p:sp>
        <p:nvSpPr>
          <p:cNvPr id="6" name="Θέση εικόνας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31" name="Θέση κειμένου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32" name="Θέση κειμένου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33" name="Θέση εικόνας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34" name="Θέση κειμένου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35" name="Θέση κειμένου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36" name="Θέση εικόνας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37" name="Θέση κειμένου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38" name="Θέση κειμένου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39" name="Θέση εικόνας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40" name="Θέση κειμένου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41" name="Θέση κειμένου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42" name="Θέση εικόνας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43" name="Θέση κειμένου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44" name="Θέση κειμένου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45" name="Θέση εικόνας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46" name="Θέση κειμένου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47" name="Θέση κειμένου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48" name="Θέση εικόνας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49" name="Θέση κειμένου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50" name="Θέση κειμένου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51" name="Θέση εικόνας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rtlCol="0">
            <a:noAutofit/>
          </a:bodyPr>
          <a:lstStyle>
            <a:lvl1pPr marL="0" indent="0">
              <a:buNone/>
              <a:defRPr sz="1400">
                <a:solidFill>
                  <a:schemeClr val="tx1"/>
                </a:solidFill>
              </a:defRPr>
            </a:lvl1pPr>
          </a:lstStyle>
          <a:p>
            <a:pPr rtl="0"/>
            <a:r>
              <a:rPr lang="el-GR" noProof="0"/>
              <a:t>Κάντε κλικ στο εικονίδιο για να προσθέσετε εικόνα</a:t>
            </a:r>
          </a:p>
        </p:txBody>
      </p:sp>
      <p:sp>
        <p:nvSpPr>
          <p:cNvPr id="52" name="Θέση κειμένου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rtlCol="0" anchor="b" anchorCtr="0">
            <a:noAutofit/>
          </a:bodyPr>
          <a:lstStyle>
            <a:lvl1pPr marL="0" indent="0" algn="l">
              <a:lnSpc>
                <a:spcPct val="100000"/>
              </a:lnSpc>
              <a:spcBef>
                <a:spcPts val="0"/>
              </a:spcBef>
              <a:buNone/>
              <a:defRPr sz="1800" b="1" spc="20" baseline="0">
                <a:solidFill>
                  <a:schemeClr val="tx1"/>
                </a:solidFill>
                <a:latin typeface="Arial" panose="020B0604020202020204" pitchFamily="34" charset="0"/>
              </a:defRPr>
            </a:lvl1pPr>
          </a:lstStyle>
          <a:p>
            <a:pPr lvl="0" rtl="0"/>
            <a:r>
              <a:rPr lang="el-GR" noProof="0"/>
              <a:t>Όνομα</a:t>
            </a:r>
          </a:p>
        </p:txBody>
      </p:sp>
      <p:sp>
        <p:nvSpPr>
          <p:cNvPr id="53" name="Θέση κειμένου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rtlCol="0">
            <a:noAutofit/>
          </a:bodyPr>
          <a:lstStyle>
            <a:lvl1pPr marL="0" indent="0" algn="l">
              <a:lnSpc>
                <a:spcPct val="100000"/>
              </a:lnSpc>
              <a:spcBef>
                <a:spcPts val="0"/>
              </a:spcBef>
              <a:buNone/>
              <a:defRPr sz="1400" b="0" spc="20" baseline="0">
                <a:solidFill>
                  <a:schemeClr val="tx1"/>
                </a:solidFill>
                <a:latin typeface="Arial" panose="020B0604020202020204" pitchFamily="34" charset="0"/>
              </a:defRPr>
            </a:lvl1pPr>
          </a:lstStyle>
          <a:p>
            <a:pPr lvl="0" rtl="0"/>
            <a:r>
              <a:rPr lang="el-GR" noProof="0"/>
              <a:t>Τίτλος</a:t>
            </a:r>
          </a:p>
        </p:txBody>
      </p:sp>
      <p:sp>
        <p:nvSpPr>
          <p:cNvPr id="18" name="Θέση ημερομηνίας 17">
            <a:extLst>
              <a:ext uri="{FF2B5EF4-FFF2-40B4-BE49-F238E27FC236}">
                <a16:creationId xmlns:a16="http://schemas.microsoft.com/office/drawing/2014/main" id="{30445668-2DC5-E84C-8B16-922BC95F13F2}"/>
              </a:ext>
            </a:extLst>
          </p:cNvPr>
          <p:cNvSpPr>
            <a:spLocks noGrp="1"/>
          </p:cNvSpPr>
          <p:nvPr>
            <p:ph type="dt" sz="half" idx="25"/>
          </p:nvPr>
        </p:nvSpPr>
        <p:spPr/>
        <p:txBody>
          <a:bodyPr rtlCol="0">
            <a:noAutofit/>
          </a:bodyPr>
          <a:lstStyle>
            <a:lvl1pPr>
              <a:defRPr>
                <a:solidFill>
                  <a:schemeClr val="accent3"/>
                </a:solidFill>
                <a:latin typeface="Arial" panose="020B0604020202020204" pitchFamily="34" charset="0"/>
              </a:defRPr>
            </a:lvl1pPr>
          </a:lstStyle>
          <a:p>
            <a:fld id="{C83B80E7-F6B2-42B5-B7B3-3D792B0A622F}" type="datetime1">
              <a:rPr lang="el-GR" noProof="0" smtClean="0"/>
              <a:t>24/1/2025</a:t>
            </a:fld>
            <a:endParaRPr lang="el-GR" noProof="0"/>
          </a:p>
        </p:txBody>
      </p:sp>
      <p:sp>
        <p:nvSpPr>
          <p:cNvPr id="22" name="Θέση υποσέλιδου 21">
            <a:extLst>
              <a:ext uri="{FF2B5EF4-FFF2-40B4-BE49-F238E27FC236}">
                <a16:creationId xmlns:a16="http://schemas.microsoft.com/office/drawing/2014/main" id="{D9227732-A878-814C-8621-64ED1B2CCF9F}"/>
              </a:ext>
            </a:extLst>
          </p:cNvPr>
          <p:cNvSpPr>
            <a:spLocks noGrp="1"/>
          </p:cNvSpPr>
          <p:nvPr>
            <p:ph type="ftr" sz="quarter" idx="26"/>
          </p:nvPr>
        </p:nvSpPr>
        <p:spPr/>
        <p:txBody>
          <a:bodyPr rtlCol="0">
            <a:noAutofit/>
          </a:bodyPr>
          <a:lstStyle>
            <a:lvl1pPr>
              <a:defRPr>
                <a:solidFill>
                  <a:schemeClr val="accent3"/>
                </a:solidFill>
                <a:latin typeface="Arial" panose="020B0604020202020204" pitchFamily="34" charset="0"/>
              </a:defRPr>
            </a:lvl1pPr>
          </a:lstStyle>
          <a:p>
            <a:r>
              <a:rPr lang="el-GR" noProof="0"/>
              <a:t>ΤΙΤΛΟΣ ΠΑΡΟΥΣΙΑΣΗΣ</a:t>
            </a:r>
          </a:p>
        </p:txBody>
      </p:sp>
      <p:sp>
        <p:nvSpPr>
          <p:cNvPr id="23" name="Θέση αριθμού διαφάνειας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rtlCol="0">
            <a:noAutofit/>
          </a:bodyPr>
          <a:lstStyle>
            <a:lvl1pPr>
              <a:defRPr>
                <a:solidFill>
                  <a:schemeClr val="accent3"/>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pPr rtl="0"/>
            <a:r>
              <a:rPr lang="el-GR" noProof="0"/>
              <a:t>Κάντε κλικ για να επεξεργαστείτε το Στυλ κύριου τίτλου</a:t>
            </a:r>
          </a:p>
        </p:txBody>
      </p:sp>
      <p:sp>
        <p:nvSpPr>
          <p:cNvPr id="3" name="Θέση κειμένου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Arial" panose="020B0604020202020204" pitchFamily="34" charset="0"/>
              </a:defRPr>
            </a:lvl1pPr>
          </a:lstStyle>
          <a:p>
            <a:fld id="{D916DCFD-B3A8-42E0-A912-5BEAE3D350FA}"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Arial" panose="020B0604020202020204" pitchFamily="34" charset="0"/>
              </a:defRPr>
            </a:lvl1p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Arial" panose="020B0604020202020204" pitchFamily="34" charset="0"/>
              </a:defRPr>
            </a:lvl1pPr>
          </a:lstStyle>
          <a:p>
            <a:fld id="{294A09A9-5501-47C1-A89A-A340965A2BE2}" type="slidenum">
              <a:rPr lang="el-GR" noProof="0" smtClean="0"/>
              <a:pPr/>
              <a:t>‹#›</a:t>
            </a:fld>
            <a:endParaRPr lang="el-GR" noProof="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9.webp"/><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DF3D98-3C30-4CFC-8643-C81E829C8C25}"/>
              </a:ext>
            </a:extLst>
          </p:cNvPr>
          <p:cNvSpPr>
            <a:spLocks noGrp="1"/>
          </p:cNvSpPr>
          <p:nvPr>
            <p:ph type="ctrTitle"/>
          </p:nvPr>
        </p:nvSpPr>
        <p:spPr>
          <a:xfrm>
            <a:off x="985421" y="186431"/>
            <a:ext cx="7101451" cy="2897404"/>
          </a:xfrm>
          <a:solidFill>
            <a:schemeClr val="accent2">
              <a:lumMod val="75000"/>
            </a:schemeClr>
          </a:solidFill>
        </p:spPr>
        <p:txBody>
          <a:bodyPr rtlCol="0"/>
          <a:lstStyle/>
          <a:p>
            <a:pPr algn="ctr" rtl="0"/>
            <a:r>
              <a:rPr lang="el-GR" sz="4000" dirty="0">
                <a:latin typeface="Aptos" panose="020B0004020202020204" pitchFamily="34" charset="0"/>
              </a:rPr>
              <a:t>Σύγχρονες Διδακτικές Προσεγγίσεις για την Ανάπτυξη της Κριτικής </a:t>
            </a:r>
            <a:br>
              <a:rPr lang="en-US" sz="4000" dirty="0">
                <a:latin typeface="Aptos" panose="020B0004020202020204" pitchFamily="34" charset="0"/>
              </a:rPr>
            </a:br>
            <a:r>
              <a:rPr lang="el-GR" sz="4000" dirty="0">
                <a:latin typeface="Aptos" panose="020B0004020202020204" pitchFamily="34" charset="0"/>
              </a:rPr>
              <a:t>&amp; </a:t>
            </a:r>
            <a:br>
              <a:rPr lang="en-US" sz="4000" dirty="0">
                <a:latin typeface="Aptos" panose="020B0004020202020204" pitchFamily="34" charset="0"/>
              </a:rPr>
            </a:br>
            <a:r>
              <a:rPr lang="el-GR" sz="4000" dirty="0">
                <a:latin typeface="Aptos" panose="020B0004020202020204" pitchFamily="34" charset="0"/>
              </a:rPr>
              <a:t>Δημιουργικής Σκέψης</a:t>
            </a:r>
          </a:p>
        </p:txBody>
      </p:sp>
      <p:sp>
        <p:nvSpPr>
          <p:cNvPr id="3" name="Υπότιτλος 2">
            <a:extLst>
              <a:ext uri="{FF2B5EF4-FFF2-40B4-BE49-F238E27FC236}">
                <a16:creationId xmlns:a16="http://schemas.microsoft.com/office/drawing/2014/main" id="{A068D447-28D3-4F5F-B2DC-FD67E9015868}"/>
              </a:ext>
            </a:extLst>
          </p:cNvPr>
          <p:cNvSpPr>
            <a:spLocks noGrp="1"/>
          </p:cNvSpPr>
          <p:nvPr>
            <p:ph type="subTitle" idx="1"/>
          </p:nvPr>
        </p:nvSpPr>
        <p:spPr>
          <a:xfrm>
            <a:off x="2268324" y="5004710"/>
            <a:ext cx="9500507" cy="1307313"/>
          </a:xfrm>
        </p:spPr>
        <p:txBody>
          <a:bodyPr rtlCol="0"/>
          <a:lstStyle/>
          <a:p>
            <a:pPr algn="ctr" rtl="0"/>
            <a:r>
              <a:rPr lang="el-GR" sz="2000" b="1" dirty="0">
                <a:latin typeface="Aptos" panose="020B0004020202020204" pitchFamily="34" charset="0"/>
              </a:rPr>
              <a:t>Επιμόρφωση Εκπαιδευτικών ΠΕ78 περιοχών </a:t>
            </a:r>
            <a:r>
              <a:rPr lang="en-US" sz="2000" b="1" dirty="0">
                <a:latin typeface="Aptos" panose="020B0004020202020204" pitchFamily="34" charset="0"/>
              </a:rPr>
              <a:t>E</a:t>
            </a:r>
            <a:r>
              <a:rPr lang="el-GR" sz="2000" b="1" dirty="0" err="1">
                <a:latin typeface="Aptos" panose="020B0004020202020204" pitchFamily="34" charset="0"/>
              </a:rPr>
              <a:t>πιστημονικής</a:t>
            </a:r>
            <a:r>
              <a:rPr lang="el-GR" sz="2000" b="1" dirty="0">
                <a:latin typeface="Aptos" panose="020B0004020202020204" pitchFamily="34" charset="0"/>
              </a:rPr>
              <a:t> </a:t>
            </a:r>
            <a:r>
              <a:rPr lang="en-US" sz="2000" b="1" dirty="0">
                <a:latin typeface="Aptos" panose="020B0004020202020204" pitchFamily="34" charset="0"/>
              </a:rPr>
              <a:t>E</a:t>
            </a:r>
            <a:r>
              <a:rPr lang="el-GR" sz="2000" b="1" dirty="0" err="1">
                <a:latin typeface="Aptos" panose="020B0004020202020204" pitchFamily="34" charset="0"/>
              </a:rPr>
              <a:t>υθύνης</a:t>
            </a:r>
            <a:r>
              <a:rPr lang="el-GR" sz="2000" b="1" dirty="0">
                <a:latin typeface="Aptos" panose="020B0004020202020204" pitchFamily="34" charset="0"/>
              </a:rPr>
              <a:t> των Σ.Ε. Κοινωνικών Επιστημών Γεωργούση Ακριβής &amp; Φωτεινής Δημακοπούλου</a:t>
            </a:r>
          </a:p>
          <a:p>
            <a:pPr algn="ctr" rtl="0"/>
            <a:r>
              <a:rPr lang="el-GR" sz="2000" i="1" dirty="0">
                <a:latin typeface="Aptos" panose="020B0004020202020204" pitchFamily="34" charset="0"/>
              </a:rPr>
              <a:t>Σχολικό έτος: 2024-2025</a:t>
            </a:r>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5EBBD2-FF0A-4F87-4219-862A21BB3B36}"/>
              </a:ext>
            </a:extLst>
          </p:cNvPr>
          <p:cNvSpPr>
            <a:spLocks noGrp="1"/>
          </p:cNvSpPr>
          <p:nvPr>
            <p:ph type="title"/>
          </p:nvPr>
        </p:nvSpPr>
        <p:spPr>
          <a:xfrm>
            <a:off x="186432" y="381000"/>
            <a:ext cx="11624568" cy="1325563"/>
          </a:xfrm>
        </p:spPr>
        <p:txBody>
          <a:bodyPr/>
          <a:lstStyle/>
          <a:p>
            <a:pPr algn="ctr"/>
            <a:r>
              <a:rPr lang="el-GR" dirty="0"/>
              <a:t>Κατηγορίες Βιωματικών Συμμετοχικών Τεχνικών</a:t>
            </a:r>
          </a:p>
        </p:txBody>
      </p:sp>
      <p:sp>
        <p:nvSpPr>
          <p:cNvPr id="3" name="Θέση περιεχομένου 2">
            <a:extLst>
              <a:ext uri="{FF2B5EF4-FFF2-40B4-BE49-F238E27FC236}">
                <a16:creationId xmlns:a16="http://schemas.microsoft.com/office/drawing/2014/main" id="{75119497-4899-6E5B-055E-FF2BACE467AA}"/>
              </a:ext>
            </a:extLst>
          </p:cNvPr>
          <p:cNvSpPr>
            <a:spLocks noGrp="1"/>
          </p:cNvSpPr>
          <p:nvPr>
            <p:ph idx="1"/>
          </p:nvPr>
        </p:nvSpPr>
        <p:spPr>
          <a:solidFill>
            <a:schemeClr val="accent1">
              <a:lumMod val="40000"/>
              <a:lumOff val="60000"/>
            </a:schemeClr>
          </a:solidFill>
        </p:spPr>
        <p:txBody>
          <a:bodyPr/>
          <a:lstStyle/>
          <a:p>
            <a:pPr marL="457200" indent="-457200">
              <a:buFont typeface="Wingdings" panose="05000000000000000000" pitchFamily="2" charset="2"/>
              <a:buChar char="Ø"/>
            </a:pPr>
            <a:r>
              <a:rPr lang="el-GR" dirty="0"/>
              <a:t>Εκπαιδευτικές τεχνικές που διεξάγονται μέσα στον εκπαιδευτικό χώρο </a:t>
            </a:r>
          </a:p>
          <a:p>
            <a:pPr marL="457200" indent="-457200">
              <a:buFont typeface="Wingdings" panose="05000000000000000000" pitchFamily="2" charset="2"/>
              <a:buChar char="Ø"/>
            </a:pPr>
            <a:r>
              <a:rPr lang="el-GR" dirty="0"/>
              <a:t>Εκπαιδευτικές τεχνικές που διεξάγονται έξω από τον χώρο εκπαίδευσης (</a:t>
            </a:r>
            <a:r>
              <a:rPr lang="el-GR" dirty="0" err="1"/>
              <a:t>outdoor</a:t>
            </a:r>
            <a:r>
              <a:rPr lang="el-GR" dirty="0"/>
              <a:t> </a:t>
            </a:r>
            <a:r>
              <a:rPr lang="el-GR" dirty="0" err="1"/>
              <a:t>training</a:t>
            </a:r>
            <a:r>
              <a:rPr lang="el-GR" dirty="0"/>
              <a:t>) </a:t>
            </a:r>
          </a:p>
          <a:p>
            <a:pPr marL="457200" indent="-457200">
              <a:buFont typeface="Wingdings" panose="05000000000000000000" pitchFamily="2" charset="2"/>
              <a:buChar char="Ø"/>
            </a:pPr>
            <a:r>
              <a:rPr lang="el-GR" dirty="0"/>
              <a:t>Εκπαιδευτικές ασκήσεις - παιχνίδια</a:t>
            </a:r>
          </a:p>
        </p:txBody>
      </p:sp>
      <p:sp>
        <p:nvSpPr>
          <p:cNvPr id="4" name="Θέση ημερομηνίας 3">
            <a:extLst>
              <a:ext uri="{FF2B5EF4-FFF2-40B4-BE49-F238E27FC236}">
                <a16:creationId xmlns:a16="http://schemas.microsoft.com/office/drawing/2014/main" id="{297ABABA-8B9C-2031-4A46-6B0DD7C4FC5D}"/>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9D0FECF1-21CE-D08D-4EB9-E761CB702CB2}"/>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C57C4424-B7F2-6A86-36C7-19949352A5CA}"/>
              </a:ext>
            </a:extLst>
          </p:cNvPr>
          <p:cNvSpPr>
            <a:spLocks noGrp="1"/>
          </p:cNvSpPr>
          <p:nvPr>
            <p:ph type="sldNum" sz="quarter" idx="4"/>
          </p:nvPr>
        </p:nvSpPr>
        <p:spPr/>
        <p:txBody>
          <a:bodyPr/>
          <a:lstStyle/>
          <a:p>
            <a:fld id="{294A09A9-5501-47C1-A89A-A340965A2BE2}" type="slidenum">
              <a:rPr lang="el-GR" noProof="0" smtClean="0"/>
              <a:pPr/>
              <a:t>10</a:t>
            </a:fld>
            <a:endParaRPr lang="el-GR" noProof="0"/>
          </a:p>
        </p:txBody>
      </p:sp>
    </p:spTree>
    <p:extLst>
      <p:ext uri="{BB962C8B-B14F-4D97-AF65-F5344CB8AC3E}">
        <p14:creationId xmlns:p14="http://schemas.microsoft.com/office/powerpoint/2010/main" val="2581281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9FC421-081E-2444-2F75-A079FE4BDB73}"/>
              </a:ext>
            </a:extLst>
          </p:cNvPr>
          <p:cNvSpPr>
            <a:spLocks noGrp="1"/>
          </p:cNvSpPr>
          <p:nvPr>
            <p:ph type="title"/>
          </p:nvPr>
        </p:nvSpPr>
        <p:spPr>
          <a:xfrm>
            <a:off x="1167492" y="381000"/>
            <a:ext cx="9779183" cy="784087"/>
          </a:xfrm>
        </p:spPr>
        <p:txBody>
          <a:bodyPr/>
          <a:lstStyle/>
          <a:p>
            <a:r>
              <a:rPr lang="el-GR" dirty="0"/>
              <a:t>Τεχνικές βιωματικής μάθησης </a:t>
            </a:r>
          </a:p>
        </p:txBody>
      </p:sp>
      <p:sp>
        <p:nvSpPr>
          <p:cNvPr id="3" name="Θέση περιεχομένου 2">
            <a:extLst>
              <a:ext uri="{FF2B5EF4-FFF2-40B4-BE49-F238E27FC236}">
                <a16:creationId xmlns:a16="http://schemas.microsoft.com/office/drawing/2014/main" id="{4E3852B7-58CB-45D1-A7F3-79DF86D2FD10}"/>
              </a:ext>
            </a:extLst>
          </p:cNvPr>
          <p:cNvSpPr>
            <a:spLocks noGrp="1"/>
          </p:cNvSpPr>
          <p:nvPr>
            <p:ph idx="1"/>
          </p:nvPr>
        </p:nvSpPr>
        <p:spPr>
          <a:xfrm>
            <a:off x="275208" y="1251751"/>
            <a:ext cx="10671467" cy="4563123"/>
          </a:xfrm>
          <a:solidFill>
            <a:schemeClr val="accent1">
              <a:lumMod val="40000"/>
              <a:lumOff val="60000"/>
            </a:schemeClr>
          </a:solidFill>
        </p:spPr>
        <p:txBody>
          <a:bodyPr/>
          <a:lstStyle/>
          <a:p>
            <a:r>
              <a:rPr lang="el-GR" dirty="0"/>
              <a:t>• παρατήρηση πεδίου ‐ πείραμα  </a:t>
            </a:r>
          </a:p>
          <a:p>
            <a:r>
              <a:rPr lang="el-GR" dirty="0"/>
              <a:t>• παιχνίδια ρόλων  </a:t>
            </a:r>
          </a:p>
          <a:p>
            <a:r>
              <a:rPr lang="el-GR" dirty="0"/>
              <a:t>• κατασκευές  </a:t>
            </a:r>
          </a:p>
          <a:p>
            <a:r>
              <a:rPr lang="el-GR" dirty="0"/>
              <a:t>• </a:t>
            </a:r>
            <a:r>
              <a:rPr lang="el-GR" dirty="0" err="1"/>
              <a:t>δημοσκοπικές</a:t>
            </a:r>
            <a:r>
              <a:rPr lang="el-GR" dirty="0"/>
              <a:t> έρευνες  /ερωτηματολόγια  </a:t>
            </a:r>
          </a:p>
          <a:p>
            <a:r>
              <a:rPr lang="el-GR" dirty="0"/>
              <a:t>• προσομοιώσεις </a:t>
            </a:r>
          </a:p>
          <a:p>
            <a:r>
              <a:rPr lang="el-GR" dirty="0"/>
              <a:t> • μακέτες </a:t>
            </a:r>
          </a:p>
          <a:p>
            <a:r>
              <a:rPr lang="el-GR" dirty="0"/>
              <a:t> • </a:t>
            </a:r>
            <a:r>
              <a:rPr lang="el-GR" dirty="0" err="1"/>
              <a:t>οπτικοποιήσεις</a:t>
            </a:r>
            <a:endParaRPr lang="el-GR" dirty="0"/>
          </a:p>
          <a:p>
            <a:pPr marL="457200" indent="-457200">
              <a:buFont typeface="Arial" panose="020B0604020202020204" pitchFamily="34" charset="0"/>
              <a:buChar char="•"/>
            </a:pPr>
            <a:r>
              <a:rPr lang="en-US" dirty="0"/>
              <a:t>Debate</a:t>
            </a:r>
          </a:p>
          <a:p>
            <a:pPr marL="457200" indent="-457200">
              <a:buFont typeface="Arial" panose="020B0604020202020204" pitchFamily="34" charset="0"/>
              <a:buChar char="•"/>
            </a:pPr>
            <a:r>
              <a:rPr lang="en-US" dirty="0"/>
              <a:t>…………………………….</a:t>
            </a:r>
            <a:endParaRPr lang="el-GR" dirty="0"/>
          </a:p>
        </p:txBody>
      </p:sp>
      <p:sp>
        <p:nvSpPr>
          <p:cNvPr id="4" name="Θέση ημερομηνίας 3">
            <a:extLst>
              <a:ext uri="{FF2B5EF4-FFF2-40B4-BE49-F238E27FC236}">
                <a16:creationId xmlns:a16="http://schemas.microsoft.com/office/drawing/2014/main" id="{04466CC5-489B-995E-8544-43399FF971FB}"/>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20263BDC-5879-E4E3-3D4D-7080E17B4BDC}"/>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71591C21-7AA7-E917-F869-1974132EADC1}"/>
              </a:ext>
            </a:extLst>
          </p:cNvPr>
          <p:cNvSpPr>
            <a:spLocks noGrp="1"/>
          </p:cNvSpPr>
          <p:nvPr>
            <p:ph type="sldNum" sz="quarter" idx="4"/>
          </p:nvPr>
        </p:nvSpPr>
        <p:spPr/>
        <p:txBody>
          <a:bodyPr/>
          <a:lstStyle/>
          <a:p>
            <a:fld id="{294A09A9-5501-47C1-A89A-A340965A2BE2}" type="slidenum">
              <a:rPr lang="el-GR" noProof="0" smtClean="0"/>
              <a:pPr/>
              <a:t>11</a:t>
            </a:fld>
            <a:endParaRPr lang="el-GR" noProof="0"/>
          </a:p>
        </p:txBody>
      </p:sp>
    </p:spTree>
    <p:extLst>
      <p:ext uri="{BB962C8B-B14F-4D97-AF65-F5344CB8AC3E}">
        <p14:creationId xmlns:p14="http://schemas.microsoft.com/office/powerpoint/2010/main" val="2292810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947BCA-C5F2-35C6-BE6C-34225F9E4A18}"/>
              </a:ext>
            </a:extLst>
          </p:cNvPr>
          <p:cNvSpPr>
            <a:spLocks noGrp="1"/>
          </p:cNvSpPr>
          <p:nvPr>
            <p:ph type="title"/>
          </p:nvPr>
        </p:nvSpPr>
        <p:spPr>
          <a:xfrm>
            <a:off x="1167492" y="381001"/>
            <a:ext cx="9779183" cy="1022624"/>
          </a:xfrm>
        </p:spPr>
        <p:txBody>
          <a:bodyPr/>
          <a:lstStyle/>
          <a:p>
            <a:r>
              <a:rPr lang="el-GR" sz="4400" dirty="0"/>
              <a:t>Γιατί χρησιμοποιούμε Βιωματικές Συμμετοχικές Τεχνικές</a:t>
            </a:r>
            <a:r>
              <a:rPr lang="en-US" sz="4400" dirty="0"/>
              <a:t>; </a:t>
            </a:r>
            <a:endParaRPr lang="el-GR" sz="4400" dirty="0"/>
          </a:p>
        </p:txBody>
      </p:sp>
      <p:sp>
        <p:nvSpPr>
          <p:cNvPr id="3" name="Θέση περιεχομένου 2">
            <a:extLst>
              <a:ext uri="{FF2B5EF4-FFF2-40B4-BE49-F238E27FC236}">
                <a16:creationId xmlns:a16="http://schemas.microsoft.com/office/drawing/2014/main" id="{23940A02-6B8E-09CE-C1A3-5BA2DBF36866}"/>
              </a:ext>
            </a:extLst>
          </p:cNvPr>
          <p:cNvSpPr>
            <a:spLocks noGrp="1"/>
          </p:cNvSpPr>
          <p:nvPr>
            <p:ph idx="1"/>
          </p:nvPr>
        </p:nvSpPr>
        <p:spPr>
          <a:xfrm>
            <a:off x="159798" y="1706563"/>
            <a:ext cx="11798423" cy="3747813"/>
          </a:xfrm>
          <a:solidFill>
            <a:schemeClr val="accent1">
              <a:lumMod val="40000"/>
              <a:lumOff val="60000"/>
            </a:schemeClr>
          </a:solidFill>
        </p:spPr>
        <p:txBody>
          <a:bodyPr/>
          <a:lstStyle/>
          <a:p>
            <a:r>
              <a:rPr lang="el-GR" sz="2000" dirty="0"/>
              <a:t>Γιατί με τη σωστή χρήση αυτών των τεχνικών επιτυγχάνεται:</a:t>
            </a:r>
          </a:p>
          <a:p>
            <a:pPr marL="342900" indent="-342900">
              <a:buFont typeface="Wingdings" panose="05000000000000000000" pitchFamily="2" charset="2"/>
              <a:buChar char="ü"/>
            </a:pPr>
            <a:r>
              <a:rPr lang="el-GR" sz="2000" dirty="0"/>
              <a:t>η ανάπτυξη </a:t>
            </a:r>
            <a:r>
              <a:rPr lang="el-GR" sz="2000" dirty="0" err="1"/>
              <a:t>ομαδοσυνεργατικών</a:t>
            </a:r>
            <a:r>
              <a:rPr lang="el-GR" sz="2000" dirty="0"/>
              <a:t> μορφών διδασκαλίας,</a:t>
            </a:r>
            <a:endParaRPr lang="en-US" sz="2000" dirty="0"/>
          </a:p>
          <a:p>
            <a:pPr marL="342900" indent="-342900">
              <a:buFont typeface="Wingdings" panose="05000000000000000000" pitchFamily="2" charset="2"/>
              <a:buChar char="ü"/>
            </a:pPr>
            <a:r>
              <a:rPr lang="el-GR" sz="2000" dirty="0"/>
              <a:t>η ενίσχυση της αυτενέργειας των </a:t>
            </a:r>
            <a:r>
              <a:rPr lang="el-GR" sz="2000" dirty="0" err="1"/>
              <a:t>μθητών</a:t>
            </a:r>
            <a:r>
              <a:rPr lang="el-GR" sz="2000" dirty="0"/>
              <a:t> και η ενεργητικότερη συμμετοχή τους στη μαθησιακή διαδικασία,</a:t>
            </a:r>
          </a:p>
          <a:p>
            <a:pPr marL="342900" indent="-342900">
              <a:buFont typeface="Wingdings" panose="05000000000000000000" pitchFamily="2" charset="2"/>
              <a:buChar char="ü"/>
            </a:pPr>
            <a:r>
              <a:rPr lang="el-GR" sz="2000" dirty="0"/>
              <a:t>η ανάπτυξη της κριτικής σκέψης,</a:t>
            </a:r>
          </a:p>
          <a:p>
            <a:pPr marL="342900" indent="-342900">
              <a:buFont typeface="Wingdings" panose="05000000000000000000" pitchFamily="2" charset="2"/>
              <a:buChar char="ü"/>
            </a:pPr>
            <a:r>
              <a:rPr lang="el-GR" sz="2000" dirty="0"/>
              <a:t>η καλλιέργεια της </a:t>
            </a:r>
            <a:r>
              <a:rPr lang="el-GR" sz="2000" dirty="0" err="1"/>
              <a:t>ευρετικής</a:t>
            </a:r>
            <a:r>
              <a:rPr lang="el-GR" sz="2000" dirty="0"/>
              <a:t> πορείας μάθησης, η ανάπτυξη αμφίδρομων σχέσεων επικοινωνίας</a:t>
            </a:r>
          </a:p>
          <a:p>
            <a:pPr marL="342900" indent="-342900">
              <a:buFont typeface="Wingdings" panose="05000000000000000000" pitchFamily="2" charset="2"/>
              <a:buChar char="ü"/>
            </a:pPr>
            <a:r>
              <a:rPr lang="el-GR" sz="2000" dirty="0"/>
              <a:t>η δημιουργία κατάλληλων ερεθισμάτων με στόχο την αναζήτηση πληροφοριών και την επεξεργασία λύσεων,</a:t>
            </a:r>
          </a:p>
          <a:p>
            <a:pPr marL="342900" indent="-342900">
              <a:buFont typeface="Wingdings" panose="05000000000000000000" pitchFamily="2" charset="2"/>
              <a:buChar char="ü"/>
            </a:pPr>
            <a:r>
              <a:rPr lang="el-GR" sz="2000" dirty="0"/>
              <a:t>η παροχή ίσων ευκαιριών μάθησης για όλους τους μαθητές ανεξάρτητα από την κοινωνικο-οικονομική και πολιτισμική τους προέλευση</a:t>
            </a:r>
          </a:p>
        </p:txBody>
      </p:sp>
      <p:sp>
        <p:nvSpPr>
          <p:cNvPr id="4" name="Θέση ημερομηνίας 3">
            <a:extLst>
              <a:ext uri="{FF2B5EF4-FFF2-40B4-BE49-F238E27FC236}">
                <a16:creationId xmlns:a16="http://schemas.microsoft.com/office/drawing/2014/main" id="{FB7FBC1E-E4A6-E5AD-0F7D-7D08E81A1CCD}"/>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E796F388-79A8-1ACC-E8CB-6EB43C83A3B8}"/>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534EDE19-219B-10C2-398A-CA13D93A7600}"/>
              </a:ext>
            </a:extLst>
          </p:cNvPr>
          <p:cNvSpPr>
            <a:spLocks noGrp="1"/>
          </p:cNvSpPr>
          <p:nvPr>
            <p:ph type="sldNum" sz="quarter" idx="4"/>
          </p:nvPr>
        </p:nvSpPr>
        <p:spPr/>
        <p:txBody>
          <a:bodyPr/>
          <a:lstStyle/>
          <a:p>
            <a:fld id="{294A09A9-5501-47C1-A89A-A340965A2BE2}" type="slidenum">
              <a:rPr lang="el-GR" noProof="0" smtClean="0"/>
              <a:pPr/>
              <a:t>12</a:t>
            </a:fld>
            <a:endParaRPr lang="el-GR" noProof="0"/>
          </a:p>
        </p:txBody>
      </p:sp>
    </p:spTree>
    <p:extLst>
      <p:ext uri="{BB962C8B-B14F-4D97-AF65-F5344CB8AC3E}">
        <p14:creationId xmlns:p14="http://schemas.microsoft.com/office/powerpoint/2010/main" val="716331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7A4C36-47EA-8CBB-730D-7E01C150942B}"/>
              </a:ext>
            </a:extLst>
          </p:cNvPr>
          <p:cNvSpPr>
            <a:spLocks noGrp="1"/>
          </p:cNvSpPr>
          <p:nvPr>
            <p:ph type="title"/>
          </p:nvPr>
        </p:nvSpPr>
        <p:spPr/>
        <p:txBody>
          <a:bodyPr/>
          <a:lstStyle/>
          <a:p>
            <a:r>
              <a:rPr lang="el-GR" dirty="0"/>
              <a:t>Δραστηριότητα 1η</a:t>
            </a:r>
          </a:p>
        </p:txBody>
      </p:sp>
      <p:sp>
        <p:nvSpPr>
          <p:cNvPr id="3" name="Θέση περιεχομένου 2">
            <a:extLst>
              <a:ext uri="{FF2B5EF4-FFF2-40B4-BE49-F238E27FC236}">
                <a16:creationId xmlns:a16="http://schemas.microsoft.com/office/drawing/2014/main" id="{AAEA4A6A-CD5D-CCF8-37CE-B09AC0F7154D}"/>
              </a:ext>
            </a:extLst>
          </p:cNvPr>
          <p:cNvSpPr>
            <a:spLocks noGrp="1"/>
          </p:cNvSpPr>
          <p:nvPr>
            <p:ph idx="1"/>
          </p:nvPr>
        </p:nvSpPr>
        <p:spPr/>
        <p:txBody>
          <a:bodyPr/>
          <a:lstStyle/>
          <a:p>
            <a:r>
              <a:rPr lang="el-GR" sz="2000" b="0" i="0" u="none" strike="noStrike" baseline="0" dirty="0">
                <a:solidFill>
                  <a:srgbClr val="000000"/>
                </a:solidFill>
                <a:latin typeface="Calibri" panose="020F0502020204030204" pitchFamily="34" charset="0"/>
              </a:rPr>
              <a:t>Με βάση το γνωστικό σας αντικείμενο να δομήσετε μια διδασκαλία ακολουθώντας τις φάσεις της διδακτικής προσέγγισης της βιωματικής μάθησης. </a:t>
            </a:r>
          </a:p>
          <a:p>
            <a:endParaRPr lang="el-GR" dirty="0"/>
          </a:p>
        </p:txBody>
      </p:sp>
      <p:sp>
        <p:nvSpPr>
          <p:cNvPr id="4" name="Θέση ημερομηνίας 3">
            <a:extLst>
              <a:ext uri="{FF2B5EF4-FFF2-40B4-BE49-F238E27FC236}">
                <a16:creationId xmlns:a16="http://schemas.microsoft.com/office/drawing/2014/main" id="{1B9DA7A1-BB04-13C8-59A5-FB2E44C47C75}"/>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ED0D22A6-C67E-ABC4-AC09-21912D03D981}"/>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6E3C62BE-CDDB-946C-CDE6-BEAB2E2724F9}"/>
              </a:ext>
            </a:extLst>
          </p:cNvPr>
          <p:cNvSpPr>
            <a:spLocks noGrp="1"/>
          </p:cNvSpPr>
          <p:nvPr>
            <p:ph type="sldNum" sz="quarter" idx="4"/>
          </p:nvPr>
        </p:nvSpPr>
        <p:spPr/>
        <p:txBody>
          <a:bodyPr/>
          <a:lstStyle/>
          <a:p>
            <a:fld id="{294A09A9-5501-47C1-A89A-A340965A2BE2}" type="slidenum">
              <a:rPr lang="el-GR" noProof="0" smtClean="0"/>
              <a:pPr/>
              <a:t>13</a:t>
            </a:fld>
            <a:endParaRPr lang="el-GR" noProof="0"/>
          </a:p>
        </p:txBody>
      </p:sp>
      <p:pic>
        <p:nvPicPr>
          <p:cNvPr id="1026" name="Picture 2" descr="Ζωγραφίζω στο μουσείοΤο Εργαστήρι Σχεδίου">
            <a:extLst>
              <a:ext uri="{FF2B5EF4-FFF2-40B4-BE49-F238E27FC236}">
                <a16:creationId xmlns:a16="http://schemas.microsoft.com/office/drawing/2014/main" id="{DC0842EB-1571-6A15-7091-37C7CC8AAC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7876" y="4195301"/>
            <a:ext cx="2438400" cy="18764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Ξεκινούν μαθήματα yoga στο Μουσείο Γουλανδρή-monopoli.gr-πόλη">
            <a:extLst>
              <a:ext uri="{FF2B5EF4-FFF2-40B4-BE49-F238E27FC236}">
                <a16:creationId xmlns:a16="http://schemas.microsoft.com/office/drawing/2014/main" id="{E7F233DE-6341-5FFD-F190-F0A9D8FA27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3467" y="2797160"/>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Σεμινάρια – Πάρτυ | Κηπολόγιο">
            <a:extLst>
              <a:ext uri="{FF2B5EF4-FFF2-40B4-BE49-F238E27FC236}">
                <a16:creationId xmlns:a16="http://schemas.microsoft.com/office/drawing/2014/main" id="{C3B880BD-805F-4868-DAE6-A97FB0D6CC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36384" y="3271376"/>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4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E27822-0E32-E820-F189-DCF244BDB321}"/>
              </a:ext>
            </a:extLst>
          </p:cNvPr>
          <p:cNvSpPr>
            <a:spLocks noGrp="1"/>
          </p:cNvSpPr>
          <p:nvPr>
            <p:ph type="ctrTitle"/>
          </p:nvPr>
        </p:nvSpPr>
        <p:spPr/>
        <p:txBody>
          <a:bodyPr/>
          <a:lstStyle/>
          <a:p>
            <a:endParaRPr lang="el-GR" dirty="0"/>
          </a:p>
        </p:txBody>
      </p:sp>
      <p:sp>
        <p:nvSpPr>
          <p:cNvPr id="3" name="Υπότιτλος 2">
            <a:extLst>
              <a:ext uri="{FF2B5EF4-FFF2-40B4-BE49-F238E27FC236}">
                <a16:creationId xmlns:a16="http://schemas.microsoft.com/office/drawing/2014/main" id="{9EFC4ADF-6221-682A-0612-BFA5BE909DE8}"/>
              </a:ext>
            </a:extLst>
          </p:cNvPr>
          <p:cNvSpPr>
            <a:spLocks noGrp="1"/>
          </p:cNvSpPr>
          <p:nvPr>
            <p:ph type="subTitle" idx="1"/>
          </p:nvPr>
        </p:nvSpPr>
        <p:spPr/>
        <p:txBody>
          <a:bodyPr/>
          <a:lstStyle/>
          <a:p>
            <a:endParaRPr lang="el-GR" dirty="0"/>
          </a:p>
        </p:txBody>
      </p:sp>
      <p:pic>
        <p:nvPicPr>
          <p:cNvPr id="1026" name="Picture 2" descr="Γιατί δεν λέμε συχνά &quot;ευχαριστώ&quot; στην καθημερινότητά μας; | Patras Events">
            <a:extLst>
              <a:ext uri="{FF2B5EF4-FFF2-40B4-BE49-F238E27FC236}">
                <a16:creationId xmlns:a16="http://schemas.microsoft.com/office/drawing/2014/main" id="{55CAB400-CBF3-6944-8083-0D247BCD5E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442" y="577049"/>
            <a:ext cx="7332955" cy="3785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388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C19756-2A24-C93B-8D41-386AAB38B550}"/>
              </a:ext>
            </a:extLst>
          </p:cNvPr>
          <p:cNvSpPr>
            <a:spLocks noGrp="1"/>
          </p:cNvSpPr>
          <p:nvPr>
            <p:ph type="title"/>
          </p:nvPr>
        </p:nvSpPr>
        <p:spPr/>
        <p:txBody>
          <a:bodyPr/>
          <a:lstStyle/>
          <a:p>
            <a:r>
              <a:rPr lang="el-GR" dirty="0"/>
              <a:t> 2</a:t>
            </a:r>
            <a:r>
              <a:rPr lang="el-GR" baseline="30000" dirty="0"/>
              <a:t>ο</a:t>
            </a:r>
            <a:r>
              <a:rPr lang="el-GR" dirty="0"/>
              <a:t> Εργαστήριο</a:t>
            </a:r>
          </a:p>
        </p:txBody>
      </p:sp>
      <p:sp>
        <p:nvSpPr>
          <p:cNvPr id="3" name="Θέση περιεχομένου 2">
            <a:extLst>
              <a:ext uri="{FF2B5EF4-FFF2-40B4-BE49-F238E27FC236}">
                <a16:creationId xmlns:a16="http://schemas.microsoft.com/office/drawing/2014/main" id="{A8EB13D4-72D8-E5B8-913C-6458D3D5C205}"/>
              </a:ext>
            </a:extLst>
          </p:cNvPr>
          <p:cNvSpPr>
            <a:spLocks noGrp="1"/>
          </p:cNvSpPr>
          <p:nvPr>
            <p:ph idx="1"/>
          </p:nvPr>
        </p:nvSpPr>
        <p:spPr>
          <a:xfrm>
            <a:off x="1167493" y="2087561"/>
            <a:ext cx="9779182" cy="1341439"/>
          </a:xfrm>
        </p:spPr>
        <p:txBody>
          <a:bodyPr/>
          <a:lstStyle/>
          <a:p>
            <a:r>
              <a:rPr lang="el-GR" sz="3200" b="1" dirty="0"/>
              <a:t>Ομαδοσυνεργατική Μάθηση</a:t>
            </a:r>
          </a:p>
        </p:txBody>
      </p:sp>
      <p:sp>
        <p:nvSpPr>
          <p:cNvPr id="4" name="Θέση ημερομηνίας 3">
            <a:extLst>
              <a:ext uri="{FF2B5EF4-FFF2-40B4-BE49-F238E27FC236}">
                <a16:creationId xmlns:a16="http://schemas.microsoft.com/office/drawing/2014/main" id="{CCACED4F-CB25-53B0-209E-B5E24F7ED861}"/>
              </a:ext>
            </a:extLst>
          </p:cNvPr>
          <p:cNvSpPr>
            <a:spLocks noGrp="1"/>
          </p:cNvSpPr>
          <p:nvPr>
            <p:ph type="dt" sz="half" idx="2"/>
          </p:nvPr>
        </p:nvSpPr>
        <p:spPr/>
        <p:txBody>
          <a:bodyPr/>
          <a:lstStyle/>
          <a:p>
            <a:fld id="{C4BFC3DA-6C49-458E-A230-6A51C18F7E57}"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0442DF4B-7B2A-F9F0-C8C3-1776F56E0C87}"/>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ABB40613-5CDE-3EC0-2BE7-44F53F045155}"/>
              </a:ext>
            </a:extLst>
          </p:cNvPr>
          <p:cNvSpPr>
            <a:spLocks noGrp="1"/>
          </p:cNvSpPr>
          <p:nvPr>
            <p:ph type="sldNum" sz="quarter" idx="4"/>
          </p:nvPr>
        </p:nvSpPr>
        <p:spPr/>
        <p:txBody>
          <a:bodyPr/>
          <a:lstStyle/>
          <a:p>
            <a:fld id="{294A09A9-5501-47C1-A89A-A340965A2BE2}" type="slidenum">
              <a:rPr lang="el-GR" noProof="0" smtClean="0"/>
              <a:pPr/>
              <a:t>15</a:t>
            </a:fld>
            <a:endParaRPr lang="el-GR" noProof="0"/>
          </a:p>
        </p:txBody>
      </p:sp>
      <p:pic>
        <p:nvPicPr>
          <p:cNvPr id="3074" name="Picture 2" descr="Τα πλεονεκτήματα της ομαδοσυνεργατικής μάθησης έναντι της ατομικής">
            <a:extLst>
              <a:ext uri="{FF2B5EF4-FFF2-40B4-BE49-F238E27FC236}">
                <a16:creationId xmlns:a16="http://schemas.microsoft.com/office/drawing/2014/main" id="{102D7AEB-8DF3-7F70-0BC5-7809897008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1496" y="2672180"/>
            <a:ext cx="3515280" cy="3177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467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381000"/>
            <a:ext cx="10431770" cy="1325563"/>
          </a:xfrm>
        </p:spPr>
        <p:txBody>
          <a:bodyPr rtlCol="0"/>
          <a:lstStyle/>
          <a:p>
            <a:pPr rtl="0"/>
            <a:r>
              <a:rPr lang="el-GR" sz="3600" b="1" i="0" u="none" strike="noStrike" baseline="0" dirty="0">
                <a:solidFill>
                  <a:srgbClr val="000000"/>
                </a:solidFill>
                <a:latin typeface="Arial" panose="020B0604020202020204" pitchFamily="34" charset="0"/>
              </a:rPr>
              <a:t>Β</a:t>
            </a:r>
            <a:r>
              <a:rPr lang="en-US" sz="3600" b="1" i="0" u="none" strike="noStrike" baseline="0" dirty="0">
                <a:solidFill>
                  <a:srgbClr val="000000"/>
                </a:solidFill>
                <a:latin typeface="Arial" panose="020B0604020202020204" pitchFamily="34" charset="0"/>
              </a:rPr>
              <a:t>. </a:t>
            </a:r>
            <a:r>
              <a:rPr lang="el-GR" sz="3600" b="1" i="0" u="none" strike="noStrike" baseline="0" dirty="0">
                <a:solidFill>
                  <a:srgbClr val="000000"/>
                </a:solidFill>
                <a:latin typeface="Arial" panose="020B0604020202020204" pitchFamily="34" charset="0"/>
              </a:rPr>
              <a:t>Η διδακτική προσέγγισης της </a:t>
            </a:r>
            <a:r>
              <a:rPr lang="el-GR" sz="3600" b="1" i="0" u="none" strike="noStrike" baseline="0" dirty="0" err="1">
                <a:solidFill>
                  <a:srgbClr val="000000"/>
                </a:solidFill>
                <a:latin typeface="Arial" panose="020B0604020202020204" pitchFamily="34" charset="0"/>
              </a:rPr>
              <a:t>ομαδοσυνεργατικής</a:t>
            </a:r>
            <a:r>
              <a:rPr lang="el-GR" sz="3600" b="1" i="0" u="none" strike="noStrike" baseline="0" dirty="0">
                <a:solidFill>
                  <a:srgbClr val="000000"/>
                </a:solidFill>
                <a:latin typeface="Arial" panose="020B0604020202020204" pitchFamily="34" charset="0"/>
              </a:rPr>
              <a:t> μεθόδου</a:t>
            </a:r>
            <a:endParaRPr lang="el-GR" sz="36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57452" y="2017467"/>
            <a:ext cx="5566299" cy="3366815"/>
          </a:xfrm>
        </p:spPr>
        <p:txBody>
          <a:bodyPr vert="horz" lIns="91440" tIns="45720" rIns="91440" bIns="45720" rtlCol="0" anchor="t">
            <a:normAutofit fontScale="77500" lnSpcReduction="20000"/>
          </a:bodyPr>
          <a:lstStyle/>
          <a:p>
            <a:pPr algn="just" rtl="0"/>
            <a:r>
              <a:rPr lang="el-GR" dirty="0"/>
              <a:t>Κατά την ομαδοσυνεργατική μέθοδο είναι πολύ έντονο το στοιχείο της συνεργασίας μεταξύ των μαθητών σε ομάδες κάτω από ένα κοινό στόχο. </a:t>
            </a:r>
          </a:p>
          <a:p>
            <a:pPr algn="just" rtl="0"/>
            <a:r>
              <a:rPr lang="el-GR" dirty="0"/>
              <a:t>Κατά την ομαδοσυνεργατική μέθοδο λόγω της μίξης των αντιλήψεων των μαθητών, των προγενέστερων γνώσεων τους καθώς και της διαφορετικής πολιτικοκοινωνικής κουλτούρας τους, ο εκπαιδευτικός ως διαμεσολαβητής υποστηρίζει τη συνοχή και τις συνέργειες της ομάδας, η οποία θα πρέπει να είναι ολιγομελής</a:t>
            </a:r>
            <a:endParaRPr lang="el-GR" dirty="0">
              <a:solidFill>
                <a:srgbClr val="FF0000"/>
              </a:solidFill>
            </a:endParaRP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16</a:t>
            </a:fld>
            <a:endParaRPr lang="el-GR"/>
          </a:p>
        </p:txBody>
      </p:sp>
      <p:pic>
        <p:nvPicPr>
          <p:cNvPr id="1026" name="Picture 2" descr="Σύγχρονες Διδακτικές Προσεγγίσεις">
            <a:extLst>
              <a:ext uri="{FF2B5EF4-FFF2-40B4-BE49-F238E27FC236}">
                <a16:creationId xmlns:a16="http://schemas.microsoft.com/office/drawing/2014/main" id="{EFBEEC48-57D9-1A92-C0CE-C9AC0E9952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7231" y="1553592"/>
            <a:ext cx="4234603" cy="3559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174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381000"/>
            <a:ext cx="10431770" cy="1325563"/>
          </a:xfrm>
        </p:spPr>
        <p:txBody>
          <a:bodyPr rtlCol="0"/>
          <a:lstStyle/>
          <a:p>
            <a:pPr rtl="0"/>
            <a:r>
              <a:rPr lang="el-GR" sz="3600" b="1" i="0" u="none" strike="noStrike" baseline="0" dirty="0">
                <a:solidFill>
                  <a:srgbClr val="000000"/>
                </a:solidFill>
                <a:latin typeface="Arial" panose="020B0604020202020204" pitchFamily="34" charset="0"/>
              </a:rPr>
              <a:t>Β</a:t>
            </a:r>
            <a:r>
              <a:rPr lang="en-US" sz="3600" b="1" i="0" u="none" strike="noStrike" baseline="0" dirty="0">
                <a:solidFill>
                  <a:srgbClr val="000000"/>
                </a:solidFill>
                <a:latin typeface="Arial" panose="020B0604020202020204" pitchFamily="34" charset="0"/>
              </a:rPr>
              <a:t>. </a:t>
            </a:r>
            <a:r>
              <a:rPr lang="el-GR" sz="3600" b="1" i="0" u="none" strike="noStrike" baseline="0" dirty="0">
                <a:solidFill>
                  <a:srgbClr val="000000"/>
                </a:solidFill>
                <a:latin typeface="Arial" panose="020B0604020202020204" pitchFamily="34" charset="0"/>
              </a:rPr>
              <a:t>Η διδακτική προσέγγισης της </a:t>
            </a:r>
            <a:r>
              <a:rPr lang="el-GR" sz="3600" b="1" i="0" u="none" strike="noStrike" baseline="0" dirty="0" err="1">
                <a:solidFill>
                  <a:srgbClr val="000000"/>
                </a:solidFill>
                <a:latin typeface="Arial" panose="020B0604020202020204" pitchFamily="34" charset="0"/>
              </a:rPr>
              <a:t>ομαδοσυνεργατικής</a:t>
            </a:r>
            <a:r>
              <a:rPr lang="el-GR" sz="3600" b="1" i="0" u="none" strike="noStrike" baseline="0" dirty="0">
                <a:solidFill>
                  <a:srgbClr val="000000"/>
                </a:solidFill>
                <a:latin typeface="Arial" panose="020B0604020202020204" pitchFamily="34" charset="0"/>
              </a:rPr>
              <a:t> μεθόδου</a:t>
            </a:r>
            <a:endParaRPr lang="el-GR" sz="36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57452" y="2017467"/>
            <a:ext cx="11212498" cy="3366815"/>
          </a:xfrm>
        </p:spPr>
        <p:txBody>
          <a:bodyPr vert="horz" lIns="91440" tIns="45720" rIns="91440" bIns="45720" rtlCol="0" anchor="t">
            <a:normAutofit fontScale="70000" lnSpcReduction="20000"/>
          </a:bodyPr>
          <a:lstStyle/>
          <a:p>
            <a:pPr algn="just" rtl="0"/>
            <a:r>
              <a:rPr lang="el-GR" b="1" dirty="0">
                <a:latin typeface="+mj-lt"/>
              </a:rPr>
              <a:t>Πρώτη φάση: </a:t>
            </a:r>
            <a:r>
              <a:rPr lang="el-GR" dirty="0">
                <a:latin typeface="+mj-lt"/>
              </a:rPr>
              <a:t>Προετοιμασία της διδασκαλίας, σχηματισμός ομάδων και ανάληψη έργου. Κατά τη φάση της προετοιμασίας της διδασκαλίας ο εκπαιδευτικός είναι εκείνος ο οποίος θα θέσει τους στόχους σε κάθε μία ομάδα και τον τρόπο με τον όποιο αυτοί θα εργαστούν. Οι ομάδες θα πρέπει να είναι ολιγομελείς, έτσι ώστε όλα τα μέλη μέσα στην ομάδα να μπορούν να συμμετέχουν ενεργά για την περάτωση των στόχων. Κατά τη διάρκεια της πρώτης φάσης προτείνεται να υπάρξει ένα διδακτικό συμβόλαιο μέσα στην ομάδα και μεταξύ ομάδας και εκπαιδευτικού. </a:t>
            </a:r>
          </a:p>
          <a:p>
            <a:pPr algn="just" rtl="0"/>
            <a:r>
              <a:rPr lang="el-GR" b="1" dirty="0">
                <a:latin typeface="+mj-lt"/>
              </a:rPr>
              <a:t>Δεύτερη φάση:</a:t>
            </a:r>
            <a:r>
              <a:rPr lang="el-GR" dirty="0">
                <a:latin typeface="+mj-lt"/>
              </a:rPr>
              <a:t> Ομαδοσυνεργατική επεξεργασία. Κατά τη δεύτερη φάση ο ίδιος ο εκπαιδευτικός έχει θέσει τους στόχους. Οι μαθητές θα πρέπει να αποφασίσουν τον τρόπο της μεταξύ τους κατανομή των εργασιών και της μεθόδου που θα ακολουθήσουν με βάση τις υποδείξεις του εκπαιδευτικού για να μπορέσουν να φέρουν σε πέρας την εργασία τους. Στη φάση αυτή οι μαθητές μπορούν να χρησιμοποιήσουν διάφορα λογισμικά προσομοίωση, επεξεργασίας κειμένου και προτεινόμενες ιστοσελίδες από τον ίδιο τον εκπαιδευτικό έτσι ώστε να οργανώσουν την ύλη τους και να φτάσουν στο σημείο να συνθέσουν την εργασία τους.</a:t>
            </a:r>
            <a:endParaRPr lang="el-GR" dirty="0">
              <a:solidFill>
                <a:srgbClr val="FF0000"/>
              </a:solidFill>
              <a:latin typeface="+mj-lt"/>
            </a:endParaRP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17</a:t>
            </a:fld>
            <a:endParaRPr lang="el-GR"/>
          </a:p>
        </p:txBody>
      </p:sp>
    </p:spTree>
    <p:extLst>
      <p:ext uri="{BB962C8B-B14F-4D97-AF65-F5344CB8AC3E}">
        <p14:creationId xmlns:p14="http://schemas.microsoft.com/office/powerpoint/2010/main" val="119476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381000"/>
            <a:ext cx="10431770" cy="1325563"/>
          </a:xfrm>
        </p:spPr>
        <p:txBody>
          <a:bodyPr rtlCol="0"/>
          <a:lstStyle/>
          <a:p>
            <a:pPr rtl="0"/>
            <a:r>
              <a:rPr lang="el-GR" sz="3600" b="1" i="0" u="none" strike="noStrike" baseline="0" dirty="0">
                <a:solidFill>
                  <a:srgbClr val="000000"/>
                </a:solidFill>
                <a:latin typeface="Arial" panose="020B0604020202020204" pitchFamily="34" charset="0"/>
              </a:rPr>
              <a:t>Β</a:t>
            </a:r>
            <a:r>
              <a:rPr lang="en-US" sz="3600" b="1" i="0" u="none" strike="noStrike" baseline="0" dirty="0">
                <a:solidFill>
                  <a:srgbClr val="000000"/>
                </a:solidFill>
                <a:latin typeface="Arial" panose="020B0604020202020204" pitchFamily="34" charset="0"/>
              </a:rPr>
              <a:t>. </a:t>
            </a:r>
            <a:r>
              <a:rPr lang="el-GR" sz="3600" b="1" i="0" u="none" strike="noStrike" baseline="0" dirty="0">
                <a:solidFill>
                  <a:srgbClr val="000000"/>
                </a:solidFill>
                <a:latin typeface="Arial" panose="020B0604020202020204" pitchFamily="34" charset="0"/>
              </a:rPr>
              <a:t>Η διδακτική προσέγγισης της </a:t>
            </a:r>
            <a:r>
              <a:rPr lang="el-GR" sz="3600" b="1" i="0" u="none" strike="noStrike" baseline="0" dirty="0" err="1">
                <a:solidFill>
                  <a:srgbClr val="000000"/>
                </a:solidFill>
                <a:latin typeface="Arial" panose="020B0604020202020204" pitchFamily="34" charset="0"/>
              </a:rPr>
              <a:t>ομαδοσυνεργατικής</a:t>
            </a:r>
            <a:r>
              <a:rPr lang="el-GR" sz="3600" b="1" i="0" u="none" strike="noStrike" baseline="0" dirty="0">
                <a:solidFill>
                  <a:srgbClr val="000000"/>
                </a:solidFill>
                <a:latin typeface="Arial" panose="020B0604020202020204" pitchFamily="34" charset="0"/>
              </a:rPr>
              <a:t> μεθόδου</a:t>
            </a:r>
            <a:endParaRPr lang="el-GR" sz="36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57452" y="2017467"/>
            <a:ext cx="11212498" cy="3366815"/>
          </a:xfrm>
        </p:spPr>
        <p:txBody>
          <a:bodyPr vert="horz" lIns="91440" tIns="45720" rIns="91440" bIns="45720" rtlCol="0" anchor="t">
            <a:normAutofit fontScale="70000" lnSpcReduction="20000"/>
          </a:bodyPr>
          <a:lstStyle/>
          <a:p>
            <a:pPr algn="just" rtl="0"/>
            <a:r>
              <a:rPr lang="el-GR" b="1" dirty="0">
                <a:latin typeface="+mj-lt"/>
              </a:rPr>
              <a:t>Τρίτη φάση: </a:t>
            </a:r>
            <a:r>
              <a:rPr lang="el-GR" dirty="0">
                <a:latin typeface="+mj-lt"/>
              </a:rPr>
              <a:t>Παρουσίαση εργασιών. Κατά τη φάση των παρουσιάσεων η κάθε μία ομάδα ορίζει έναν εκπρόσωπο και παρουσιάζει τα αποτελέσματα της δεύτερης φάσης της μεθόδου. Ο εκπαιδευτικός σε ρόλο συντονιστή αναλαμβάνει να συνθέσει όλα τα συμπεράσματα έτσι ώστε να παρουσιάσει αυτός μία ολοκληρωμένη μορφή. </a:t>
            </a:r>
          </a:p>
          <a:p>
            <a:pPr algn="just" rtl="0"/>
            <a:r>
              <a:rPr lang="el-GR" b="1" dirty="0">
                <a:latin typeface="+mj-lt"/>
              </a:rPr>
              <a:t>Τέταρτη φάση: </a:t>
            </a:r>
            <a:r>
              <a:rPr lang="el-GR" dirty="0">
                <a:latin typeface="+mj-lt"/>
              </a:rPr>
              <a:t>Αξιολόγηση. Κατά τη φάση της αξιολόγησης ο εκπαιδευτικός μπορεί να θέσει εργασίες είτε σε μορφή αυτοαξιολόγησης του μαθητή είτε σε μορφή </a:t>
            </a:r>
            <a:r>
              <a:rPr lang="el-GR" dirty="0" err="1">
                <a:latin typeface="+mj-lt"/>
              </a:rPr>
              <a:t>ετεροαξιολόγησης</a:t>
            </a:r>
            <a:r>
              <a:rPr lang="el-GR" dirty="0">
                <a:latin typeface="+mj-lt"/>
              </a:rPr>
              <a:t> μεταξύ των μελών της ομάδας ή ακόμα και μεταξύ των ομάδων. Η μέθοδος που θα επιλεγεί για την αξιολόγηση θα πρέπει να είναι καθορισμένη από την 1η φάση μέσω διδακτικού συμβολαίου. Ο εκπαιδευτικός για την αξιολόγηση μπορεί να χρησιμοποιήσει, είτε ηλεκτρονικά μέσα όπως συμπλήρωση ενός ηλεκτρονικού τεστ είτε παραδοσιακά φύλλα αξιολόγησης. </a:t>
            </a:r>
          </a:p>
          <a:p>
            <a:pPr algn="just" rtl="0"/>
            <a:r>
              <a:rPr lang="el-GR" b="1" dirty="0">
                <a:latin typeface="+mj-lt"/>
              </a:rPr>
              <a:t>Πέμπτη φάση: </a:t>
            </a:r>
            <a:r>
              <a:rPr lang="el-GR" dirty="0">
                <a:latin typeface="+mj-lt"/>
              </a:rPr>
              <a:t>Ανακεφαλαίωση. Κατά τη φάση της ανακεφαλαίωσης ο εκπαιδευτικός έχει λάβει όλα τα συμπεράσματα από τις εργασίες που του έχουν καταθέσει οι μαθητές και μαζί με τις ομάδες ανακεφαλαιώνει τα κύρια σημεία έτσι ώστε οι μαθητές να μεταβούν σε επίπεδο μεταγνώσης.</a:t>
            </a:r>
            <a:endParaRPr lang="el-GR" dirty="0">
              <a:solidFill>
                <a:srgbClr val="FF0000"/>
              </a:solidFill>
              <a:latin typeface="+mj-lt"/>
            </a:endParaRP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18</a:t>
            </a:fld>
            <a:endParaRPr lang="el-GR"/>
          </a:p>
        </p:txBody>
      </p:sp>
    </p:spTree>
    <p:extLst>
      <p:ext uri="{BB962C8B-B14F-4D97-AF65-F5344CB8AC3E}">
        <p14:creationId xmlns:p14="http://schemas.microsoft.com/office/powerpoint/2010/main" val="3984074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AB1386-D5C0-7A3A-71ED-5DAFFB472235}"/>
              </a:ext>
            </a:extLst>
          </p:cNvPr>
          <p:cNvSpPr>
            <a:spLocks noGrp="1"/>
          </p:cNvSpPr>
          <p:nvPr>
            <p:ph type="title"/>
          </p:nvPr>
        </p:nvSpPr>
        <p:spPr>
          <a:xfrm>
            <a:off x="1167492" y="381001"/>
            <a:ext cx="8225083" cy="737586"/>
          </a:xfrm>
          <a:solidFill>
            <a:schemeClr val="accent1">
              <a:lumMod val="75000"/>
            </a:schemeClr>
          </a:solidFill>
        </p:spPr>
        <p:txBody>
          <a:bodyPr/>
          <a:lstStyle/>
          <a:p>
            <a:r>
              <a:rPr lang="el-GR" dirty="0"/>
              <a:t>Δραστηριότητα 2</a:t>
            </a:r>
            <a:r>
              <a:rPr lang="el-GR" baseline="30000" dirty="0"/>
              <a:t>η</a:t>
            </a:r>
            <a:r>
              <a:rPr lang="el-GR" dirty="0"/>
              <a:t> </a:t>
            </a:r>
          </a:p>
        </p:txBody>
      </p:sp>
      <p:sp>
        <p:nvSpPr>
          <p:cNvPr id="3" name="Θέση περιεχομένου 2">
            <a:extLst>
              <a:ext uri="{FF2B5EF4-FFF2-40B4-BE49-F238E27FC236}">
                <a16:creationId xmlns:a16="http://schemas.microsoft.com/office/drawing/2014/main" id="{3298A97B-743B-AC56-A062-FC99C9AB7A8E}"/>
              </a:ext>
            </a:extLst>
          </p:cNvPr>
          <p:cNvSpPr>
            <a:spLocks noGrp="1"/>
          </p:cNvSpPr>
          <p:nvPr>
            <p:ph idx="1"/>
          </p:nvPr>
        </p:nvSpPr>
        <p:spPr>
          <a:xfrm>
            <a:off x="936673" y="1198486"/>
            <a:ext cx="9779182" cy="3913922"/>
          </a:xfrm>
        </p:spPr>
        <p:txBody>
          <a:bodyPr/>
          <a:lstStyle/>
          <a:p>
            <a:r>
              <a:rPr lang="el-GR" sz="1800" b="0" i="0" u="none" strike="noStrike" baseline="0" dirty="0">
                <a:solidFill>
                  <a:srgbClr val="000000"/>
                </a:solidFill>
                <a:latin typeface="Calibri" panose="020F0502020204030204" pitchFamily="34" charset="0"/>
              </a:rPr>
              <a:t>Χωριστείτε σε ομάδες των 4-6 ατόμων και απαντήστε στα παρακάτω ερωτήματα: </a:t>
            </a:r>
          </a:p>
          <a:p>
            <a:r>
              <a:rPr lang="el-GR" sz="1800" i="1" dirty="0">
                <a:solidFill>
                  <a:schemeClr val="accent1">
                    <a:lumMod val="75000"/>
                  </a:schemeClr>
                </a:solidFill>
                <a:latin typeface="Calibri" panose="020F0502020204030204" pitchFamily="34" charset="0"/>
              </a:rPr>
              <a:t>Πως πιστεύετε ότι θα μπορούσε η ομαδοσυνεργατική προσέγγιση να ενταχθεί στην καθημερινή διδακτική πρακτική</a:t>
            </a:r>
          </a:p>
          <a:p>
            <a:r>
              <a:rPr lang="el-GR" sz="1800" b="0" i="1" u="none" strike="noStrike" baseline="0" dirty="0">
                <a:solidFill>
                  <a:schemeClr val="accent1">
                    <a:lumMod val="75000"/>
                  </a:schemeClr>
                </a:solidFill>
                <a:latin typeface="Calibri" panose="020F0502020204030204" pitchFamily="34" charset="0"/>
              </a:rPr>
              <a:t>Ποια τα προβλήματα που αναδύονται μέσα από την υιοθέτηση της </a:t>
            </a:r>
            <a:r>
              <a:rPr lang="el-GR" sz="1800" b="0" i="1" u="none" strike="noStrike" baseline="0" dirty="0" err="1">
                <a:solidFill>
                  <a:schemeClr val="accent1">
                    <a:lumMod val="75000"/>
                  </a:schemeClr>
                </a:solidFill>
                <a:latin typeface="Calibri" panose="020F0502020204030204" pitchFamily="34" charset="0"/>
              </a:rPr>
              <a:t>ομαδοσυνεργατικής</a:t>
            </a:r>
            <a:r>
              <a:rPr lang="el-GR" sz="1800" b="0" i="1" u="none" strike="noStrike" baseline="0" dirty="0">
                <a:solidFill>
                  <a:schemeClr val="accent1">
                    <a:lumMod val="75000"/>
                  </a:schemeClr>
                </a:solidFill>
                <a:latin typeface="Calibri" panose="020F0502020204030204" pitchFamily="34" charset="0"/>
              </a:rPr>
              <a:t> μεθόδου</a:t>
            </a:r>
          </a:p>
          <a:p>
            <a:r>
              <a:rPr lang="el-GR" sz="1800" i="1" dirty="0">
                <a:solidFill>
                  <a:schemeClr val="accent1">
                    <a:lumMod val="75000"/>
                  </a:schemeClr>
                </a:solidFill>
                <a:latin typeface="Calibri" panose="020F0502020204030204" pitchFamily="34" charset="0"/>
              </a:rPr>
              <a:t>Πως θα μπορούσατε να αντιμετωπίσετε τα προβλήματα αυτά</a:t>
            </a:r>
          </a:p>
          <a:p>
            <a:r>
              <a:rPr lang="el-GR" sz="1800" i="1" dirty="0">
                <a:solidFill>
                  <a:schemeClr val="accent1">
                    <a:lumMod val="75000"/>
                  </a:schemeClr>
                </a:solidFill>
                <a:latin typeface="Calibri" panose="020F0502020204030204" pitchFamily="34" charset="0"/>
              </a:rPr>
              <a:t>Ποιες οδηγίες θα δίνατε στους μαθητές</a:t>
            </a:r>
          </a:p>
          <a:p>
            <a:r>
              <a:rPr lang="el-GR" sz="1800" i="1" dirty="0">
                <a:solidFill>
                  <a:schemeClr val="accent1">
                    <a:lumMod val="75000"/>
                  </a:schemeClr>
                </a:solidFill>
                <a:latin typeface="Calibri" panose="020F0502020204030204" pitchFamily="34" charset="0"/>
              </a:rPr>
              <a:t>Πως θα κάνατε την κατανομή των μαθητών σε ομάδες</a:t>
            </a:r>
          </a:p>
          <a:p>
            <a:r>
              <a:rPr lang="el-GR" sz="1800" i="1" dirty="0">
                <a:solidFill>
                  <a:schemeClr val="accent1">
                    <a:lumMod val="75000"/>
                  </a:schemeClr>
                </a:solidFill>
                <a:latin typeface="Calibri" panose="020F0502020204030204" pitchFamily="34" charset="0"/>
              </a:rPr>
              <a:t>Ποιο ρόλο θα είχατε ενώ οι ομάδες θα εργάζονταν</a:t>
            </a:r>
          </a:p>
          <a:p>
            <a:r>
              <a:rPr lang="el-GR" sz="1800" i="1" dirty="0">
                <a:solidFill>
                  <a:schemeClr val="accent1">
                    <a:lumMod val="75000"/>
                  </a:schemeClr>
                </a:solidFill>
                <a:latin typeface="Calibri" panose="020F0502020204030204" pitchFamily="34" charset="0"/>
              </a:rPr>
              <a:t>Με ποιο τρόπο θα γινόταν η επεξεργασία των εμπειριών των μαθητών από την εργασία και πως θα γινόταν  η σύνθεση των απόψεων και η εξαγωγή των συμπερασμάτων</a:t>
            </a:r>
          </a:p>
          <a:p>
            <a:r>
              <a:rPr lang="el-GR" sz="1800" b="0" i="0" u="none" strike="noStrike" baseline="0" dirty="0">
                <a:solidFill>
                  <a:srgbClr val="000000"/>
                </a:solidFill>
                <a:latin typeface="Calibri" panose="020F0502020204030204" pitchFamily="34" charset="0"/>
              </a:rPr>
              <a:t>Στη συνέχεια παρουσιάστε στην ολομέλεια τις απαντήσεις σας</a:t>
            </a:r>
            <a:r>
              <a:rPr lang="el-GR" sz="1800" dirty="0">
                <a:solidFill>
                  <a:srgbClr val="000000"/>
                </a:solidFill>
                <a:latin typeface="Calibri" panose="020F0502020204030204" pitchFamily="34" charset="0"/>
              </a:rPr>
              <a:t> και προχωρήστε στη σύνθεση αυτών</a:t>
            </a:r>
            <a:r>
              <a:rPr lang="el-GR" sz="1800" b="0" i="0" u="none" strike="noStrike" baseline="0" dirty="0">
                <a:solidFill>
                  <a:srgbClr val="000000"/>
                </a:solidFill>
                <a:latin typeface="Calibri" panose="020F0502020204030204" pitchFamily="34" charset="0"/>
              </a:rPr>
              <a:t> </a:t>
            </a:r>
            <a:endParaRPr lang="el-GR" dirty="0"/>
          </a:p>
        </p:txBody>
      </p:sp>
      <p:sp>
        <p:nvSpPr>
          <p:cNvPr id="4" name="Θέση ημερομηνίας 3">
            <a:extLst>
              <a:ext uri="{FF2B5EF4-FFF2-40B4-BE49-F238E27FC236}">
                <a16:creationId xmlns:a16="http://schemas.microsoft.com/office/drawing/2014/main" id="{D31B3C9D-2202-7A47-A443-FC6BDD4D4200}"/>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A3A28767-9F1D-60CA-77E1-26F7B251E5AC}"/>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06C6F830-D936-F6D5-34F3-84A1E556C868}"/>
              </a:ext>
            </a:extLst>
          </p:cNvPr>
          <p:cNvSpPr>
            <a:spLocks noGrp="1"/>
          </p:cNvSpPr>
          <p:nvPr>
            <p:ph type="sldNum" sz="quarter" idx="4"/>
          </p:nvPr>
        </p:nvSpPr>
        <p:spPr/>
        <p:txBody>
          <a:bodyPr/>
          <a:lstStyle/>
          <a:p>
            <a:fld id="{294A09A9-5501-47C1-A89A-A340965A2BE2}" type="slidenum">
              <a:rPr lang="el-GR" noProof="0" smtClean="0"/>
              <a:pPr/>
              <a:t>19</a:t>
            </a:fld>
            <a:endParaRPr lang="el-GR" noProof="0"/>
          </a:p>
        </p:txBody>
      </p:sp>
      <p:pic>
        <p:nvPicPr>
          <p:cNvPr id="2050" name="Picture 2" descr="Τα πλεονεκτήματα της ομαδοσυνεργατικής μάθησης έναντι της ατομικής">
            <a:extLst>
              <a:ext uri="{FF2B5EF4-FFF2-40B4-BE49-F238E27FC236}">
                <a16:creationId xmlns:a16="http://schemas.microsoft.com/office/drawing/2014/main" id="{BBE4971B-1307-28B6-F648-1288F166F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1356" y="2441358"/>
            <a:ext cx="2007442" cy="16075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37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C19756-2A24-C93B-8D41-386AAB38B550}"/>
              </a:ext>
            </a:extLst>
          </p:cNvPr>
          <p:cNvSpPr>
            <a:spLocks noGrp="1"/>
          </p:cNvSpPr>
          <p:nvPr>
            <p:ph type="title"/>
          </p:nvPr>
        </p:nvSpPr>
        <p:spPr/>
        <p:txBody>
          <a:bodyPr/>
          <a:lstStyle/>
          <a:p>
            <a:r>
              <a:rPr lang="el-GR" dirty="0"/>
              <a:t>1</a:t>
            </a:r>
            <a:r>
              <a:rPr lang="el-GR" baseline="30000" dirty="0"/>
              <a:t>ο</a:t>
            </a:r>
            <a:r>
              <a:rPr lang="el-GR" dirty="0"/>
              <a:t> Εργαστήριο</a:t>
            </a:r>
          </a:p>
        </p:txBody>
      </p:sp>
      <p:sp>
        <p:nvSpPr>
          <p:cNvPr id="3" name="Θέση περιεχομένου 2">
            <a:extLst>
              <a:ext uri="{FF2B5EF4-FFF2-40B4-BE49-F238E27FC236}">
                <a16:creationId xmlns:a16="http://schemas.microsoft.com/office/drawing/2014/main" id="{A8EB13D4-72D8-E5B8-913C-6458D3D5C205}"/>
              </a:ext>
            </a:extLst>
          </p:cNvPr>
          <p:cNvSpPr>
            <a:spLocks noGrp="1"/>
          </p:cNvSpPr>
          <p:nvPr>
            <p:ph idx="1"/>
          </p:nvPr>
        </p:nvSpPr>
        <p:spPr>
          <a:xfrm>
            <a:off x="1167493" y="2087561"/>
            <a:ext cx="9779182" cy="1341439"/>
          </a:xfrm>
        </p:spPr>
        <p:txBody>
          <a:bodyPr/>
          <a:lstStyle/>
          <a:p>
            <a:r>
              <a:rPr lang="el-GR" sz="3200" b="1" dirty="0"/>
              <a:t>Βιωματική Μάθηση</a:t>
            </a:r>
          </a:p>
        </p:txBody>
      </p:sp>
      <p:sp>
        <p:nvSpPr>
          <p:cNvPr id="4" name="Θέση ημερομηνίας 3">
            <a:extLst>
              <a:ext uri="{FF2B5EF4-FFF2-40B4-BE49-F238E27FC236}">
                <a16:creationId xmlns:a16="http://schemas.microsoft.com/office/drawing/2014/main" id="{CCACED4F-CB25-53B0-209E-B5E24F7ED861}"/>
              </a:ext>
            </a:extLst>
          </p:cNvPr>
          <p:cNvSpPr>
            <a:spLocks noGrp="1"/>
          </p:cNvSpPr>
          <p:nvPr>
            <p:ph type="dt" sz="half" idx="2"/>
          </p:nvPr>
        </p:nvSpPr>
        <p:spPr/>
        <p:txBody>
          <a:bodyPr/>
          <a:lstStyle/>
          <a:p>
            <a:fld id="{C4BFC3DA-6C49-458E-A230-6A51C18F7E57}"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0442DF4B-7B2A-F9F0-C8C3-1776F56E0C87}"/>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ABB40613-5CDE-3EC0-2BE7-44F53F045155}"/>
              </a:ext>
            </a:extLst>
          </p:cNvPr>
          <p:cNvSpPr>
            <a:spLocks noGrp="1"/>
          </p:cNvSpPr>
          <p:nvPr>
            <p:ph type="sldNum" sz="quarter" idx="4"/>
          </p:nvPr>
        </p:nvSpPr>
        <p:spPr/>
        <p:txBody>
          <a:bodyPr/>
          <a:lstStyle/>
          <a:p>
            <a:fld id="{294A09A9-5501-47C1-A89A-A340965A2BE2}" type="slidenum">
              <a:rPr lang="el-GR" noProof="0" smtClean="0"/>
              <a:pPr/>
              <a:t>2</a:t>
            </a:fld>
            <a:endParaRPr lang="el-GR" noProof="0"/>
          </a:p>
        </p:txBody>
      </p:sp>
      <p:pic>
        <p:nvPicPr>
          <p:cNvPr id="2054" name="Picture 6" descr="Βιωματική Μάθηση: τα οφέλη στην εκπαιδευτική διαδικασία - weread.gr">
            <a:extLst>
              <a:ext uri="{FF2B5EF4-FFF2-40B4-BE49-F238E27FC236}">
                <a16:creationId xmlns:a16="http://schemas.microsoft.com/office/drawing/2014/main" id="{02BC0FA5-73F0-B41B-4118-5FF27396A3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4054" y="2610036"/>
            <a:ext cx="3974145" cy="3866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2543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6F7BD9-18A5-4160-4110-9230A57CCFED}"/>
              </a:ext>
            </a:extLst>
          </p:cNvPr>
          <p:cNvSpPr>
            <a:spLocks noGrp="1"/>
          </p:cNvSpPr>
          <p:nvPr>
            <p:ph type="title"/>
          </p:nvPr>
        </p:nvSpPr>
        <p:spPr>
          <a:xfrm>
            <a:off x="3480047" y="203447"/>
            <a:ext cx="5450889" cy="1325563"/>
          </a:xfrm>
        </p:spPr>
        <p:txBody>
          <a:bodyPr/>
          <a:lstStyle/>
          <a:p>
            <a:r>
              <a:rPr lang="el-GR" dirty="0"/>
              <a:t>Ευχαριστούμε!</a:t>
            </a:r>
          </a:p>
        </p:txBody>
      </p:sp>
      <p:sp>
        <p:nvSpPr>
          <p:cNvPr id="4" name="Θέση ημερομηνίας 3">
            <a:extLst>
              <a:ext uri="{FF2B5EF4-FFF2-40B4-BE49-F238E27FC236}">
                <a16:creationId xmlns:a16="http://schemas.microsoft.com/office/drawing/2014/main" id="{98B51FAE-D567-4F29-DAD8-DE723DB64511}"/>
              </a:ext>
            </a:extLst>
          </p:cNvPr>
          <p:cNvSpPr>
            <a:spLocks noGrp="1"/>
          </p:cNvSpPr>
          <p:nvPr>
            <p:ph type="dt" sz="half" idx="2"/>
          </p:nvPr>
        </p:nvSpPr>
        <p:spPr/>
        <p:txBody>
          <a:bodyPr/>
          <a:lstStyle/>
          <a:p>
            <a:fld id="{B0A9D1BD-AAD7-41DD-BB04-0BA16F934E66}"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2AB12774-53F2-4F66-7AF4-4370AEB632C8}"/>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4C252843-668A-5BE7-9B36-735AC7AAA4D6}"/>
              </a:ext>
            </a:extLst>
          </p:cNvPr>
          <p:cNvSpPr>
            <a:spLocks noGrp="1"/>
          </p:cNvSpPr>
          <p:nvPr>
            <p:ph type="sldNum" sz="quarter" idx="4"/>
          </p:nvPr>
        </p:nvSpPr>
        <p:spPr/>
        <p:txBody>
          <a:bodyPr/>
          <a:lstStyle/>
          <a:p>
            <a:fld id="{294A09A9-5501-47C1-A89A-A340965A2BE2}" type="slidenum">
              <a:rPr lang="el-GR" noProof="0" smtClean="0"/>
              <a:pPr/>
              <a:t>20</a:t>
            </a:fld>
            <a:endParaRPr lang="el-GR" noProof="0"/>
          </a:p>
        </p:txBody>
      </p:sp>
      <p:pic>
        <p:nvPicPr>
          <p:cNvPr id="3074" name="Picture 2" descr="Η σημασία του «ευχαριστώ» και πώς να γράψετε ένα ευχαριστήριο email">
            <a:extLst>
              <a:ext uri="{FF2B5EF4-FFF2-40B4-BE49-F238E27FC236}">
                <a16:creationId xmlns:a16="http://schemas.microsoft.com/office/drawing/2014/main" id="{252D73D3-D3E9-2836-2073-342553C497B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9508" y="1706563"/>
            <a:ext cx="6214368" cy="3897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1560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C19756-2A24-C93B-8D41-386AAB38B550}"/>
              </a:ext>
            </a:extLst>
          </p:cNvPr>
          <p:cNvSpPr>
            <a:spLocks noGrp="1"/>
          </p:cNvSpPr>
          <p:nvPr>
            <p:ph type="title"/>
          </p:nvPr>
        </p:nvSpPr>
        <p:spPr>
          <a:xfrm>
            <a:off x="958788" y="381001"/>
            <a:ext cx="9987887" cy="755342"/>
          </a:xfrm>
        </p:spPr>
        <p:txBody>
          <a:bodyPr/>
          <a:lstStyle/>
          <a:p>
            <a:r>
              <a:rPr lang="el-GR" dirty="0"/>
              <a:t> </a:t>
            </a:r>
            <a:r>
              <a:rPr lang="el-GR" dirty="0">
                <a:solidFill>
                  <a:schemeClr val="tx1"/>
                </a:solidFill>
              </a:rPr>
              <a:t>3</a:t>
            </a:r>
            <a:r>
              <a:rPr lang="el-GR" baseline="30000" dirty="0">
                <a:solidFill>
                  <a:schemeClr val="tx1"/>
                </a:solidFill>
              </a:rPr>
              <a:t>ο</a:t>
            </a:r>
            <a:r>
              <a:rPr lang="el-GR" dirty="0">
                <a:solidFill>
                  <a:schemeClr val="tx1"/>
                </a:solidFill>
              </a:rPr>
              <a:t> Εργαστήριο</a:t>
            </a:r>
          </a:p>
        </p:txBody>
      </p:sp>
      <p:sp>
        <p:nvSpPr>
          <p:cNvPr id="3" name="Θέση περιεχομένου 2">
            <a:extLst>
              <a:ext uri="{FF2B5EF4-FFF2-40B4-BE49-F238E27FC236}">
                <a16:creationId xmlns:a16="http://schemas.microsoft.com/office/drawing/2014/main" id="{A8EB13D4-72D8-E5B8-913C-6458D3D5C205}"/>
              </a:ext>
            </a:extLst>
          </p:cNvPr>
          <p:cNvSpPr>
            <a:spLocks noGrp="1"/>
          </p:cNvSpPr>
          <p:nvPr>
            <p:ph idx="1"/>
          </p:nvPr>
        </p:nvSpPr>
        <p:spPr>
          <a:xfrm>
            <a:off x="381000" y="1652726"/>
            <a:ext cx="10458403" cy="1341439"/>
          </a:xfrm>
        </p:spPr>
        <p:txBody>
          <a:bodyPr/>
          <a:lstStyle/>
          <a:p>
            <a:r>
              <a:rPr lang="el-GR" sz="3200" dirty="0">
                <a:solidFill>
                  <a:schemeClr val="tx1"/>
                </a:solidFill>
              </a:rPr>
              <a:t>Οι διδακτικές προσεγγίσεις της μάθησης με έργο (Project </a:t>
            </a:r>
            <a:r>
              <a:rPr lang="el-GR" sz="3200" dirty="0" err="1">
                <a:solidFill>
                  <a:schemeClr val="tx1"/>
                </a:solidFill>
              </a:rPr>
              <a:t>Based</a:t>
            </a:r>
            <a:r>
              <a:rPr lang="el-GR" sz="3200" dirty="0">
                <a:solidFill>
                  <a:schemeClr val="tx1"/>
                </a:solidFill>
              </a:rPr>
              <a:t> Learning, PBL)</a:t>
            </a:r>
            <a:r>
              <a:rPr lang="el-GR" sz="3200" i="0" u="none" strike="noStrike" baseline="0" dirty="0">
                <a:solidFill>
                  <a:schemeClr val="tx1"/>
                </a:solidFill>
                <a:latin typeface="Arial" panose="020B0604020202020204" pitchFamily="34" charset="0"/>
              </a:rPr>
              <a:t>  και της μεθόδου επεξεργασίας εννοιών/πληροφοριών </a:t>
            </a:r>
            <a:endParaRPr lang="el-GR" sz="3200" dirty="0">
              <a:solidFill>
                <a:schemeClr val="tx1"/>
              </a:solidFill>
            </a:endParaRPr>
          </a:p>
        </p:txBody>
      </p:sp>
      <p:sp>
        <p:nvSpPr>
          <p:cNvPr id="4" name="Θέση ημερομηνίας 3">
            <a:extLst>
              <a:ext uri="{FF2B5EF4-FFF2-40B4-BE49-F238E27FC236}">
                <a16:creationId xmlns:a16="http://schemas.microsoft.com/office/drawing/2014/main" id="{CCACED4F-CB25-53B0-209E-B5E24F7ED861}"/>
              </a:ext>
            </a:extLst>
          </p:cNvPr>
          <p:cNvSpPr>
            <a:spLocks noGrp="1"/>
          </p:cNvSpPr>
          <p:nvPr>
            <p:ph type="dt" sz="half" idx="2"/>
          </p:nvPr>
        </p:nvSpPr>
        <p:spPr/>
        <p:txBody>
          <a:bodyPr/>
          <a:lstStyle/>
          <a:p>
            <a:fld id="{C4BFC3DA-6C49-458E-A230-6A51C18F7E57}"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0442DF4B-7B2A-F9F0-C8C3-1776F56E0C87}"/>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ABB40613-5CDE-3EC0-2BE7-44F53F045155}"/>
              </a:ext>
            </a:extLst>
          </p:cNvPr>
          <p:cNvSpPr>
            <a:spLocks noGrp="1"/>
          </p:cNvSpPr>
          <p:nvPr>
            <p:ph type="sldNum" sz="quarter" idx="4"/>
          </p:nvPr>
        </p:nvSpPr>
        <p:spPr/>
        <p:txBody>
          <a:bodyPr/>
          <a:lstStyle/>
          <a:p>
            <a:fld id="{294A09A9-5501-47C1-A89A-A340965A2BE2}" type="slidenum">
              <a:rPr lang="el-GR" noProof="0" smtClean="0"/>
              <a:pPr/>
              <a:t>21</a:t>
            </a:fld>
            <a:endParaRPr lang="el-GR" noProof="0"/>
          </a:p>
        </p:txBody>
      </p:sp>
      <p:pic>
        <p:nvPicPr>
          <p:cNvPr id="4098" name="Picture 2" descr="What is Project Management, Your Ultimate Guide on learning the Art - nTask">
            <a:extLst>
              <a:ext uri="{FF2B5EF4-FFF2-40B4-BE49-F238E27FC236}">
                <a16:creationId xmlns:a16="http://schemas.microsoft.com/office/drawing/2014/main" id="{D60C0C4F-C2DA-86D2-3248-A38A11AEC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9352" y="3412269"/>
            <a:ext cx="4943290" cy="217251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ow to Manage Multiple Projects Effectively? - Invensis Learning">
            <a:extLst>
              <a:ext uri="{FF2B5EF4-FFF2-40B4-BE49-F238E27FC236}">
                <a16:creationId xmlns:a16="http://schemas.microsoft.com/office/drawing/2014/main" id="{0C7FAE36-E91F-1D48-7CCE-8F180A944A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278" y="3141732"/>
            <a:ext cx="297180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7699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381000"/>
            <a:ext cx="10431770" cy="1325563"/>
          </a:xfrm>
        </p:spPr>
        <p:txBody>
          <a:bodyPr rtlCol="0"/>
          <a:lstStyle/>
          <a:p>
            <a:pPr rtl="0"/>
            <a:r>
              <a:rPr lang="el-GR" sz="3600" dirty="0"/>
              <a:t>Γ. Η διδακτική προσέγγισης της μάθησης με έργο (Project </a:t>
            </a:r>
            <a:r>
              <a:rPr lang="el-GR" sz="3600" dirty="0" err="1"/>
              <a:t>Based</a:t>
            </a:r>
            <a:r>
              <a:rPr lang="el-GR" sz="3600" dirty="0"/>
              <a:t> Learning, PBL)</a:t>
            </a:r>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57452" y="2017467"/>
            <a:ext cx="4971496" cy="4614152"/>
          </a:xfrm>
        </p:spPr>
        <p:txBody>
          <a:bodyPr vert="horz" lIns="91440" tIns="45720" rIns="91440" bIns="45720" rtlCol="0" anchor="t">
            <a:normAutofit fontScale="77500" lnSpcReduction="20000"/>
          </a:bodyPr>
          <a:lstStyle/>
          <a:p>
            <a:pPr algn="just" rtl="0"/>
            <a:r>
              <a:rPr lang="el-GR" dirty="0">
                <a:latin typeface="+mj-lt"/>
              </a:rPr>
              <a:t>Η μέθοδος </a:t>
            </a:r>
            <a:r>
              <a:rPr lang="el-GR" dirty="0" err="1">
                <a:latin typeface="+mj-lt"/>
              </a:rPr>
              <a:t>project</a:t>
            </a:r>
            <a:r>
              <a:rPr lang="el-GR" dirty="0">
                <a:latin typeface="+mj-lt"/>
              </a:rPr>
              <a:t> ή η μέθοδος σύνθετης εργασίας έχει ως κύριο στόχο την άμεση εμπλοκή των μαθητών στην εκπαιδευτική διαδικασία μέσα σε ένα </a:t>
            </a:r>
            <a:r>
              <a:rPr lang="el-GR" dirty="0" err="1">
                <a:latin typeface="+mj-lt"/>
              </a:rPr>
              <a:t>μαθητοκεντρικό</a:t>
            </a:r>
            <a:r>
              <a:rPr lang="el-GR" dirty="0">
                <a:latin typeface="+mj-lt"/>
              </a:rPr>
              <a:t> πλαίσιο.</a:t>
            </a:r>
          </a:p>
          <a:p>
            <a:pPr algn="just" rtl="0"/>
            <a:r>
              <a:rPr lang="el-GR" dirty="0">
                <a:latin typeface="+mj-lt"/>
              </a:rPr>
              <a:t>Οι μαθητές δουλεύοντας σε ομάδες με συγκεκριμένο έργο…</a:t>
            </a:r>
          </a:p>
          <a:p>
            <a:pPr algn="just" rtl="0"/>
            <a:r>
              <a:rPr lang="el-GR" dirty="0">
                <a:latin typeface="+mj-lt"/>
              </a:rPr>
              <a:t>Ο ρόλος του εκπαιδευτικού θα πρέπει κατά τη διάρκεια του </a:t>
            </a:r>
            <a:r>
              <a:rPr lang="el-GR" dirty="0" err="1">
                <a:latin typeface="+mj-lt"/>
              </a:rPr>
              <a:t>project</a:t>
            </a:r>
            <a:r>
              <a:rPr lang="el-GR" dirty="0">
                <a:latin typeface="+mj-lt"/>
              </a:rPr>
              <a:t> να είναι συμβουλευτικός, καθοδηγητικός, και εμψυχωτικός. Να διαμοιράζει το χρόνο του σε κάθε ομάδα και να επιτηρεί την πρόοδο των εργασιών. Σχετικά με τη μέθοδο </a:t>
            </a:r>
            <a:r>
              <a:rPr lang="el-GR" dirty="0" err="1">
                <a:latin typeface="+mj-lt"/>
              </a:rPr>
              <a:t>project</a:t>
            </a:r>
            <a:r>
              <a:rPr lang="el-GR" dirty="0">
                <a:latin typeface="+mj-lt"/>
              </a:rPr>
              <a:t> έχουν προταθεί διάφορα μοντέλα εφαρμογής της εκπαιδευτικής διαδικασίας.</a:t>
            </a: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22</a:t>
            </a:fld>
            <a:endParaRPr lang="el-GR"/>
          </a:p>
        </p:txBody>
      </p:sp>
      <p:pic>
        <p:nvPicPr>
          <p:cNvPr id="3076" name="Picture 4" descr="Τι είναι το Σχέδιο Εργασίας (Project) και τι μέθοδος Project; - ppt  κατέβασμα">
            <a:extLst>
              <a:ext uri="{FF2B5EF4-FFF2-40B4-BE49-F238E27FC236}">
                <a16:creationId xmlns:a16="http://schemas.microsoft.com/office/drawing/2014/main" id="{3A7CB843-16ED-13AA-00A7-01CB08FAB5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9362" y="1639035"/>
            <a:ext cx="5897732" cy="3948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002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0F34E5-F7B1-994C-2BBC-186AB29B92DD}"/>
              </a:ext>
            </a:extLst>
          </p:cNvPr>
          <p:cNvSpPr>
            <a:spLocks noGrp="1"/>
          </p:cNvSpPr>
          <p:nvPr>
            <p:ph type="title"/>
          </p:nvPr>
        </p:nvSpPr>
        <p:spPr>
          <a:xfrm>
            <a:off x="785752" y="309977"/>
            <a:ext cx="9779183" cy="1492190"/>
          </a:xfrm>
        </p:spPr>
        <p:txBody>
          <a:bodyPr/>
          <a:lstStyle/>
          <a:p>
            <a:r>
              <a:rPr lang="el-GR" sz="4400" dirty="0"/>
              <a:t>Κατηγορίες </a:t>
            </a:r>
            <a:r>
              <a:rPr lang="el-GR" sz="4400" dirty="0" err="1"/>
              <a:t>project</a:t>
            </a:r>
            <a:r>
              <a:rPr lang="el-GR" sz="4400" dirty="0"/>
              <a:t> σε σχέση με τα παραδοτέα του έργου </a:t>
            </a:r>
            <a:endParaRPr lang="el-GR" dirty="0"/>
          </a:p>
        </p:txBody>
      </p:sp>
      <p:sp>
        <p:nvSpPr>
          <p:cNvPr id="3" name="Θέση περιεχομένου 2">
            <a:extLst>
              <a:ext uri="{FF2B5EF4-FFF2-40B4-BE49-F238E27FC236}">
                <a16:creationId xmlns:a16="http://schemas.microsoft.com/office/drawing/2014/main" id="{134814F8-E128-C457-A982-258E1E2AC469}"/>
              </a:ext>
            </a:extLst>
          </p:cNvPr>
          <p:cNvSpPr>
            <a:spLocks noGrp="1"/>
          </p:cNvSpPr>
          <p:nvPr>
            <p:ph idx="1"/>
          </p:nvPr>
        </p:nvSpPr>
        <p:spPr>
          <a:xfrm>
            <a:off x="1167493" y="2087561"/>
            <a:ext cx="9779182" cy="3940377"/>
          </a:xfrm>
        </p:spPr>
        <p:txBody>
          <a:bodyPr/>
          <a:lstStyle/>
          <a:p>
            <a:pPr marL="571500" indent="-571500" algn="just" rtl="0">
              <a:buAutoNum type="romanUcPeriod"/>
            </a:pPr>
            <a:r>
              <a:rPr lang="el-GR" sz="2400" dirty="0">
                <a:latin typeface="+mn-lt"/>
              </a:rPr>
              <a:t>Τύπος έκθεσης (</a:t>
            </a:r>
            <a:r>
              <a:rPr lang="el-GR" sz="2400" dirty="0" err="1">
                <a:latin typeface="+mn-lt"/>
              </a:rPr>
              <a:t>report</a:t>
            </a:r>
            <a:r>
              <a:rPr lang="el-GR" sz="2400" dirty="0">
                <a:latin typeface="+mn-lt"/>
              </a:rPr>
              <a:t> </a:t>
            </a:r>
            <a:r>
              <a:rPr lang="el-GR" sz="2400" dirty="0" err="1">
                <a:latin typeface="+mn-lt"/>
              </a:rPr>
              <a:t>project</a:t>
            </a:r>
            <a:r>
              <a:rPr lang="el-GR" sz="2400" dirty="0">
                <a:latin typeface="+mn-lt"/>
              </a:rPr>
              <a:t>): Μπορούμε να αναφέρουμε ότι στον τύπο της έκθεσης οι μαθητές χρησιμοποιούν σε μεγάλο βαθμό το διαδίκτυο για να ερευνήσουν πληροφορίες γύρω από το θέμα το οποίο τους έχει ανατεθεί. </a:t>
            </a:r>
          </a:p>
          <a:p>
            <a:pPr marL="571500" indent="-571500" algn="just" rtl="0">
              <a:buAutoNum type="romanUcPeriod"/>
            </a:pPr>
            <a:r>
              <a:rPr lang="el-GR" sz="2400" dirty="0">
                <a:latin typeface="+mn-lt"/>
              </a:rPr>
              <a:t>II. Τύπος επίδειξης (</a:t>
            </a:r>
            <a:r>
              <a:rPr lang="el-GR" sz="2400" dirty="0" err="1">
                <a:latin typeface="+mn-lt"/>
              </a:rPr>
              <a:t>demonstration</a:t>
            </a:r>
            <a:r>
              <a:rPr lang="el-GR" sz="2400" dirty="0">
                <a:latin typeface="+mn-lt"/>
              </a:rPr>
              <a:t> </a:t>
            </a:r>
            <a:r>
              <a:rPr lang="el-GR" sz="2400" dirty="0" err="1">
                <a:latin typeface="+mn-lt"/>
              </a:rPr>
              <a:t>project</a:t>
            </a:r>
            <a:r>
              <a:rPr lang="el-GR" sz="2400" dirty="0">
                <a:latin typeface="+mn-lt"/>
              </a:rPr>
              <a:t>): Ο τύπος της επίδειξης αφορά </a:t>
            </a:r>
            <a:r>
              <a:rPr lang="el-GR" sz="2400" dirty="0" err="1">
                <a:latin typeface="+mn-lt"/>
              </a:rPr>
              <a:t>project</a:t>
            </a:r>
            <a:r>
              <a:rPr lang="el-GR" sz="2400" dirty="0">
                <a:latin typeface="+mn-lt"/>
              </a:rPr>
              <a:t> με υλικά στα οποία οι μαθητές δημιουργούν τεχνουργήματα και μπορούν να χρησιμοποιούν διάφορες πλατφόρμες όπως </a:t>
            </a:r>
            <a:r>
              <a:rPr lang="el-GR" sz="2400" dirty="0" err="1">
                <a:latin typeface="+mn-lt"/>
              </a:rPr>
              <a:t>Arduino</a:t>
            </a:r>
            <a:endParaRPr lang="el-GR" sz="2400" dirty="0">
              <a:latin typeface="+mn-lt"/>
            </a:endParaRPr>
          </a:p>
          <a:p>
            <a:pPr marL="571500" indent="-571500" algn="just" rtl="0">
              <a:buAutoNum type="romanUcPeriod"/>
            </a:pPr>
            <a:r>
              <a:rPr lang="el-GR" sz="2400" dirty="0">
                <a:latin typeface="+mn-lt"/>
              </a:rPr>
              <a:t>Τύπου έρευνας (Research Project): εμπλέκει την καθαυτό επιστημονική διερεύνηση.</a:t>
            </a:r>
          </a:p>
        </p:txBody>
      </p:sp>
      <p:sp>
        <p:nvSpPr>
          <p:cNvPr id="4" name="Θέση ημερομηνίας 3">
            <a:extLst>
              <a:ext uri="{FF2B5EF4-FFF2-40B4-BE49-F238E27FC236}">
                <a16:creationId xmlns:a16="http://schemas.microsoft.com/office/drawing/2014/main" id="{05112780-7D59-A7C8-0E70-B4A8637F1253}"/>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311750FC-CCA8-3EDA-8012-67EEC81865B3}"/>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8CCDBD87-C0F5-D707-F525-D25BB81DF542}"/>
              </a:ext>
            </a:extLst>
          </p:cNvPr>
          <p:cNvSpPr>
            <a:spLocks noGrp="1"/>
          </p:cNvSpPr>
          <p:nvPr>
            <p:ph type="sldNum" sz="quarter" idx="4"/>
          </p:nvPr>
        </p:nvSpPr>
        <p:spPr/>
        <p:txBody>
          <a:bodyPr/>
          <a:lstStyle/>
          <a:p>
            <a:fld id="{294A09A9-5501-47C1-A89A-A340965A2BE2}" type="slidenum">
              <a:rPr lang="el-GR" noProof="0" smtClean="0"/>
              <a:pPr/>
              <a:t>23</a:t>
            </a:fld>
            <a:endParaRPr lang="el-GR" noProof="0"/>
          </a:p>
        </p:txBody>
      </p:sp>
    </p:spTree>
    <p:extLst>
      <p:ext uri="{BB962C8B-B14F-4D97-AF65-F5344CB8AC3E}">
        <p14:creationId xmlns:p14="http://schemas.microsoft.com/office/powerpoint/2010/main" val="740209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D7D0BB-2F45-7116-0F1A-664E538A1698}"/>
              </a:ext>
            </a:extLst>
          </p:cNvPr>
          <p:cNvSpPr>
            <a:spLocks noGrp="1"/>
          </p:cNvSpPr>
          <p:nvPr>
            <p:ph type="title"/>
          </p:nvPr>
        </p:nvSpPr>
        <p:spPr/>
        <p:txBody>
          <a:bodyPr/>
          <a:lstStyle/>
          <a:p>
            <a:r>
              <a:rPr lang="el-GR" dirty="0" err="1"/>
              <a:t>Βηματολόγιο</a:t>
            </a:r>
            <a:endParaRPr lang="el-GR" dirty="0"/>
          </a:p>
        </p:txBody>
      </p:sp>
      <p:sp>
        <p:nvSpPr>
          <p:cNvPr id="3" name="Θέση περιεχομένου 2">
            <a:extLst>
              <a:ext uri="{FF2B5EF4-FFF2-40B4-BE49-F238E27FC236}">
                <a16:creationId xmlns:a16="http://schemas.microsoft.com/office/drawing/2014/main" id="{7EDE8810-69F6-8119-5934-BA070554F636}"/>
              </a:ext>
            </a:extLst>
          </p:cNvPr>
          <p:cNvSpPr>
            <a:spLocks noGrp="1"/>
          </p:cNvSpPr>
          <p:nvPr>
            <p:ph idx="1"/>
          </p:nvPr>
        </p:nvSpPr>
        <p:spPr>
          <a:solidFill>
            <a:schemeClr val="accent1">
              <a:lumMod val="40000"/>
              <a:lumOff val="60000"/>
            </a:schemeClr>
          </a:solidFill>
        </p:spPr>
        <p:txBody>
          <a:bodyPr/>
          <a:lstStyle/>
          <a:p>
            <a:r>
              <a:rPr lang="el-GR" dirty="0"/>
              <a:t>Α. Επιλογή και εξειδίκευση του θέματος </a:t>
            </a:r>
          </a:p>
          <a:p>
            <a:r>
              <a:rPr lang="el-GR" dirty="0"/>
              <a:t>Β. Προσδιορισμός των σκοπών και των στόχων </a:t>
            </a:r>
          </a:p>
          <a:p>
            <a:r>
              <a:rPr lang="el-GR" dirty="0"/>
              <a:t>Γ. Καταρτισμός σχεδίου δράσης </a:t>
            </a:r>
          </a:p>
          <a:p>
            <a:r>
              <a:rPr lang="el-GR" dirty="0"/>
              <a:t>Δ. Συλλογή και επεξεργασία δεδομένων – πληροφοριών </a:t>
            </a:r>
          </a:p>
          <a:p>
            <a:r>
              <a:rPr lang="el-GR" dirty="0"/>
              <a:t>Ε. Παρουσίαση του </a:t>
            </a:r>
            <a:r>
              <a:rPr lang="el-GR" dirty="0" err="1"/>
              <a:t>project</a:t>
            </a:r>
            <a:r>
              <a:rPr lang="el-GR" dirty="0"/>
              <a:t> </a:t>
            </a:r>
          </a:p>
          <a:p>
            <a:r>
              <a:rPr lang="el-GR" dirty="0"/>
              <a:t>ΣΤ. Αξιολόγηση του </a:t>
            </a:r>
            <a:r>
              <a:rPr lang="el-GR" dirty="0" err="1"/>
              <a:t>project</a:t>
            </a:r>
            <a:endParaRPr lang="el-GR" dirty="0"/>
          </a:p>
        </p:txBody>
      </p:sp>
      <p:sp>
        <p:nvSpPr>
          <p:cNvPr id="4" name="Θέση ημερομηνίας 3">
            <a:extLst>
              <a:ext uri="{FF2B5EF4-FFF2-40B4-BE49-F238E27FC236}">
                <a16:creationId xmlns:a16="http://schemas.microsoft.com/office/drawing/2014/main" id="{F74FFEAD-8363-ED42-CA7B-1C0C6C24516A}"/>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51999866-32E5-DADA-4522-ECF3490312FC}"/>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F7A9D59C-0769-E4CE-10D9-10EECFF2F0D4}"/>
              </a:ext>
            </a:extLst>
          </p:cNvPr>
          <p:cNvSpPr>
            <a:spLocks noGrp="1"/>
          </p:cNvSpPr>
          <p:nvPr>
            <p:ph type="sldNum" sz="quarter" idx="4"/>
          </p:nvPr>
        </p:nvSpPr>
        <p:spPr/>
        <p:txBody>
          <a:bodyPr/>
          <a:lstStyle/>
          <a:p>
            <a:fld id="{294A09A9-5501-47C1-A89A-A340965A2BE2}" type="slidenum">
              <a:rPr lang="el-GR" noProof="0" smtClean="0"/>
              <a:pPr/>
              <a:t>24</a:t>
            </a:fld>
            <a:endParaRPr lang="el-GR" noProof="0"/>
          </a:p>
        </p:txBody>
      </p:sp>
      <p:pic>
        <p:nvPicPr>
          <p:cNvPr id="8" name="Γραφικό 7" descr="Βήματα χορού">
            <a:extLst>
              <a:ext uri="{FF2B5EF4-FFF2-40B4-BE49-F238E27FC236}">
                <a16:creationId xmlns:a16="http://schemas.microsoft.com/office/drawing/2014/main" id="{D693E510-7232-5F82-5CF4-0B847EA1C07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599883" y="785950"/>
            <a:ext cx="914400" cy="914400"/>
          </a:xfrm>
          <a:prstGeom prst="rect">
            <a:avLst/>
          </a:prstGeom>
        </p:spPr>
      </p:pic>
    </p:spTree>
    <p:extLst>
      <p:ext uri="{BB962C8B-B14F-4D97-AF65-F5344CB8AC3E}">
        <p14:creationId xmlns:p14="http://schemas.microsoft.com/office/powerpoint/2010/main" val="2476060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8A6E05-66BB-F1E6-1070-54CF90FF831E}"/>
              </a:ext>
            </a:extLst>
          </p:cNvPr>
          <p:cNvSpPr>
            <a:spLocks noGrp="1"/>
          </p:cNvSpPr>
          <p:nvPr>
            <p:ph type="title"/>
          </p:nvPr>
        </p:nvSpPr>
        <p:spPr>
          <a:solidFill>
            <a:schemeClr val="accent1">
              <a:lumMod val="75000"/>
            </a:schemeClr>
          </a:solidFill>
        </p:spPr>
        <p:txBody>
          <a:bodyPr/>
          <a:lstStyle/>
          <a:p>
            <a:r>
              <a:rPr lang="el-GR" dirty="0"/>
              <a:t>Δραστηριότητα 3</a:t>
            </a:r>
            <a:r>
              <a:rPr lang="el-GR" baseline="30000" dirty="0"/>
              <a:t>η</a:t>
            </a:r>
            <a:r>
              <a:rPr lang="el-GR" dirty="0"/>
              <a:t> </a:t>
            </a:r>
          </a:p>
        </p:txBody>
      </p:sp>
      <p:sp>
        <p:nvSpPr>
          <p:cNvPr id="3" name="Θέση περιεχομένου 2">
            <a:extLst>
              <a:ext uri="{FF2B5EF4-FFF2-40B4-BE49-F238E27FC236}">
                <a16:creationId xmlns:a16="http://schemas.microsoft.com/office/drawing/2014/main" id="{D6CF48AA-5E47-A013-F0D2-C75A2914E9EB}"/>
              </a:ext>
            </a:extLst>
          </p:cNvPr>
          <p:cNvSpPr>
            <a:spLocks noGrp="1"/>
          </p:cNvSpPr>
          <p:nvPr>
            <p:ph idx="1"/>
          </p:nvPr>
        </p:nvSpPr>
        <p:spPr/>
        <p:txBody>
          <a:bodyPr/>
          <a:lstStyle/>
          <a:p>
            <a:r>
              <a:rPr lang="el-GR" sz="2800" b="0" i="0" u="none" strike="noStrike" baseline="0" dirty="0">
                <a:solidFill>
                  <a:srgbClr val="000000"/>
                </a:solidFill>
                <a:latin typeface="Calibri" panose="020F0502020204030204" pitchFamily="34" charset="0"/>
              </a:rPr>
              <a:t>Με βάση το γνωστικό σας αντικείμενο να δομήσετε μια διδασκαλία ακολουθώντας τις φάσεις της διδακτικής προσέγγισης της</a:t>
            </a:r>
            <a:r>
              <a:rPr lang="el-GR" sz="2800" dirty="0"/>
              <a:t> της μάθησης με έργο (Project </a:t>
            </a:r>
            <a:r>
              <a:rPr lang="el-GR" sz="2800" dirty="0" err="1"/>
              <a:t>Based</a:t>
            </a:r>
            <a:r>
              <a:rPr lang="el-GR" sz="2800" dirty="0"/>
              <a:t> Learning, PBL)</a:t>
            </a:r>
            <a:endParaRPr lang="el-GR" dirty="0"/>
          </a:p>
        </p:txBody>
      </p:sp>
      <p:sp>
        <p:nvSpPr>
          <p:cNvPr id="4" name="Θέση ημερομηνίας 3">
            <a:extLst>
              <a:ext uri="{FF2B5EF4-FFF2-40B4-BE49-F238E27FC236}">
                <a16:creationId xmlns:a16="http://schemas.microsoft.com/office/drawing/2014/main" id="{1C365BF6-C203-F7A6-AC75-68DF2D497031}"/>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0AB7A4C3-46A7-3488-6F38-601CEF6B61F5}"/>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C1DAE991-A789-369E-7636-BA6FDEDDE6DF}"/>
              </a:ext>
            </a:extLst>
          </p:cNvPr>
          <p:cNvSpPr>
            <a:spLocks noGrp="1"/>
          </p:cNvSpPr>
          <p:nvPr>
            <p:ph type="sldNum" sz="quarter" idx="4"/>
          </p:nvPr>
        </p:nvSpPr>
        <p:spPr/>
        <p:txBody>
          <a:bodyPr/>
          <a:lstStyle/>
          <a:p>
            <a:fld id="{294A09A9-5501-47C1-A89A-A340965A2BE2}" type="slidenum">
              <a:rPr lang="el-GR" noProof="0" smtClean="0"/>
              <a:pPr/>
              <a:t>25</a:t>
            </a:fld>
            <a:endParaRPr lang="el-GR" noProof="0"/>
          </a:p>
        </p:txBody>
      </p:sp>
      <p:pic>
        <p:nvPicPr>
          <p:cNvPr id="3076" name="Picture 4" descr="Η μέθοδος Project “βήμα προς βήμα”: Ένας χρήσιμος οδηγός με ιδέες και  προτάσεις για την ανάπτυξη σχεδίων εργασίας">
            <a:extLst>
              <a:ext uri="{FF2B5EF4-FFF2-40B4-BE49-F238E27FC236}">
                <a16:creationId xmlns:a16="http://schemas.microsoft.com/office/drawing/2014/main" id="{F8415C59-CABF-C938-747D-355EF03FEC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0397" y="3498310"/>
            <a:ext cx="3040602" cy="3040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2542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136525"/>
            <a:ext cx="10431770" cy="999818"/>
          </a:xfrm>
        </p:spPr>
        <p:txBody>
          <a:bodyPr rtlCol="0"/>
          <a:lstStyle/>
          <a:p>
            <a:pPr rtl="0"/>
            <a:r>
              <a:rPr lang="el-GR" sz="3200" dirty="0"/>
              <a:t>Δ. </a:t>
            </a:r>
            <a:r>
              <a:rPr lang="el-GR" sz="3200" b="1" i="0" u="none" strike="noStrike" baseline="0" dirty="0">
                <a:solidFill>
                  <a:srgbClr val="000000"/>
                </a:solidFill>
                <a:latin typeface="Arial" panose="020B0604020202020204" pitchFamily="34" charset="0"/>
              </a:rPr>
              <a:t>Η διδακτική προσέγγισης της μεθόδου επεξεργασίας εννοιών/πληροφοριών </a:t>
            </a:r>
            <a:endParaRPr lang="el-GR" sz="32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13064" y="1306131"/>
            <a:ext cx="4971496" cy="4614152"/>
          </a:xfrm>
        </p:spPr>
        <p:txBody>
          <a:bodyPr vert="horz" lIns="91440" tIns="45720" rIns="91440" bIns="45720" rtlCol="0" anchor="t">
            <a:normAutofit fontScale="77500" lnSpcReduction="20000"/>
          </a:bodyPr>
          <a:lstStyle/>
          <a:p>
            <a:pPr algn="just"/>
            <a:r>
              <a:rPr lang="el-GR" sz="1800" b="0" i="0" u="none" strike="noStrike" baseline="0" dirty="0">
                <a:solidFill>
                  <a:srgbClr val="000000"/>
                </a:solidFill>
                <a:latin typeface="Calibri" panose="020F0502020204030204" pitchFamily="34" charset="0"/>
              </a:rPr>
              <a:t>Η μέθοδος επεξεργασίας εννοιών δίνει έμφαση στην πορεία του αναλυτικού προγράμματος μέσω του οποίου επιτυγχάνονται οι προκαθορισμένοι στόχοι του γνωστικού αντικειμένου. Μπορούμε να πούμε ότι έχει άμεση σύνδεση με τη θεωρία επεξεργασίας πληροφοριών του ατόμου σύμφωνα με την οποία: </a:t>
            </a:r>
          </a:p>
          <a:p>
            <a:pPr algn="just"/>
            <a:r>
              <a:rPr lang="el-GR" sz="1800" b="0" i="0" u="none" strike="noStrike" baseline="0" dirty="0">
                <a:solidFill>
                  <a:srgbClr val="000000"/>
                </a:solidFill>
                <a:latin typeface="Calibri" panose="020F0502020204030204" pitchFamily="34" charset="0"/>
              </a:rPr>
              <a:t>• η αισθητηριακή μνήμη (</a:t>
            </a:r>
            <a:r>
              <a:rPr lang="el-GR" sz="1800" b="0" i="0" u="none" strike="noStrike" baseline="0" dirty="0" err="1">
                <a:solidFill>
                  <a:srgbClr val="000000"/>
                </a:solidFill>
                <a:latin typeface="Calibri" panose="020F0502020204030204" pitchFamily="34" charset="0"/>
              </a:rPr>
              <a:t>sensory</a:t>
            </a:r>
            <a:r>
              <a:rPr lang="el-GR" sz="1800" b="0" i="0" u="none" strike="noStrike" baseline="0" dirty="0">
                <a:solidFill>
                  <a:srgbClr val="000000"/>
                </a:solidFill>
                <a:latin typeface="Calibri" panose="020F0502020204030204" pitchFamily="34" charset="0"/>
              </a:rPr>
              <a:t> memory): με την οποία το άτομο λαμβάνει τα ερέθισμα, </a:t>
            </a:r>
          </a:p>
          <a:p>
            <a:pPr algn="just"/>
            <a:r>
              <a:rPr lang="el-GR" sz="1800" b="0" i="0" u="none" strike="noStrike" baseline="0" dirty="0">
                <a:solidFill>
                  <a:srgbClr val="000000"/>
                </a:solidFill>
                <a:latin typeface="Calibri" panose="020F0502020204030204" pitchFamily="34" charset="0"/>
              </a:rPr>
              <a:t>• η εργαζόμενη μνήμη (</a:t>
            </a:r>
            <a:r>
              <a:rPr lang="el-GR" sz="1800" b="0" i="0" u="none" strike="noStrike" baseline="0" dirty="0" err="1">
                <a:solidFill>
                  <a:srgbClr val="000000"/>
                </a:solidFill>
                <a:latin typeface="Calibri" panose="020F0502020204030204" pitchFamily="34" charset="0"/>
              </a:rPr>
              <a:t>working</a:t>
            </a:r>
            <a:r>
              <a:rPr lang="el-GR" sz="1800" b="0" i="0" u="none" strike="noStrike" baseline="0" dirty="0">
                <a:solidFill>
                  <a:srgbClr val="000000"/>
                </a:solidFill>
                <a:latin typeface="Calibri" panose="020F0502020204030204" pitchFamily="34" charset="0"/>
              </a:rPr>
              <a:t> memory): με την οποία το άτομο επεξεργάζεται τις πληροφορίες, </a:t>
            </a:r>
          </a:p>
          <a:p>
            <a:pPr algn="just"/>
            <a:r>
              <a:rPr lang="el-GR" sz="1800" b="0" i="0" u="none" strike="noStrike" baseline="0" dirty="0">
                <a:solidFill>
                  <a:srgbClr val="000000"/>
                </a:solidFill>
                <a:latin typeface="Calibri" panose="020F0502020204030204" pitchFamily="34" charset="0"/>
              </a:rPr>
              <a:t>• η μακροπρόθεσμη μνήμη (</a:t>
            </a:r>
            <a:r>
              <a:rPr lang="el-GR" sz="1800" b="0" i="0" u="none" strike="noStrike" baseline="0" dirty="0" err="1">
                <a:solidFill>
                  <a:srgbClr val="000000"/>
                </a:solidFill>
                <a:latin typeface="Calibri" panose="020F0502020204030204" pitchFamily="34" charset="0"/>
              </a:rPr>
              <a:t>long-term</a:t>
            </a:r>
            <a:r>
              <a:rPr lang="el-GR" sz="1800" b="0" i="0" u="none" strike="noStrike" baseline="0" dirty="0">
                <a:solidFill>
                  <a:srgbClr val="000000"/>
                </a:solidFill>
                <a:latin typeface="Calibri" panose="020F0502020204030204" pitchFamily="34" charset="0"/>
              </a:rPr>
              <a:t> memory) : με την οποία ανακαλεί προγενέστερες γνώσεις, </a:t>
            </a:r>
          </a:p>
          <a:p>
            <a:pPr algn="just"/>
            <a:r>
              <a:rPr lang="el-GR" sz="1800" b="0" i="0" u="none" strike="noStrike" baseline="0" dirty="0">
                <a:solidFill>
                  <a:srgbClr val="000000"/>
                </a:solidFill>
                <a:latin typeface="Calibri" panose="020F0502020204030204" pitchFamily="34" charset="0"/>
              </a:rPr>
              <a:t>• οι γνωστικές διεργασίες (</a:t>
            </a:r>
            <a:r>
              <a:rPr lang="el-GR" sz="1800" b="0" i="0" u="none" strike="noStrike" baseline="0" dirty="0" err="1">
                <a:solidFill>
                  <a:srgbClr val="000000"/>
                </a:solidFill>
                <a:latin typeface="Calibri" panose="020F0502020204030204" pitchFamily="34" charset="0"/>
              </a:rPr>
              <a:t>cognitive</a:t>
            </a:r>
            <a:r>
              <a:rPr lang="el-GR" sz="1800" b="0" i="0" u="none" strike="noStrike" baseline="0" dirty="0">
                <a:solidFill>
                  <a:srgbClr val="000000"/>
                </a:solidFill>
                <a:latin typeface="Calibri" panose="020F0502020204030204" pitchFamily="34" charset="0"/>
              </a:rPr>
              <a:t> </a:t>
            </a:r>
            <a:r>
              <a:rPr lang="el-GR" sz="1800" b="0" i="0" u="none" strike="noStrike" baseline="0" dirty="0" err="1">
                <a:solidFill>
                  <a:srgbClr val="000000"/>
                </a:solidFill>
                <a:latin typeface="Calibri" panose="020F0502020204030204" pitchFamily="34" charset="0"/>
              </a:rPr>
              <a:t>processes</a:t>
            </a:r>
            <a:r>
              <a:rPr lang="el-GR" sz="1800" b="0" i="0" u="none" strike="noStrike" baseline="0" dirty="0">
                <a:solidFill>
                  <a:srgbClr val="000000"/>
                </a:solidFill>
                <a:latin typeface="Calibri" panose="020F0502020204030204" pitchFamily="34" charset="0"/>
              </a:rPr>
              <a:t>) : με τις οποίες ασκεί κριτική σκέψη, αντίληψη των προς εξέταση πληροφοριών και </a:t>
            </a:r>
          </a:p>
          <a:p>
            <a:pPr algn="just"/>
            <a:r>
              <a:rPr lang="el-GR" sz="1800" b="0" i="0" u="none" strike="noStrike" baseline="0" dirty="0">
                <a:solidFill>
                  <a:srgbClr val="000000"/>
                </a:solidFill>
                <a:latin typeface="Calibri" panose="020F0502020204030204" pitchFamily="34" charset="0"/>
              </a:rPr>
              <a:t>• η νοητική αναπαράσταση (</a:t>
            </a:r>
            <a:r>
              <a:rPr lang="el-GR" sz="1800" b="0" i="0" u="none" strike="noStrike" baseline="0" dirty="0" err="1">
                <a:solidFill>
                  <a:srgbClr val="000000"/>
                </a:solidFill>
                <a:latin typeface="Calibri" panose="020F0502020204030204" pitchFamily="34" charset="0"/>
              </a:rPr>
              <a:t>mental</a:t>
            </a:r>
            <a:r>
              <a:rPr lang="el-GR" sz="1800" b="0" i="0" u="none" strike="noStrike" baseline="0" dirty="0">
                <a:solidFill>
                  <a:srgbClr val="000000"/>
                </a:solidFill>
                <a:latin typeface="Calibri" panose="020F0502020204030204" pitchFamily="34" charset="0"/>
              </a:rPr>
              <a:t> </a:t>
            </a:r>
            <a:r>
              <a:rPr lang="el-GR" sz="1800" b="0" i="0" u="none" strike="noStrike" baseline="0" dirty="0" err="1">
                <a:solidFill>
                  <a:srgbClr val="000000"/>
                </a:solidFill>
                <a:latin typeface="Calibri" panose="020F0502020204030204" pitchFamily="34" charset="0"/>
              </a:rPr>
              <a:t>representation</a:t>
            </a:r>
            <a:r>
              <a:rPr lang="el-GR" sz="1800" b="0" i="0" u="none" strike="noStrike" baseline="0" dirty="0">
                <a:solidFill>
                  <a:srgbClr val="000000"/>
                </a:solidFill>
                <a:latin typeface="Calibri" panose="020F0502020204030204" pitchFamily="34" charset="0"/>
              </a:rPr>
              <a:t>): με την οποία μια σειρά πληροφοριών συντελούν στη δόμηση της σκέψης γύρω από μια νέα πληροφορία, οδηγούν το άτομο στην κατανόηση των εννοιών. </a:t>
            </a:r>
          </a:p>
          <a:p>
            <a:pPr algn="just"/>
            <a:r>
              <a:rPr lang="el-GR" sz="1800" b="0" i="0" u="none" strike="noStrike" baseline="0" dirty="0">
                <a:solidFill>
                  <a:srgbClr val="000000"/>
                </a:solidFill>
                <a:latin typeface="Calibri" panose="020F0502020204030204" pitchFamily="34" charset="0"/>
              </a:rPr>
              <a:t>Καθώς κύριος παράγοντας στην μέθοδο επεξεργασίας εννοιών/ πληροφοριών είναι η ανεύρεση και η αξιολόγηση όλων των πληροφοριών του γνωστικού αντικείμενου δίνεται ιδιαίτερο ενδιαφέρον στο κάθε μέσο το οποίο θα συμβάλλει στην εξόρυξη των πληροφοριών. </a:t>
            </a:r>
            <a:endParaRPr lang="el-GR" dirty="0">
              <a:solidFill>
                <a:srgbClr val="FF0000"/>
              </a:solidFill>
              <a:latin typeface="+mj-lt"/>
            </a:endParaRP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26</a:t>
            </a:fld>
            <a:endParaRPr lang="el-GR"/>
          </a:p>
        </p:txBody>
      </p:sp>
      <p:pic>
        <p:nvPicPr>
          <p:cNvPr id="2052" name="Picture 4" descr="Μοντέλο επεξεργασίας πληροφοριών | PPT">
            <a:extLst>
              <a:ext uri="{FF2B5EF4-FFF2-40B4-BE49-F238E27FC236}">
                <a16:creationId xmlns:a16="http://schemas.microsoft.com/office/drawing/2014/main" id="{019CF47B-F420-1AD7-C411-57091DA2B6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8039" y="1207363"/>
            <a:ext cx="5246703" cy="4039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538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136525"/>
            <a:ext cx="10431770" cy="999818"/>
          </a:xfrm>
        </p:spPr>
        <p:txBody>
          <a:bodyPr rtlCol="0"/>
          <a:lstStyle/>
          <a:p>
            <a:pPr rtl="0"/>
            <a:r>
              <a:rPr lang="el-GR" sz="3200" dirty="0"/>
              <a:t>Δ. </a:t>
            </a:r>
            <a:r>
              <a:rPr lang="el-GR" sz="3200" b="1" i="0" u="none" strike="noStrike" baseline="0" dirty="0">
                <a:solidFill>
                  <a:srgbClr val="000000"/>
                </a:solidFill>
                <a:latin typeface="Arial" panose="020B0604020202020204" pitchFamily="34" charset="0"/>
              </a:rPr>
              <a:t>Η διδακτική προσέγγισης της μεθόδου επεξεργασίας εννοιών/πληροφοριών </a:t>
            </a:r>
            <a:endParaRPr lang="el-GR" sz="32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13064" y="1306131"/>
            <a:ext cx="4971496" cy="4614152"/>
          </a:xfrm>
          <a:solidFill>
            <a:schemeClr val="accent1">
              <a:lumMod val="20000"/>
              <a:lumOff val="80000"/>
            </a:schemeClr>
          </a:solidFill>
        </p:spPr>
        <p:txBody>
          <a:bodyPr vert="horz" lIns="91440" tIns="45720" rIns="91440" bIns="45720" rtlCol="0" anchor="t">
            <a:normAutofit/>
          </a:bodyPr>
          <a:lstStyle/>
          <a:p>
            <a:pPr algn="just"/>
            <a:r>
              <a:rPr lang="el-GR" sz="1800" b="1" i="0" u="none" strike="noStrike" baseline="0" dirty="0">
                <a:solidFill>
                  <a:srgbClr val="000000"/>
                </a:solidFill>
                <a:latin typeface="Calibri" panose="020F0502020204030204" pitchFamily="34" charset="0"/>
              </a:rPr>
              <a:t>Πρώτη φάση: Προετοιμασία διδακτικού πλαισίου </a:t>
            </a:r>
            <a:endParaRPr lang="el-GR" sz="1800" b="0" i="0" u="none" strike="noStrike" baseline="0" dirty="0">
              <a:solidFill>
                <a:srgbClr val="000000"/>
              </a:solidFill>
              <a:latin typeface="Calibri" panose="020F0502020204030204" pitchFamily="34" charset="0"/>
            </a:endParaRPr>
          </a:p>
          <a:p>
            <a:pPr algn="just"/>
            <a:r>
              <a:rPr lang="el-GR" sz="1800" b="0" i="0" u="none" strike="noStrike" baseline="0" dirty="0">
                <a:solidFill>
                  <a:srgbClr val="000000"/>
                </a:solidFill>
                <a:latin typeface="Calibri" panose="020F0502020204030204" pitchFamily="34" charset="0"/>
              </a:rPr>
              <a:t>Στο στάδιο της προετοιμασίας του διδακτικού πλαισίου θα πρέπει να προσδιορίσουμε με συ-</a:t>
            </a:r>
            <a:r>
              <a:rPr lang="el-GR" sz="1800" b="0" i="0" u="none" strike="noStrike" baseline="0" dirty="0" err="1">
                <a:solidFill>
                  <a:srgbClr val="000000"/>
                </a:solidFill>
                <a:latin typeface="Calibri" panose="020F0502020204030204" pitchFamily="34" charset="0"/>
              </a:rPr>
              <a:t>γκεκριμένο</a:t>
            </a:r>
            <a:r>
              <a:rPr lang="el-GR" sz="1800" b="0" i="0" u="none" strike="noStrike" baseline="0" dirty="0">
                <a:solidFill>
                  <a:srgbClr val="000000"/>
                </a:solidFill>
                <a:latin typeface="Calibri" panose="020F0502020204030204" pitchFamily="34" charset="0"/>
              </a:rPr>
              <a:t> τρόπο, είτε με τη μορφή βίντεο είτε με τη μορφή εικόνων είτε με τη μορφή άλλων αναπαραστάσεων, το προς κατανόηση πρόβλημα ή το φαινόμενο στο όποιο θα εστιάσουμε στη διδασκαλία μας δημιουργώντας έτσι και το κίνητρο στους μαθητές να συμμετέχουν στην όλη διαδικασία. Συνεπώς όλες οι δραστηριότητες οι οποίες θα παρουσιαστούν στο πρώτο στάδιο θα πρέπει να παρέχουν την ψυχολογική και γνωστική προετοιμασία για την καλλιέργεια ενός ενδιαφέροντος κλίματος μάθησης</a:t>
            </a:r>
            <a:endParaRPr lang="el-GR" dirty="0">
              <a:solidFill>
                <a:srgbClr val="FF0000"/>
              </a:solidFill>
              <a:latin typeface="+mj-lt"/>
            </a:endParaRP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27</a:t>
            </a:fld>
            <a:endParaRPr lang="el-GR"/>
          </a:p>
        </p:txBody>
      </p:sp>
      <p:sp>
        <p:nvSpPr>
          <p:cNvPr id="8" name="TextBox 7">
            <a:extLst>
              <a:ext uri="{FF2B5EF4-FFF2-40B4-BE49-F238E27FC236}">
                <a16:creationId xmlns:a16="http://schemas.microsoft.com/office/drawing/2014/main" id="{80C93118-D226-C4D4-B1D9-3577B4BB13BD}"/>
              </a:ext>
            </a:extLst>
          </p:cNvPr>
          <p:cNvSpPr txBox="1"/>
          <p:nvPr/>
        </p:nvSpPr>
        <p:spPr>
          <a:xfrm>
            <a:off x="5379129" y="1136343"/>
            <a:ext cx="6094520" cy="4524315"/>
          </a:xfrm>
          <a:prstGeom prst="rect">
            <a:avLst/>
          </a:prstGeom>
          <a:solidFill>
            <a:schemeClr val="accent1">
              <a:lumMod val="60000"/>
              <a:lumOff val="40000"/>
            </a:schemeClr>
          </a:solidFill>
        </p:spPr>
        <p:txBody>
          <a:bodyPr wrap="square">
            <a:spAutoFit/>
          </a:bodyPr>
          <a:lstStyle/>
          <a:p>
            <a:pPr algn="just"/>
            <a:r>
              <a:rPr lang="el-GR" sz="1800" b="1" i="0" u="none" strike="noStrike" baseline="0" dirty="0">
                <a:solidFill>
                  <a:srgbClr val="000000"/>
                </a:solidFill>
                <a:latin typeface="Calibri" panose="020F0502020204030204" pitchFamily="34" charset="0"/>
              </a:rPr>
              <a:t>Δεύτερη φάση: Επαφή μαθητή με δεδομένα και επεξεργασία </a:t>
            </a:r>
            <a:endParaRPr lang="el-GR" sz="1800" b="0" i="0" u="none" strike="noStrike" baseline="0" dirty="0">
              <a:solidFill>
                <a:srgbClr val="000000"/>
              </a:solidFill>
              <a:latin typeface="Calibri" panose="020F0502020204030204" pitchFamily="34" charset="0"/>
            </a:endParaRPr>
          </a:p>
          <a:p>
            <a:pPr algn="just"/>
            <a:r>
              <a:rPr lang="el-GR" sz="1800" b="0" i="0" u="none" strike="noStrike" baseline="0" dirty="0">
                <a:solidFill>
                  <a:srgbClr val="000000"/>
                </a:solidFill>
                <a:latin typeface="Calibri" panose="020F0502020204030204" pitchFamily="34" charset="0"/>
              </a:rPr>
              <a:t>Κατά τη δεύτερη φάση στην οποία ο μαθητής έρχεται σε επαφή με τα δεδομένα και την επεξεργασία αυτών, θα πρέπει ο εκπαιδευτικός να καθοδηγήσει με τρόπο ορθό και μέσα από ασφαλούς οδούς τον μαθητή στην πηγή από την οποία ο ίδιος θα εξορύξει όλες τις απαιτούμενες πληροφορίες των προς μελέτη εννοιών. Θέλουμε όμως ο μαθητής να μην είναι μόνο ένας παθητικός αποδέκτης ως προς τον τρόπο με τον οποίον φτάνει στο σημείο της εξόρυξης της πληροφορίας αλλά να αποτελέσει για αυτόν, η ίδια ενέργεια, μια δεξιότητα μέσω της οποίας θα μπορεί και ο ίδιος να φτάνει στην πηγή της πληροφόρησης δίχως την καθοδήγηση του εκπαιδευτικού. Κατά τη διάρκεια της φάσης, ο εκπαιδευτικός, θα πρέπει να ενημερώνει τους μαθητές για τον τρόπο σκέψης με τον οποίο τους καθοδηγεί, σε συγκεκριμένες πηγές, οι οποίες θα τους οδηγήσουν στις πληροφορίες </a:t>
            </a:r>
            <a:endParaRPr lang="el-GR" dirty="0"/>
          </a:p>
        </p:txBody>
      </p:sp>
    </p:spTree>
    <p:extLst>
      <p:ext uri="{BB962C8B-B14F-4D97-AF65-F5344CB8AC3E}">
        <p14:creationId xmlns:p14="http://schemas.microsoft.com/office/powerpoint/2010/main" val="30344551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514906" y="136525"/>
            <a:ext cx="10431770" cy="999818"/>
          </a:xfrm>
        </p:spPr>
        <p:txBody>
          <a:bodyPr rtlCol="0"/>
          <a:lstStyle/>
          <a:p>
            <a:pPr rtl="0"/>
            <a:r>
              <a:rPr lang="el-GR" sz="3200" dirty="0"/>
              <a:t>Δ. </a:t>
            </a:r>
            <a:r>
              <a:rPr lang="el-GR" sz="3200" b="1" i="0" u="none" strike="noStrike" baseline="0" dirty="0">
                <a:solidFill>
                  <a:srgbClr val="000000"/>
                </a:solidFill>
                <a:latin typeface="Arial" panose="020B0604020202020204" pitchFamily="34" charset="0"/>
              </a:rPr>
              <a:t>Η διδακτική προσέγγισης της μεθόδου επεξεργασίας εννοιών/πληροφοριών </a:t>
            </a:r>
            <a:endParaRPr lang="el-GR" sz="32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13064" y="1306131"/>
            <a:ext cx="4971496" cy="4614152"/>
          </a:xfrm>
          <a:solidFill>
            <a:schemeClr val="accent1">
              <a:lumMod val="40000"/>
              <a:lumOff val="60000"/>
            </a:schemeClr>
          </a:solidFill>
        </p:spPr>
        <p:txBody>
          <a:bodyPr vert="horz" lIns="91440" tIns="45720" rIns="91440" bIns="45720" rtlCol="0" anchor="t">
            <a:normAutofit fontScale="92500" lnSpcReduction="20000"/>
          </a:bodyPr>
          <a:lstStyle/>
          <a:p>
            <a:pPr algn="just"/>
            <a:r>
              <a:rPr lang="el-GR" sz="1800" b="1" i="0" u="none" strike="noStrike" baseline="0" dirty="0">
                <a:solidFill>
                  <a:srgbClr val="000000"/>
                </a:solidFill>
                <a:latin typeface="Calibri" panose="020F0502020204030204" pitchFamily="34" charset="0"/>
              </a:rPr>
              <a:t>Τρίτη φάση: Ανατροφοδότηση, συμπεράσματα και εφαρμογή/εξάσκηση </a:t>
            </a:r>
            <a:endParaRPr lang="el-GR" sz="1800" b="0" i="0" u="none" strike="noStrike" baseline="0" dirty="0">
              <a:solidFill>
                <a:srgbClr val="000000"/>
              </a:solidFill>
              <a:latin typeface="Calibri" panose="020F0502020204030204" pitchFamily="34" charset="0"/>
            </a:endParaRPr>
          </a:p>
          <a:p>
            <a:pPr algn="just"/>
            <a:r>
              <a:rPr lang="el-GR" sz="1800" b="0" i="0" u="none" strike="noStrike" baseline="0" dirty="0">
                <a:solidFill>
                  <a:srgbClr val="000000"/>
                </a:solidFill>
                <a:latin typeface="Calibri" panose="020F0502020204030204" pitchFamily="34" charset="0"/>
              </a:rPr>
              <a:t>Κατά τη φάση της ανατροφοδότησης των συμπερασμάτων και της εφαρμογής/εξάσκησης, οι μαθητές έχουν επεξεργαστεί τις πληροφορίες και με τα δεδομένα που έχουν αντλήσει από την προηγούμενη φάση οδηγούνται σε ασφαλή συμπεράσματα. Στο στάδιο της εφαρμογής ο εκπαιδευτικός μπορεί να προτείνει στους μαθητές την εύρεση επιπρόσθετων πληροφοριών πάνω στο γνωστικό αντικείμενο που μελετούν έτσι ώστε και οι ίδιοι να μπορέσουν να εφαρμόσουν ακόμη περισσότερο τη μέθοδο μέσω της οποίας ο εκπαιδευτικός στο προηγούμενο στάδιο τους καθοδήγησε στις πηγές. </a:t>
            </a:r>
          </a:p>
          <a:p>
            <a:pPr algn="just"/>
            <a:r>
              <a:rPr lang="el-GR" sz="1800" b="1" i="0" u="none" strike="noStrike" baseline="0" dirty="0">
                <a:solidFill>
                  <a:srgbClr val="000000"/>
                </a:solidFill>
                <a:latin typeface="Calibri" panose="020F0502020204030204" pitchFamily="34" charset="0"/>
              </a:rPr>
              <a:t>Τέταρτη φάση: Αξιολόγηση </a:t>
            </a:r>
            <a:endParaRPr lang="el-GR" sz="1800" b="0" i="0" u="none" strike="noStrike" baseline="0" dirty="0">
              <a:solidFill>
                <a:srgbClr val="000000"/>
              </a:solidFill>
              <a:latin typeface="Calibri" panose="020F0502020204030204" pitchFamily="34" charset="0"/>
            </a:endParaRPr>
          </a:p>
          <a:p>
            <a:pPr algn="just"/>
            <a:r>
              <a:rPr lang="el-GR" sz="1800" b="0" i="0" u="none" strike="noStrike" baseline="0" dirty="0">
                <a:solidFill>
                  <a:srgbClr val="000000"/>
                </a:solidFill>
                <a:latin typeface="Calibri" panose="020F0502020204030204" pitchFamily="34" charset="0"/>
              </a:rPr>
              <a:t>Κατά το στάδιο της αξιολόγησης ο εκπαιδευτικός μέσω φύλλων εργασιών σε μορφή αυτοαξιολόγησης είτε σε μορφή </a:t>
            </a:r>
            <a:r>
              <a:rPr lang="el-GR" sz="1800" b="0" i="0" u="none" strike="noStrike" baseline="0" dirty="0" err="1">
                <a:solidFill>
                  <a:srgbClr val="000000"/>
                </a:solidFill>
                <a:latin typeface="Calibri" panose="020F0502020204030204" pitchFamily="34" charset="0"/>
              </a:rPr>
              <a:t>ετεροαξιολόγηση</a:t>
            </a:r>
            <a:r>
              <a:rPr lang="el-GR" sz="1800" b="0" i="0" u="none" strike="noStrike" baseline="0" dirty="0">
                <a:solidFill>
                  <a:srgbClr val="000000"/>
                </a:solidFill>
                <a:latin typeface="Calibri" panose="020F0502020204030204" pitchFamily="34" charset="0"/>
              </a:rPr>
              <a:t> μεταξύ των μαθητών αξιολογεί το επίπεδο κατάκτησης της γνώσης. </a:t>
            </a:r>
            <a:endParaRPr lang="el-GR" dirty="0">
              <a:solidFill>
                <a:srgbClr val="FF0000"/>
              </a:solidFill>
              <a:latin typeface="+mj-lt"/>
            </a:endParaRP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28</a:t>
            </a:fld>
            <a:endParaRPr lang="el-GR"/>
          </a:p>
        </p:txBody>
      </p:sp>
      <p:sp>
        <p:nvSpPr>
          <p:cNvPr id="8" name="TextBox 7">
            <a:extLst>
              <a:ext uri="{FF2B5EF4-FFF2-40B4-BE49-F238E27FC236}">
                <a16:creationId xmlns:a16="http://schemas.microsoft.com/office/drawing/2014/main" id="{4C60D812-9F0B-AACB-510F-66161BC4D719}"/>
              </a:ext>
            </a:extLst>
          </p:cNvPr>
          <p:cNvSpPr txBox="1"/>
          <p:nvPr/>
        </p:nvSpPr>
        <p:spPr>
          <a:xfrm>
            <a:off x="5488619" y="1674674"/>
            <a:ext cx="6094520" cy="1754326"/>
          </a:xfrm>
          <a:prstGeom prst="rect">
            <a:avLst/>
          </a:prstGeom>
          <a:solidFill>
            <a:schemeClr val="accent1">
              <a:lumMod val="60000"/>
              <a:lumOff val="40000"/>
            </a:schemeClr>
          </a:solidFill>
        </p:spPr>
        <p:txBody>
          <a:bodyPr wrap="square">
            <a:spAutoFit/>
          </a:bodyPr>
          <a:lstStyle/>
          <a:p>
            <a:pPr algn="just"/>
            <a:r>
              <a:rPr lang="el-GR" sz="1800" b="1" i="0" u="none" strike="noStrike" baseline="0" dirty="0">
                <a:solidFill>
                  <a:srgbClr val="000000"/>
                </a:solidFill>
                <a:latin typeface="Calibri" panose="020F0502020204030204" pitchFamily="34" charset="0"/>
              </a:rPr>
              <a:t>Πέμπτη φάση: Ανακεφαλαίωση </a:t>
            </a:r>
            <a:endParaRPr lang="el-GR" sz="1800" b="0" i="0" u="none" strike="noStrike" baseline="0" dirty="0">
              <a:solidFill>
                <a:srgbClr val="000000"/>
              </a:solidFill>
              <a:latin typeface="Calibri" panose="020F0502020204030204" pitchFamily="34" charset="0"/>
            </a:endParaRPr>
          </a:p>
          <a:p>
            <a:pPr algn="just"/>
            <a:r>
              <a:rPr lang="el-GR" sz="1800" b="0" i="0" u="none" strike="noStrike" baseline="0" dirty="0">
                <a:solidFill>
                  <a:srgbClr val="000000"/>
                </a:solidFill>
                <a:latin typeface="Calibri" panose="020F0502020204030204" pitchFamily="34" charset="0"/>
              </a:rPr>
              <a:t>Στο στάδιο της ανακεφαλαίωσης ο εκπαιδευτικός μαζί με τους μαθητές χρησιμοποιώντας διάφορες τεχνικές αναφέρεται στα τελικά συμπεράσματα που οδηγήθηκαν οι μαθητές μέσω της επεξεργασίας των εννοιών/πληροφοριών με σύντομη ανακεφαλαίωση. </a:t>
            </a:r>
            <a:endParaRPr lang="el-GR" dirty="0"/>
          </a:p>
        </p:txBody>
      </p:sp>
    </p:spTree>
    <p:extLst>
      <p:ext uri="{BB962C8B-B14F-4D97-AF65-F5344CB8AC3E}">
        <p14:creationId xmlns:p14="http://schemas.microsoft.com/office/powerpoint/2010/main" val="39604080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288772-3894-9117-7831-14FBFDF78C84}"/>
              </a:ext>
            </a:extLst>
          </p:cNvPr>
          <p:cNvSpPr>
            <a:spLocks noGrp="1"/>
          </p:cNvSpPr>
          <p:nvPr>
            <p:ph type="title"/>
          </p:nvPr>
        </p:nvSpPr>
        <p:spPr>
          <a:xfrm>
            <a:off x="1167493" y="381000"/>
            <a:ext cx="8793254" cy="1325563"/>
          </a:xfrm>
          <a:solidFill>
            <a:schemeClr val="accent1">
              <a:lumMod val="75000"/>
            </a:schemeClr>
          </a:solidFill>
        </p:spPr>
        <p:txBody>
          <a:bodyPr/>
          <a:lstStyle/>
          <a:p>
            <a:r>
              <a:rPr lang="el-GR" dirty="0"/>
              <a:t>Δραστηριότητα 4</a:t>
            </a:r>
            <a:r>
              <a:rPr lang="el-GR" baseline="30000" dirty="0"/>
              <a:t>η</a:t>
            </a:r>
            <a:r>
              <a:rPr lang="el-GR" dirty="0"/>
              <a:t> </a:t>
            </a:r>
          </a:p>
        </p:txBody>
      </p:sp>
      <p:sp>
        <p:nvSpPr>
          <p:cNvPr id="3" name="Θέση περιεχομένου 2">
            <a:extLst>
              <a:ext uri="{FF2B5EF4-FFF2-40B4-BE49-F238E27FC236}">
                <a16:creationId xmlns:a16="http://schemas.microsoft.com/office/drawing/2014/main" id="{7ED95B24-9A85-FA47-634B-8F7B0D5D8FBE}"/>
              </a:ext>
            </a:extLst>
          </p:cNvPr>
          <p:cNvSpPr>
            <a:spLocks noGrp="1"/>
          </p:cNvSpPr>
          <p:nvPr>
            <p:ph idx="1"/>
          </p:nvPr>
        </p:nvSpPr>
        <p:spPr>
          <a:xfrm>
            <a:off x="479394" y="2087561"/>
            <a:ext cx="10467281" cy="3366815"/>
          </a:xfrm>
        </p:spPr>
        <p:txBody>
          <a:bodyPr/>
          <a:lstStyle/>
          <a:p>
            <a:pPr algn="just"/>
            <a:r>
              <a:rPr lang="el-GR" sz="2800" i="0" u="none" strike="noStrike" baseline="0" dirty="0">
                <a:solidFill>
                  <a:srgbClr val="000000"/>
                </a:solidFill>
                <a:latin typeface="Arial" panose="020B0604020202020204" pitchFamily="34" charset="0"/>
              </a:rPr>
              <a:t>Σχεδιάστε σε ομάδες μία συνέντευξη από έναν ειδικό, με κύριο στόχο να συγκεντρώσετε πληροφορίες για τις προδιαγραφές που απαιτούνται στη διδακτική δραστηριότητα «Συνέντευξη από ειδικό».</a:t>
            </a:r>
            <a:endParaRPr lang="el-GR" dirty="0"/>
          </a:p>
        </p:txBody>
      </p:sp>
      <p:sp>
        <p:nvSpPr>
          <p:cNvPr id="4" name="Θέση ημερομηνίας 3">
            <a:extLst>
              <a:ext uri="{FF2B5EF4-FFF2-40B4-BE49-F238E27FC236}">
                <a16:creationId xmlns:a16="http://schemas.microsoft.com/office/drawing/2014/main" id="{47A4C1CC-4BB5-7206-F674-64EF8727A3C5}"/>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1667C355-055C-7923-0254-39805CE1C87F}"/>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EBD8148D-E511-8DB0-C6E2-DE660EBF4941}"/>
              </a:ext>
            </a:extLst>
          </p:cNvPr>
          <p:cNvSpPr>
            <a:spLocks noGrp="1"/>
          </p:cNvSpPr>
          <p:nvPr>
            <p:ph type="sldNum" sz="quarter" idx="4"/>
          </p:nvPr>
        </p:nvSpPr>
        <p:spPr/>
        <p:txBody>
          <a:bodyPr/>
          <a:lstStyle/>
          <a:p>
            <a:fld id="{294A09A9-5501-47C1-A89A-A340965A2BE2}" type="slidenum">
              <a:rPr lang="el-GR" noProof="0" smtClean="0"/>
              <a:pPr/>
              <a:t>29</a:t>
            </a:fld>
            <a:endParaRPr lang="el-GR" noProof="0"/>
          </a:p>
        </p:txBody>
      </p:sp>
      <p:pic>
        <p:nvPicPr>
          <p:cNvPr id="4098" name="Picture 2" descr="Συνέντευξη εργασίας: 6+1 tips για να κατακτήσεις τη δουλειά που θες! |  Proson">
            <a:extLst>
              <a:ext uri="{FF2B5EF4-FFF2-40B4-BE49-F238E27FC236}">
                <a16:creationId xmlns:a16="http://schemas.microsoft.com/office/drawing/2014/main" id="{03C76F37-1647-02A2-A8CD-36DC186ABE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3499" y="3987524"/>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8" name="Βέλος: Δεξιό 7">
            <a:extLst>
              <a:ext uri="{FF2B5EF4-FFF2-40B4-BE49-F238E27FC236}">
                <a16:creationId xmlns:a16="http://schemas.microsoft.com/office/drawing/2014/main" id="{1C9A29F0-5783-4B81-0552-F07C4133D817}"/>
              </a:ext>
            </a:extLst>
          </p:cNvPr>
          <p:cNvSpPr/>
          <p:nvPr/>
        </p:nvSpPr>
        <p:spPr>
          <a:xfrm>
            <a:off x="6096001" y="4252404"/>
            <a:ext cx="2799424" cy="1722948"/>
          </a:xfrm>
          <a:prstGeom prst="rightArrow">
            <a:avLst/>
          </a:prstGeom>
          <a:solidFill>
            <a:schemeClr val="accent1">
              <a:lumMod val="60000"/>
              <a:lumOff val="40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l-GR" i="1" dirty="0">
                <a:solidFill>
                  <a:schemeClr val="tx1"/>
                </a:solidFill>
              </a:rPr>
              <a:t>Ανακριτική καρέκλα ή καρέκλα των αποκαλύψεων</a:t>
            </a:r>
          </a:p>
        </p:txBody>
      </p:sp>
      <p:pic>
        <p:nvPicPr>
          <p:cNvPr id="4102" name="Picture 6" descr="τάξεως...ιστορίες: Συνδυασμός τεχνικών στην παράδοση του ...">
            <a:extLst>
              <a:ext uri="{FF2B5EF4-FFF2-40B4-BE49-F238E27FC236}">
                <a16:creationId xmlns:a16="http://schemas.microsoft.com/office/drawing/2014/main" id="{5C333FB2-1756-7D55-35B1-7E50448734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2463" y="3506680"/>
            <a:ext cx="2466975" cy="29703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2473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562E99-86BC-0DEE-22A3-EB1575E08574}"/>
              </a:ext>
            </a:extLst>
          </p:cNvPr>
          <p:cNvSpPr>
            <a:spLocks noGrp="1"/>
          </p:cNvSpPr>
          <p:nvPr>
            <p:ph type="title"/>
          </p:nvPr>
        </p:nvSpPr>
        <p:spPr/>
        <p:txBody>
          <a:bodyPr/>
          <a:lstStyle/>
          <a:p>
            <a:r>
              <a:rPr lang="el-GR" dirty="0"/>
              <a:t>Εννοιολογική αποσαφήνιση: κριτική σκέψη</a:t>
            </a:r>
          </a:p>
        </p:txBody>
      </p:sp>
      <p:sp>
        <p:nvSpPr>
          <p:cNvPr id="3" name="Θέση κειμένου 2">
            <a:extLst>
              <a:ext uri="{FF2B5EF4-FFF2-40B4-BE49-F238E27FC236}">
                <a16:creationId xmlns:a16="http://schemas.microsoft.com/office/drawing/2014/main" id="{7EE9D711-F819-8A71-8532-9CA991968442}"/>
              </a:ext>
            </a:extLst>
          </p:cNvPr>
          <p:cNvSpPr>
            <a:spLocks noGrp="1"/>
          </p:cNvSpPr>
          <p:nvPr>
            <p:ph type="body" idx="1"/>
          </p:nvPr>
        </p:nvSpPr>
        <p:spPr>
          <a:xfrm>
            <a:off x="0" y="2653167"/>
            <a:ext cx="10946675" cy="3436483"/>
          </a:xfrm>
        </p:spPr>
        <p:txBody>
          <a:bodyPr/>
          <a:lstStyle/>
          <a:p>
            <a:pPr marL="342900" indent="-342900">
              <a:buFont typeface="Arial" panose="020B0604020202020204" pitchFamily="34" charset="0"/>
              <a:buChar char="•"/>
            </a:pPr>
            <a:r>
              <a:rPr lang="el-GR" sz="1800" dirty="0">
                <a:solidFill>
                  <a:schemeClr val="tx1"/>
                </a:solidFill>
                <a:latin typeface="+mn-lt"/>
              </a:rPr>
              <a:t>Ορθολογική, στοχαστική νοητική διαδικασία που υποκινείται από τη λογική</a:t>
            </a:r>
          </a:p>
          <a:p>
            <a:pPr marL="342900" indent="-342900">
              <a:buFont typeface="Arial" panose="020B0604020202020204" pitchFamily="34" charset="0"/>
              <a:buChar char="•"/>
            </a:pPr>
            <a:r>
              <a:rPr lang="el-GR" sz="1800" dirty="0">
                <a:solidFill>
                  <a:schemeClr val="tx1"/>
                </a:solidFill>
                <a:latin typeface="+mn-lt"/>
              </a:rPr>
              <a:t>Είδος σκέψης που χρησιμοποιεί σαφή αξιολογικά κριτήρια κατά την ανάλυση και επίλυση προβλημάτων και καταλήγει στη διατύπωση συμπερασμάτων μέσα πό τη χρήση κριτηρίων</a:t>
            </a:r>
          </a:p>
          <a:p>
            <a:pPr marL="342900" indent="-342900">
              <a:buFont typeface="Arial" panose="020B0604020202020204" pitchFamily="34" charset="0"/>
              <a:buChar char="•"/>
            </a:pPr>
            <a:r>
              <a:rPr lang="el-GR" sz="1800" dirty="0">
                <a:solidFill>
                  <a:schemeClr val="tx1"/>
                </a:solidFill>
                <a:latin typeface="+mn-lt"/>
              </a:rPr>
              <a:t>Ικανότητα για </a:t>
            </a:r>
            <a:r>
              <a:rPr lang="el-GR" sz="1800" dirty="0" err="1">
                <a:solidFill>
                  <a:schemeClr val="tx1"/>
                </a:solidFill>
                <a:latin typeface="+mn-lt"/>
              </a:rPr>
              <a:t>αυτοδιόρθωση</a:t>
            </a:r>
            <a:endParaRPr lang="el-GR" sz="1800" dirty="0">
              <a:solidFill>
                <a:schemeClr val="tx1"/>
              </a:solidFill>
              <a:latin typeface="+mn-lt"/>
            </a:endParaRPr>
          </a:p>
          <a:p>
            <a:pPr marL="342900" indent="-342900">
              <a:buFont typeface="Arial" panose="020B0604020202020204" pitchFamily="34" charset="0"/>
              <a:buChar char="•"/>
            </a:pPr>
            <a:r>
              <a:rPr lang="el-GR" sz="1800" dirty="0">
                <a:solidFill>
                  <a:schemeClr val="tx1"/>
                </a:solidFill>
                <a:latin typeface="+mn-lt"/>
              </a:rPr>
              <a:t>Διατύπωση  μαθησιακών στόχων: να εντοπίζουν και να προσδιορίζουν ουσιώδη χαρακτηριστικά, να συγκρίνουν/να βρίσκουν ομοιότητες και διαφορές, να χρησιμοποιούν και να περιγράφουν μία κατάσταση ή ένα αντικείμενο, να εντοπίζουν και να κατανοούν τις αιτιώδεις σχέσεις</a:t>
            </a:r>
            <a:endParaRPr lang="el-GR" dirty="0"/>
          </a:p>
        </p:txBody>
      </p:sp>
      <p:sp>
        <p:nvSpPr>
          <p:cNvPr id="4" name="Θέση ημερομηνίας 3">
            <a:extLst>
              <a:ext uri="{FF2B5EF4-FFF2-40B4-BE49-F238E27FC236}">
                <a16:creationId xmlns:a16="http://schemas.microsoft.com/office/drawing/2014/main" id="{DAC5F976-97CD-AA81-B166-5A62FC75A474}"/>
              </a:ext>
            </a:extLst>
          </p:cNvPr>
          <p:cNvSpPr>
            <a:spLocks noGrp="1"/>
          </p:cNvSpPr>
          <p:nvPr>
            <p:ph type="dt" sz="half" idx="10"/>
          </p:nvPr>
        </p:nvSpPr>
        <p:spPr/>
        <p:txBody>
          <a:bodyPr/>
          <a:lstStyle/>
          <a:p>
            <a:fld id="{14E0E986-291B-4CE6-829B-0C01A14BAA5E}"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356E0B90-166F-90A6-C78F-2CC7356D4EB7}"/>
              </a:ext>
            </a:extLst>
          </p:cNvPr>
          <p:cNvSpPr>
            <a:spLocks noGrp="1"/>
          </p:cNvSpPr>
          <p:nvPr>
            <p:ph type="ftr" sz="quarter" idx="11"/>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546A9F67-4BFC-DBE1-0E86-69DC6125AC5A}"/>
              </a:ext>
            </a:extLst>
          </p:cNvPr>
          <p:cNvSpPr>
            <a:spLocks noGrp="1"/>
          </p:cNvSpPr>
          <p:nvPr>
            <p:ph type="sldNum" sz="quarter" idx="12"/>
          </p:nvPr>
        </p:nvSpPr>
        <p:spPr/>
        <p:txBody>
          <a:bodyPr/>
          <a:lstStyle/>
          <a:p>
            <a:fld id="{294A09A9-5501-47C1-A89A-A340965A2BE2}" type="slidenum">
              <a:rPr lang="el-GR" noProof="0" smtClean="0"/>
              <a:pPr/>
              <a:t>3</a:t>
            </a:fld>
            <a:endParaRPr lang="el-GR" noProof="0"/>
          </a:p>
        </p:txBody>
      </p:sp>
      <p:sp>
        <p:nvSpPr>
          <p:cNvPr id="8" name="Φυσαλίδα σκέψης: Σύννεφο 7">
            <a:extLst>
              <a:ext uri="{FF2B5EF4-FFF2-40B4-BE49-F238E27FC236}">
                <a16:creationId xmlns:a16="http://schemas.microsoft.com/office/drawing/2014/main" id="{6A9C9A8C-4E3B-B8CC-E56C-7ACEBF1E5A00}"/>
              </a:ext>
            </a:extLst>
          </p:cNvPr>
          <p:cNvSpPr/>
          <p:nvPr/>
        </p:nvSpPr>
        <p:spPr>
          <a:xfrm rot="395957">
            <a:off x="7934341" y="1308910"/>
            <a:ext cx="4080206" cy="1296968"/>
          </a:xfrm>
          <a:prstGeom prst="cloudCallout">
            <a:avLst>
              <a:gd name="adj1" fmla="val -35154"/>
              <a:gd name="adj2" fmla="val 202907"/>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err="1"/>
              <a:t>Στοχαστικο</a:t>
            </a:r>
            <a:r>
              <a:rPr lang="el-GR" dirty="0"/>
              <a:t>-κριτική σκέψη </a:t>
            </a:r>
          </a:p>
        </p:txBody>
      </p:sp>
    </p:spTree>
    <p:extLst>
      <p:ext uri="{BB962C8B-B14F-4D97-AF65-F5344CB8AC3E}">
        <p14:creationId xmlns:p14="http://schemas.microsoft.com/office/powerpoint/2010/main" val="27241164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288772-3894-9117-7831-14FBFDF78C84}"/>
              </a:ext>
            </a:extLst>
          </p:cNvPr>
          <p:cNvSpPr>
            <a:spLocks noGrp="1"/>
          </p:cNvSpPr>
          <p:nvPr>
            <p:ph type="title"/>
          </p:nvPr>
        </p:nvSpPr>
        <p:spPr>
          <a:xfrm>
            <a:off x="1167493" y="381000"/>
            <a:ext cx="8793254" cy="1325563"/>
          </a:xfrm>
          <a:solidFill>
            <a:schemeClr val="accent1">
              <a:lumMod val="75000"/>
            </a:schemeClr>
          </a:solidFill>
        </p:spPr>
        <p:txBody>
          <a:bodyPr/>
          <a:lstStyle/>
          <a:p>
            <a:r>
              <a:rPr lang="el-GR" dirty="0"/>
              <a:t>Δραστηριότητα 4</a:t>
            </a:r>
            <a:r>
              <a:rPr lang="el-GR" baseline="30000" dirty="0"/>
              <a:t>η</a:t>
            </a:r>
            <a:r>
              <a:rPr lang="el-GR" dirty="0"/>
              <a:t> </a:t>
            </a:r>
          </a:p>
        </p:txBody>
      </p:sp>
      <p:sp>
        <p:nvSpPr>
          <p:cNvPr id="3" name="Θέση περιεχομένου 2">
            <a:extLst>
              <a:ext uri="{FF2B5EF4-FFF2-40B4-BE49-F238E27FC236}">
                <a16:creationId xmlns:a16="http://schemas.microsoft.com/office/drawing/2014/main" id="{7ED95B24-9A85-FA47-634B-8F7B0D5D8FBE}"/>
              </a:ext>
            </a:extLst>
          </p:cNvPr>
          <p:cNvSpPr>
            <a:spLocks noGrp="1"/>
          </p:cNvSpPr>
          <p:nvPr>
            <p:ph idx="1"/>
          </p:nvPr>
        </p:nvSpPr>
        <p:spPr>
          <a:xfrm>
            <a:off x="683532" y="1910008"/>
            <a:ext cx="10298605" cy="3366815"/>
          </a:xfrm>
        </p:spPr>
        <p:txBody>
          <a:bodyPr/>
          <a:lstStyle/>
          <a:p>
            <a:pPr algn="just"/>
            <a:r>
              <a:rPr lang="el-GR" sz="2000" dirty="0">
                <a:latin typeface="+mn-lt"/>
              </a:rPr>
              <a:t>Προσδιορισμός στόχου συνέντευξης και αναμενόμενα αποτελέσματα</a:t>
            </a:r>
          </a:p>
          <a:p>
            <a:pPr algn="just"/>
            <a:r>
              <a:rPr lang="el-GR" sz="2000" dirty="0">
                <a:latin typeface="+mn-lt"/>
              </a:rPr>
              <a:t>Συγκέντρωση πληροφοριών σχετικά με τον προσκεκλημένο ειδικό</a:t>
            </a:r>
          </a:p>
          <a:p>
            <a:pPr algn="just"/>
            <a:r>
              <a:rPr lang="el-GR" sz="2000" dirty="0">
                <a:latin typeface="+mn-lt"/>
              </a:rPr>
              <a:t>Καταγραφή ερωτήσεων</a:t>
            </a:r>
          </a:p>
          <a:p>
            <a:pPr algn="just"/>
            <a:r>
              <a:rPr lang="el-GR" sz="2000" dirty="0">
                <a:latin typeface="+mn-lt"/>
              </a:rPr>
              <a:t>Καθοδήγηση από εκπαιδευτικό (πχ παρουσίαση αποσπασμένων από συνεντεύξεις)</a:t>
            </a:r>
          </a:p>
          <a:p>
            <a:pPr algn="just"/>
            <a:r>
              <a:rPr lang="el-GR" sz="2000" dirty="0">
                <a:latin typeface="+mn-lt"/>
              </a:rPr>
              <a:t>Προσδιορισμός σημείων που θα καταγραφούν και θα παρατηρηθούν</a:t>
            </a:r>
          </a:p>
          <a:p>
            <a:pPr algn="just"/>
            <a:r>
              <a:rPr lang="el-GR" sz="2000" dirty="0">
                <a:latin typeface="+mn-lt"/>
              </a:rPr>
              <a:t>Διακριτική παρέμβαση εκπαιδευτικού κατά τη συνέντευξη</a:t>
            </a:r>
          </a:p>
          <a:p>
            <a:pPr algn="just"/>
            <a:r>
              <a:rPr lang="el-GR" sz="2000" dirty="0">
                <a:latin typeface="+mn-lt"/>
              </a:rPr>
              <a:t>Σχολιασμός συνέντευξης-διασύνδεση πληροφοριών που συλλέχθηκαν με γνωστικό αντικείμενο</a:t>
            </a:r>
          </a:p>
        </p:txBody>
      </p:sp>
      <p:sp>
        <p:nvSpPr>
          <p:cNvPr id="4" name="Θέση ημερομηνίας 3">
            <a:extLst>
              <a:ext uri="{FF2B5EF4-FFF2-40B4-BE49-F238E27FC236}">
                <a16:creationId xmlns:a16="http://schemas.microsoft.com/office/drawing/2014/main" id="{47A4C1CC-4BB5-7206-F674-64EF8727A3C5}"/>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1667C355-055C-7923-0254-39805CE1C87F}"/>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EBD8148D-E511-8DB0-C6E2-DE660EBF4941}"/>
              </a:ext>
            </a:extLst>
          </p:cNvPr>
          <p:cNvSpPr>
            <a:spLocks noGrp="1"/>
          </p:cNvSpPr>
          <p:nvPr>
            <p:ph type="sldNum" sz="quarter" idx="4"/>
          </p:nvPr>
        </p:nvSpPr>
        <p:spPr/>
        <p:txBody>
          <a:bodyPr/>
          <a:lstStyle/>
          <a:p>
            <a:fld id="{294A09A9-5501-47C1-A89A-A340965A2BE2}" type="slidenum">
              <a:rPr lang="el-GR" noProof="0" smtClean="0"/>
              <a:pPr/>
              <a:t>30</a:t>
            </a:fld>
            <a:endParaRPr lang="el-GR" noProof="0"/>
          </a:p>
        </p:txBody>
      </p:sp>
      <p:pic>
        <p:nvPicPr>
          <p:cNvPr id="9" name="Εικόνα 8">
            <a:extLst>
              <a:ext uri="{FF2B5EF4-FFF2-40B4-BE49-F238E27FC236}">
                <a16:creationId xmlns:a16="http://schemas.microsoft.com/office/drawing/2014/main" id="{25175C3B-7FFE-5CA4-78EB-AD5D312A2E1D}"/>
              </a:ext>
            </a:extLst>
          </p:cNvPr>
          <p:cNvPicPr>
            <a:picLocks noChangeAspect="1"/>
          </p:cNvPicPr>
          <p:nvPr/>
        </p:nvPicPr>
        <p:blipFill>
          <a:blip r:embed="rId2"/>
          <a:stretch>
            <a:fillRect/>
          </a:stretch>
        </p:blipFill>
        <p:spPr>
          <a:xfrm>
            <a:off x="7572652" y="4758431"/>
            <a:ext cx="3095348" cy="1718570"/>
          </a:xfrm>
          <a:prstGeom prst="rect">
            <a:avLst/>
          </a:prstGeom>
        </p:spPr>
      </p:pic>
    </p:spTree>
    <p:extLst>
      <p:ext uri="{BB962C8B-B14F-4D97-AF65-F5344CB8AC3E}">
        <p14:creationId xmlns:p14="http://schemas.microsoft.com/office/powerpoint/2010/main" val="3934182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928069"/>
          </a:xfrm>
        </p:spPr>
        <p:txBody>
          <a:bodyPr rtlCol="0"/>
          <a:lstStyle/>
          <a:p>
            <a:pPr rtl="0"/>
            <a:r>
              <a:rPr lang="el-GR" dirty="0">
                <a:latin typeface="Bahnschrift" panose="020B0502040204020203" pitchFamily="34" charset="0"/>
              </a:rPr>
              <a:t>Ευχαριστούμε!</a:t>
            </a:r>
          </a:p>
        </p:txBody>
      </p:sp>
      <p:sp>
        <p:nvSpPr>
          <p:cNvPr id="3" name="Θέση περιεχομένου 2">
            <a:extLst>
              <a:ext uri="{FF2B5EF4-FFF2-40B4-BE49-F238E27FC236}">
                <a16:creationId xmlns:a16="http://schemas.microsoft.com/office/drawing/2014/main" id="{BABC2CE0-8806-4B2A-A10A-32984D317434}"/>
              </a:ext>
            </a:extLst>
          </p:cNvPr>
          <p:cNvSpPr>
            <a:spLocks noGrp="1"/>
          </p:cNvSpPr>
          <p:nvPr>
            <p:ph type="subTitle" idx="1"/>
          </p:nvPr>
        </p:nvSpPr>
        <p:spPr>
          <a:xfrm>
            <a:off x="4588645" y="4921188"/>
            <a:ext cx="2799125" cy="928069"/>
          </a:xfrm>
        </p:spPr>
        <p:txBody>
          <a:bodyPr rtlCol="0">
            <a:normAutofit/>
          </a:bodyPr>
          <a:lstStyle/>
          <a:p>
            <a:pPr rtl="0"/>
            <a:endParaRPr lang="el-GR" dirty="0"/>
          </a:p>
        </p:txBody>
      </p:sp>
      <p:pic>
        <p:nvPicPr>
          <p:cNvPr id="5122" name="Picture 2" descr="10+2 γνωμικά για την παιδεία, τη μάθηση και τη γνώση">
            <a:extLst>
              <a:ext uri="{FF2B5EF4-FFF2-40B4-BE49-F238E27FC236}">
                <a16:creationId xmlns:a16="http://schemas.microsoft.com/office/drawing/2014/main" id="{6A0F9FA0-324C-8DD1-77A3-58FDB05C30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521" y="2366638"/>
            <a:ext cx="6220278" cy="4202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618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562E99-86BC-0DEE-22A3-EB1575E08574}"/>
              </a:ext>
            </a:extLst>
          </p:cNvPr>
          <p:cNvSpPr>
            <a:spLocks noGrp="1"/>
          </p:cNvSpPr>
          <p:nvPr>
            <p:ph type="title"/>
          </p:nvPr>
        </p:nvSpPr>
        <p:spPr/>
        <p:txBody>
          <a:bodyPr/>
          <a:lstStyle/>
          <a:p>
            <a:r>
              <a:rPr lang="el-GR" dirty="0"/>
              <a:t>Εννοιολογική αποσαφήνιση: δημιουργική σκέψη</a:t>
            </a:r>
          </a:p>
        </p:txBody>
      </p:sp>
      <p:sp>
        <p:nvSpPr>
          <p:cNvPr id="3" name="Θέση κειμένου 2">
            <a:extLst>
              <a:ext uri="{FF2B5EF4-FFF2-40B4-BE49-F238E27FC236}">
                <a16:creationId xmlns:a16="http://schemas.microsoft.com/office/drawing/2014/main" id="{7EE9D711-F819-8A71-8532-9CA991968442}"/>
              </a:ext>
            </a:extLst>
          </p:cNvPr>
          <p:cNvSpPr>
            <a:spLocks noGrp="1"/>
          </p:cNvSpPr>
          <p:nvPr>
            <p:ph type="body" idx="1"/>
          </p:nvPr>
        </p:nvSpPr>
        <p:spPr>
          <a:xfrm>
            <a:off x="-1" y="2653167"/>
            <a:ext cx="12348839" cy="3436483"/>
          </a:xfrm>
        </p:spPr>
        <p:txBody>
          <a:bodyPr/>
          <a:lstStyle/>
          <a:p>
            <a:pPr marL="342900" indent="-342900">
              <a:buFont typeface="Arial" panose="020B0604020202020204" pitchFamily="34" charset="0"/>
              <a:buChar char="•"/>
            </a:pPr>
            <a:r>
              <a:rPr lang="el-GR" dirty="0">
                <a:solidFill>
                  <a:schemeClr val="tx1"/>
                </a:solidFill>
                <a:latin typeface="+mj-lt"/>
              </a:rPr>
              <a:t>Ικανότητα για ανεύρεση πρωτότυπων, καινοτόμων εναλλακτικών λύσεων</a:t>
            </a:r>
          </a:p>
          <a:p>
            <a:pPr marL="342900" indent="-342900">
              <a:buFont typeface="Arial" panose="020B0604020202020204" pitchFamily="34" charset="0"/>
              <a:buChar char="•"/>
            </a:pPr>
            <a:r>
              <a:rPr lang="el-GR" dirty="0">
                <a:solidFill>
                  <a:schemeClr val="tx1"/>
                </a:solidFill>
                <a:latin typeface="+mj-lt"/>
              </a:rPr>
              <a:t>Προπαρασκευή-Επώαση-Έμπνευση-Αξιολόγηση (επαλήθευση)</a:t>
            </a:r>
          </a:p>
          <a:p>
            <a:pPr marL="342900" indent="-342900" algn="just">
              <a:buFont typeface="Arial" panose="020B0604020202020204" pitchFamily="34" charset="0"/>
              <a:buChar char="•"/>
            </a:pPr>
            <a:r>
              <a:rPr lang="el-GR" dirty="0">
                <a:solidFill>
                  <a:schemeClr val="tx1"/>
                </a:solidFill>
                <a:latin typeface="+mj-lt"/>
              </a:rPr>
              <a:t>Σύνθετη διαδικασία:γνώση+παρώθηση+συγκίνηση+σκέψη+μνήμη+αντίληψη+φαντασία</a:t>
            </a:r>
          </a:p>
        </p:txBody>
      </p:sp>
      <p:sp>
        <p:nvSpPr>
          <p:cNvPr id="4" name="Θέση ημερομηνίας 3">
            <a:extLst>
              <a:ext uri="{FF2B5EF4-FFF2-40B4-BE49-F238E27FC236}">
                <a16:creationId xmlns:a16="http://schemas.microsoft.com/office/drawing/2014/main" id="{DAC5F976-97CD-AA81-B166-5A62FC75A474}"/>
              </a:ext>
            </a:extLst>
          </p:cNvPr>
          <p:cNvSpPr>
            <a:spLocks noGrp="1"/>
          </p:cNvSpPr>
          <p:nvPr>
            <p:ph type="dt" sz="half" idx="10"/>
          </p:nvPr>
        </p:nvSpPr>
        <p:spPr/>
        <p:txBody>
          <a:bodyPr/>
          <a:lstStyle/>
          <a:p>
            <a:fld id="{14E0E986-291B-4CE6-829B-0C01A14BAA5E}"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356E0B90-166F-90A6-C78F-2CC7356D4EB7}"/>
              </a:ext>
            </a:extLst>
          </p:cNvPr>
          <p:cNvSpPr>
            <a:spLocks noGrp="1"/>
          </p:cNvSpPr>
          <p:nvPr>
            <p:ph type="ftr" sz="quarter" idx="11"/>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546A9F67-4BFC-DBE1-0E86-69DC6125AC5A}"/>
              </a:ext>
            </a:extLst>
          </p:cNvPr>
          <p:cNvSpPr>
            <a:spLocks noGrp="1"/>
          </p:cNvSpPr>
          <p:nvPr>
            <p:ph type="sldNum" sz="quarter" idx="12"/>
          </p:nvPr>
        </p:nvSpPr>
        <p:spPr/>
        <p:txBody>
          <a:bodyPr/>
          <a:lstStyle/>
          <a:p>
            <a:fld id="{294A09A9-5501-47C1-A89A-A340965A2BE2}" type="slidenum">
              <a:rPr lang="el-GR" noProof="0" smtClean="0"/>
              <a:pPr/>
              <a:t>4</a:t>
            </a:fld>
            <a:endParaRPr lang="el-GR" noProof="0"/>
          </a:p>
        </p:txBody>
      </p:sp>
    </p:spTree>
    <p:extLst>
      <p:ext uri="{BB962C8B-B14F-4D97-AF65-F5344CB8AC3E}">
        <p14:creationId xmlns:p14="http://schemas.microsoft.com/office/powerpoint/2010/main" val="2269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21EE7A-6FD6-F714-8F74-301EAA79F3A1}"/>
              </a:ext>
            </a:extLst>
          </p:cNvPr>
          <p:cNvSpPr>
            <a:spLocks noGrp="1"/>
          </p:cNvSpPr>
          <p:nvPr>
            <p:ph type="title"/>
          </p:nvPr>
        </p:nvSpPr>
        <p:spPr/>
        <p:txBody>
          <a:bodyPr/>
          <a:lstStyle/>
          <a:p>
            <a:r>
              <a:rPr lang="el-GR" sz="3200" dirty="0">
                <a:latin typeface="+mn-lt"/>
              </a:rPr>
              <a:t>Χαρακτηριστικά κριτικά σκεπτόμενων και δημιουργικών ατόμων</a:t>
            </a:r>
          </a:p>
        </p:txBody>
      </p:sp>
      <p:graphicFrame>
        <p:nvGraphicFramePr>
          <p:cNvPr id="8" name="Θέση περιεχομένου 7">
            <a:extLst>
              <a:ext uri="{FF2B5EF4-FFF2-40B4-BE49-F238E27FC236}">
                <a16:creationId xmlns:a16="http://schemas.microsoft.com/office/drawing/2014/main" id="{28C8D106-3D92-A4A9-1D53-DD5F82D26D7F}"/>
              </a:ext>
            </a:extLst>
          </p:cNvPr>
          <p:cNvGraphicFramePr>
            <a:graphicFrameLocks noGrp="1"/>
          </p:cNvGraphicFramePr>
          <p:nvPr>
            <p:ph idx="1"/>
            <p:extLst>
              <p:ext uri="{D42A27DB-BD31-4B8C-83A1-F6EECF244321}">
                <p14:modId xmlns:p14="http://schemas.microsoft.com/office/powerpoint/2010/main" val="1707924878"/>
              </p:ext>
            </p:extLst>
          </p:nvPr>
        </p:nvGraphicFramePr>
        <p:xfrm>
          <a:off x="1166813" y="2087563"/>
          <a:ext cx="9780587" cy="3367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Θέση ημερομηνίας 3">
            <a:extLst>
              <a:ext uri="{FF2B5EF4-FFF2-40B4-BE49-F238E27FC236}">
                <a16:creationId xmlns:a16="http://schemas.microsoft.com/office/drawing/2014/main" id="{D5CD30BA-9752-B633-A9D9-DE99CA17F266}"/>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51B3C261-B194-48FB-BC99-B7CF4804D231}"/>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FB9371E6-28DD-9E4E-9AFF-3BD5D997A806}"/>
              </a:ext>
            </a:extLst>
          </p:cNvPr>
          <p:cNvSpPr>
            <a:spLocks noGrp="1"/>
          </p:cNvSpPr>
          <p:nvPr>
            <p:ph type="sldNum" sz="quarter" idx="4"/>
          </p:nvPr>
        </p:nvSpPr>
        <p:spPr/>
        <p:txBody>
          <a:bodyPr/>
          <a:lstStyle/>
          <a:p>
            <a:fld id="{294A09A9-5501-47C1-A89A-A340965A2BE2}" type="slidenum">
              <a:rPr lang="el-GR" noProof="0" smtClean="0"/>
              <a:pPr/>
              <a:t>5</a:t>
            </a:fld>
            <a:endParaRPr lang="el-GR" noProof="0"/>
          </a:p>
        </p:txBody>
      </p:sp>
    </p:spTree>
    <p:extLst>
      <p:ext uri="{BB962C8B-B14F-4D97-AF65-F5344CB8AC3E}">
        <p14:creationId xmlns:p14="http://schemas.microsoft.com/office/powerpoint/2010/main" val="3715326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rtlCol="0"/>
          <a:lstStyle/>
          <a:p>
            <a:pPr rtl="0"/>
            <a:r>
              <a:rPr lang="en-US" sz="3600" b="1" i="0" u="none" strike="noStrike" baseline="0" dirty="0">
                <a:solidFill>
                  <a:srgbClr val="000000"/>
                </a:solidFill>
                <a:latin typeface="Arial" panose="020B0604020202020204" pitchFamily="34" charset="0"/>
              </a:rPr>
              <a:t>A. </a:t>
            </a:r>
            <a:r>
              <a:rPr lang="el-GR" sz="3600" b="1" i="0" u="none" strike="noStrike" baseline="0" dirty="0">
                <a:solidFill>
                  <a:srgbClr val="000000"/>
                </a:solidFill>
                <a:latin typeface="Arial" panose="020B0604020202020204" pitchFamily="34" charset="0"/>
              </a:rPr>
              <a:t>Η διδακτική προσέγγισης της βιωματικής μάθησης </a:t>
            </a:r>
            <a:endParaRPr lang="el-GR" sz="3600" dirty="0"/>
          </a:p>
        </p:txBody>
      </p:sp>
      <p:sp>
        <p:nvSpPr>
          <p:cNvPr id="3" name="Θέση περιεχομένου 2">
            <a:extLst>
              <a:ext uri="{FF2B5EF4-FFF2-40B4-BE49-F238E27FC236}">
                <a16:creationId xmlns:a16="http://schemas.microsoft.com/office/drawing/2014/main" id="{22788C46-D0BC-4307-AE55-7601A139E7CB}"/>
              </a:ext>
            </a:extLst>
          </p:cNvPr>
          <p:cNvSpPr>
            <a:spLocks noGrp="1"/>
          </p:cNvSpPr>
          <p:nvPr>
            <p:ph idx="1"/>
          </p:nvPr>
        </p:nvSpPr>
        <p:spPr>
          <a:xfrm>
            <a:off x="257452" y="2017467"/>
            <a:ext cx="5566299" cy="4459533"/>
          </a:xfrm>
        </p:spPr>
        <p:txBody>
          <a:bodyPr vert="horz" lIns="91440" tIns="45720" rIns="91440" bIns="45720" rtlCol="0" anchor="t">
            <a:noAutofit/>
          </a:bodyPr>
          <a:lstStyle/>
          <a:p>
            <a:pPr algn="just" rtl="0"/>
            <a:r>
              <a:rPr lang="el-GR" sz="1800" dirty="0">
                <a:solidFill>
                  <a:schemeClr val="tx1"/>
                </a:solidFill>
                <a:latin typeface="+mn-lt"/>
              </a:rPr>
              <a:t>Το μοντέλο της βιωματικής μάθησης πραγματώνεται μέσα από την εμπειρία, όπως δομείται από τον κύκλο της εμπειρικής μάθησης του Kolb</a:t>
            </a:r>
            <a:r>
              <a:rPr lang="en-US" sz="1800" dirty="0">
                <a:solidFill>
                  <a:schemeClr val="tx1"/>
                </a:solidFill>
                <a:latin typeface="+mn-lt"/>
              </a:rPr>
              <a:t>.</a:t>
            </a:r>
          </a:p>
          <a:p>
            <a:pPr algn="just" rtl="0"/>
            <a:r>
              <a:rPr lang="el-GR" sz="1800" dirty="0">
                <a:solidFill>
                  <a:schemeClr val="tx1"/>
                </a:solidFill>
                <a:latin typeface="+mn-lt"/>
              </a:rPr>
              <a:t>Σύμφωνα με το Kolb o κάθε εκπαιδευόμενος έχει μία στοίβα </a:t>
            </a:r>
            <a:r>
              <a:rPr lang="el-GR" sz="1800" dirty="0">
                <a:solidFill>
                  <a:schemeClr val="tx1"/>
                </a:solidFill>
                <a:highlight>
                  <a:srgbClr val="FFFF00"/>
                </a:highlight>
                <a:latin typeface="+mn-lt"/>
              </a:rPr>
              <a:t>εμπειριών</a:t>
            </a:r>
            <a:r>
              <a:rPr lang="el-GR" sz="1800" dirty="0">
                <a:solidFill>
                  <a:schemeClr val="tx1"/>
                </a:solidFill>
                <a:latin typeface="+mn-lt"/>
              </a:rPr>
              <a:t> όπου μέσω αυτών καθοδηγείται στη νέα γνώση χτίζοντας νέες εμπειρίες, οι οποίες θα τον οδηγήσουν στην αλλαγή στάσεων απέναντι σε γνωστικά αντικείμενα. Σύμφωνα με το μοντέλο της βιωματικής μάθησης ο μαθητής οδηγείται στη πραγμάτωση του στόχου με βάση τα τέσσερα παρακάτω στάδια: </a:t>
            </a:r>
            <a:endParaRPr lang="en-US" sz="1800" dirty="0">
              <a:solidFill>
                <a:schemeClr val="tx1"/>
              </a:solidFill>
              <a:latin typeface="+mn-lt"/>
            </a:endParaRPr>
          </a:p>
          <a:p>
            <a:pPr marL="457200" indent="-457200" algn="just" rtl="0">
              <a:buAutoNum type="arabicPeriod"/>
            </a:pPr>
            <a:r>
              <a:rPr lang="el-GR" sz="1800" dirty="0">
                <a:solidFill>
                  <a:srgbClr val="FF0000"/>
                </a:solidFill>
                <a:latin typeface="+mn-lt"/>
              </a:rPr>
              <a:t>Συγκεκριμένη εμπειρία </a:t>
            </a:r>
            <a:endParaRPr lang="en-US" sz="1800" dirty="0">
              <a:solidFill>
                <a:srgbClr val="FF0000"/>
              </a:solidFill>
              <a:latin typeface="+mn-lt"/>
            </a:endParaRPr>
          </a:p>
          <a:p>
            <a:pPr marL="457200" indent="-457200" algn="just" rtl="0">
              <a:buAutoNum type="arabicPeriod"/>
            </a:pPr>
            <a:r>
              <a:rPr lang="el-GR" sz="1800" dirty="0">
                <a:solidFill>
                  <a:srgbClr val="FF0000"/>
                </a:solidFill>
                <a:latin typeface="+mn-lt"/>
              </a:rPr>
              <a:t>Στοχαστική παρατήρηση </a:t>
            </a:r>
            <a:endParaRPr lang="en-US" sz="1800" dirty="0">
              <a:solidFill>
                <a:srgbClr val="FF0000"/>
              </a:solidFill>
              <a:latin typeface="+mn-lt"/>
            </a:endParaRPr>
          </a:p>
          <a:p>
            <a:pPr marL="457200" indent="-457200" algn="just" rtl="0">
              <a:buAutoNum type="arabicPeriod"/>
            </a:pPr>
            <a:r>
              <a:rPr lang="el-GR" sz="1800" dirty="0">
                <a:solidFill>
                  <a:srgbClr val="FF0000"/>
                </a:solidFill>
                <a:latin typeface="+mn-lt"/>
              </a:rPr>
              <a:t>Αφηρημένη νοητική πρόσληψη </a:t>
            </a:r>
            <a:endParaRPr lang="en-US" sz="1800" dirty="0">
              <a:solidFill>
                <a:srgbClr val="FF0000"/>
              </a:solidFill>
              <a:latin typeface="+mn-lt"/>
            </a:endParaRPr>
          </a:p>
          <a:p>
            <a:pPr marL="457200" indent="-457200" algn="just" rtl="0">
              <a:buAutoNum type="arabicPeriod"/>
            </a:pPr>
            <a:r>
              <a:rPr lang="el-GR" sz="1800" dirty="0">
                <a:solidFill>
                  <a:srgbClr val="FF0000"/>
                </a:solidFill>
                <a:latin typeface="+mn-lt"/>
              </a:rPr>
              <a:t> Ενεργητικός πειραματισμός</a:t>
            </a:r>
          </a:p>
        </p:txBody>
      </p:sp>
      <p:sp>
        <p:nvSpPr>
          <p:cNvPr id="4" name="Θέση ημερομηνίας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rtlCol="0"/>
          <a:lstStyle/>
          <a:p>
            <a:pPr rtl="0"/>
            <a:fld id="{BF7F7EE5-62F5-4A9C-84F4-E4431EFEF974}" type="datetime1">
              <a:rPr lang="el-GR" smtClean="0"/>
              <a:t>24/1/2025</a:t>
            </a:fld>
            <a:endParaRPr lang="el-GR"/>
          </a:p>
        </p:txBody>
      </p:sp>
      <p:sp>
        <p:nvSpPr>
          <p:cNvPr id="5" name="Θέση υποσέλιδου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rtlCol="0"/>
          <a:lstStyle/>
          <a:p>
            <a:pPr rtl="0"/>
            <a:r>
              <a:rPr lang="el-GR"/>
              <a:t>ΤΙΤΛΟΣ ΠΑΡΟΥΣΙΑΣΗΣ</a:t>
            </a:r>
          </a:p>
        </p:txBody>
      </p:sp>
      <p:sp>
        <p:nvSpPr>
          <p:cNvPr id="6" name="Θέση αριθμού διαφάνειας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rtlCol="0"/>
          <a:lstStyle/>
          <a:p>
            <a:pPr rtl="0"/>
            <a:fld id="{294A09A9-5501-47C1-A89A-A340965A2BE2}" type="slidenum">
              <a:rPr lang="el-GR" smtClean="0"/>
              <a:pPr rtl="0"/>
              <a:t>6</a:t>
            </a:fld>
            <a:endParaRPr lang="el-GR"/>
          </a:p>
        </p:txBody>
      </p:sp>
      <p:pic>
        <p:nvPicPr>
          <p:cNvPr id="1028" name="Picture 4" descr="2] Η διαδικασία μάθησης. Ο κύκλος βιωματικής μάθησης | kostasandreadis_blog">
            <a:extLst>
              <a:ext uri="{FF2B5EF4-FFF2-40B4-BE49-F238E27FC236}">
                <a16:creationId xmlns:a16="http://schemas.microsoft.com/office/drawing/2014/main" id="{8DF3F468-95FE-99EA-40D3-8EA97C6A85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0723" y="1270940"/>
            <a:ext cx="4331159" cy="4316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87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60295B-54B9-4937-90E3-BAB9CE69E30B}"/>
              </a:ext>
            </a:extLst>
          </p:cNvPr>
          <p:cNvSpPr>
            <a:spLocks noGrp="1"/>
          </p:cNvSpPr>
          <p:nvPr>
            <p:ph type="ctrTitle"/>
          </p:nvPr>
        </p:nvSpPr>
        <p:spPr>
          <a:xfrm>
            <a:off x="159798" y="541538"/>
            <a:ext cx="8824404" cy="5344358"/>
          </a:xfrm>
        </p:spPr>
        <p:txBody>
          <a:bodyPr rtlCol="0"/>
          <a:lstStyle/>
          <a:p>
            <a:r>
              <a:rPr lang="el-GR" sz="1600" b="1" i="0" u="none" strike="noStrike" baseline="0" dirty="0">
                <a:solidFill>
                  <a:srgbClr val="FFFF00"/>
                </a:solidFill>
                <a:latin typeface="Calibri" panose="020F0502020204030204" pitchFamily="34" charset="0"/>
              </a:rPr>
              <a:t>Πρώτη</a:t>
            </a:r>
            <a:r>
              <a:rPr lang="en-US" sz="1600" b="1" i="0" u="none" strike="noStrike" baseline="0" dirty="0">
                <a:solidFill>
                  <a:srgbClr val="FFFF00"/>
                </a:solidFill>
                <a:latin typeface="Calibri" panose="020F0502020204030204" pitchFamily="34" charset="0"/>
              </a:rPr>
              <a:t> </a:t>
            </a:r>
            <a:r>
              <a:rPr lang="el-GR" sz="1600" b="1" i="0" u="none" strike="noStrike" baseline="0" dirty="0">
                <a:solidFill>
                  <a:srgbClr val="FFFF00"/>
                </a:solidFill>
                <a:latin typeface="Calibri" panose="020F0502020204030204" pitchFamily="34" charset="0"/>
              </a:rPr>
              <a:t>φάση: Συγκεκριμένη εμπειρία </a:t>
            </a:r>
            <a:br>
              <a:rPr lang="el-GR" sz="1600" b="0" i="0" u="none" strike="noStrike" baseline="0" dirty="0">
                <a:solidFill>
                  <a:srgbClr val="000000"/>
                </a:solidFill>
                <a:latin typeface="Calibri" panose="020F0502020204030204" pitchFamily="34" charset="0"/>
              </a:rPr>
            </a:br>
            <a:r>
              <a:rPr lang="el-GR" sz="1600" b="0" i="0" u="none" strike="noStrike" baseline="0" dirty="0">
                <a:solidFill>
                  <a:srgbClr val="000000"/>
                </a:solidFill>
                <a:latin typeface="Calibri" panose="020F0502020204030204" pitchFamily="34" charset="0"/>
              </a:rPr>
              <a:t>Κατά το στάδιο της συγκεκριμένης εμπειρίας ο μαθητής έχοντας ο ίδιος βιώσει καταστάσεις και εμπειρίες συμμετέχει σε </a:t>
            </a:r>
            <a:r>
              <a:rPr lang="el-GR" sz="2000" i="0" u="none" strike="noStrike" baseline="0" dirty="0">
                <a:solidFill>
                  <a:srgbClr val="000000"/>
                </a:solidFill>
                <a:latin typeface="Calibri" panose="020F0502020204030204" pitchFamily="34" charset="0"/>
              </a:rPr>
              <a:t>δραστηριότητες</a:t>
            </a:r>
            <a:r>
              <a:rPr lang="el-GR" sz="1600" b="0" i="0" u="none" strike="noStrike" baseline="0" dirty="0">
                <a:solidFill>
                  <a:srgbClr val="000000"/>
                </a:solidFill>
                <a:latin typeface="Calibri" panose="020F0502020204030204" pitchFamily="34" charset="0"/>
              </a:rPr>
              <a:t> βάση των οποίων θα γεννηθεί η νέα για αυτόν εμπειρία. Μέσα δόμησης εμπειριών αποτελούν δραστηριότητες όπως:</a:t>
            </a:r>
            <a:r>
              <a:rPr lang="en-US" sz="1600" b="0" i="0" u="none" strike="noStrike" baseline="0" dirty="0">
                <a:solidFill>
                  <a:srgbClr val="000000"/>
                </a:solidFill>
                <a:latin typeface="Calibri" panose="020F0502020204030204" pitchFamily="34" charset="0"/>
              </a:rPr>
              <a:t> </a:t>
            </a:r>
            <a:r>
              <a:rPr lang="el-GR" sz="1600" b="0" i="0" u="none" strike="noStrike" baseline="0" dirty="0">
                <a:solidFill>
                  <a:srgbClr val="000000"/>
                </a:solidFill>
                <a:latin typeface="Calibri" panose="020F0502020204030204" pitchFamily="34" charset="0"/>
              </a:rPr>
              <a:t>το παιχνίδι ρόλων, το πείραμα, η αφήγηση, η δράση στη φύση. </a:t>
            </a:r>
            <a:br>
              <a:rPr lang="el-GR" sz="1600" b="0" i="0" u="none" strike="noStrike" baseline="0" dirty="0">
                <a:solidFill>
                  <a:srgbClr val="000000"/>
                </a:solidFill>
                <a:latin typeface="Calibri" panose="020F0502020204030204" pitchFamily="34" charset="0"/>
              </a:rPr>
            </a:br>
            <a:br>
              <a:rPr lang="el-GR" sz="1600" b="0" i="0" u="none" strike="noStrike" baseline="0" dirty="0">
                <a:solidFill>
                  <a:srgbClr val="000000"/>
                </a:solidFill>
                <a:latin typeface="Calibri" panose="020F0502020204030204" pitchFamily="34" charset="0"/>
              </a:rPr>
            </a:br>
            <a:r>
              <a:rPr lang="el-GR" sz="1600" dirty="0">
                <a:solidFill>
                  <a:srgbClr val="FFFF00"/>
                </a:solidFill>
                <a:latin typeface="+mj-lt"/>
              </a:rPr>
              <a:t>Δεύτερη φάση: Στοχαστική παρατήρηση </a:t>
            </a:r>
            <a:br>
              <a:rPr lang="en-US" sz="1600" b="0" dirty="0">
                <a:solidFill>
                  <a:schemeClr val="tx1"/>
                </a:solidFill>
                <a:latin typeface="+mj-lt"/>
              </a:rPr>
            </a:br>
            <a:r>
              <a:rPr lang="el-GR" sz="1600" b="0" dirty="0">
                <a:solidFill>
                  <a:schemeClr val="tx1"/>
                </a:solidFill>
                <a:latin typeface="+mj-lt"/>
              </a:rPr>
              <a:t>Στο στάδιο της στοχαστικής παρατήρησης ο μαθητής ανακαλεί τις ενέργειες του, μέσω των εικόνων και των </a:t>
            </a:r>
            <a:r>
              <a:rPr lang="el-GR" sz="1600" dirty="0">
                <a:solidFill>
                  <a:schemeClr val="tx1"/>
                </a:solidFill>
                <a:latin typeface="+mj-lt"/>
              </a:rPr>
              <a:t>βιωματικών συναισθημάτων </a:t>
            </a:r>
            <a:r>
              <a:rPr lang="el-GR" sz="1600" b="0" dirty="0">
                <a:solidFill>
                  <a:schemeClr val="tx1"/>
                </a:solidFill>
                <a:latin typeface="+mj-lt"/>
              </a:rPr>
              <a:t>του, από το προηγούμενο στάδιο της συγκεκριμένης εμπειρίας καθώς έχει εμπλακεί στη δράση. Είναι σε θέση να αναδείξει πλέον τα στοιχεία εκείνα που θα του δώσουν τη νέα γνώση. </a:t>
            </a:r>
            <a:br>
              <a:rPr lang="el-GR" sz="1600" b="0" dirty="0">
                <a:solidFill>
                  <a:schemeClr val="tx1"/>
                </a:solidFill>
                <a:latin typeface="+mj-lt"/>
              </a:rPr>
            </a:br>
            <a:br>
              <a:rPr lang="en-US" sz="1600" b="0" dirty="0">
                <a:solidFill>
                  <a:schemeClr val="tx1"/>
                </a:solidFill>
                <a:latin typeface="+mj-lt"/>
              </a:rPr>
            </a:br>
            <a:r>
              <a:rPr lang="el-GR" sz="1600" dirty="0">
                <a:solidFill>
                  <a:srgbClr val="FFFF00"/>
                </a:solidFill>
                <a:latin typeface="+mj-lt"/>
              </a:rPr>
              <a:t>Τρίτη φάση: Αφηρημένη νοητική πρόσληψη </a:t>
            </a:r>
            <a:br>
              <a:rPr lang="en-US" sz="1600" b="0" dirty="0">
                <a:solidFill>
                  <a:schemeClr val="tx1"/>
                </a:solidFill>
                <a:latin typeface="+mj-lt"/>
              </a:rPr>
            </a:br>
            <a:r>
              <a:rPr lang="el-GR" sz="1600" b="0" dirty="0">
                <a:solidFill>
                  <a:schemeClr val="tx1"/>
                </a:solidFill>
                <a:latin typeface="+mj-lt"/>
              </a:rPr>
              <a:t>Στο στάδιο του σχηματισμού των αφηρημένων εννοιών ο μαθητής καθώς έχει βιώσει την εμπειρία μέσω βιωματικών συναισθημάτων και έχει εξορύξει τα στοιχεία εκείνα που θα του δώσουν τη νέα γνώση, είναι σε θέση να κατανοήσει όλες τις αφηρημένες έννοιες οι οποίες για αυτόν, στο πλαίσιο της εμπειρίας, ήταν άγνωστες και δεν αποτελούσαν ένα πρότερο βίωμα.</a:t>
            </a:r>
            <a:br>
              <a:rPr lang="el-GR" sz="1600" b="0" dirty="0">
                <a:solidFill>
                  <a:schemeClr val="tx1"/>
                </a:solidFill>
                <a:latin typeface="+mj-lt"/>
              </a:rPr>
            </a:br>
            <a:r>
              <a:rPr lang="el-GR" sz="1600" b="0" dirty="0">
                <a:solidFill>
                  <a:schemeClr val="tx1"/>
                </a:solidFill>
                <a:latin typeface="+mj-lt"/>
              </a:rPr>
              <a:t> </a:t>
            </a:r>
            <a:br>
              <a:rPr lang="en-US" sz="1600" b="0" dirty="0">
                <a:solidFill>
                  <a:schemeClr val="tx1"/>
                </a:solidFill>
                <a:latin typeface="+mj-lt"/>
              </a:rPr>
            </a:br>
            <a:r>
              <a:rPr lang="el-GR" sz="1600" dirty="0">
                <a:solidFill>
                  <a:srgbClr val="FFFF00"/>
                </a:solidFill>
                <a:latin typeface="+mj-lt"/>
              </a:rPr>
              <a:t>Τέταρτη φάση: Ενεργητικός πειραματισμός</a:t>
            </a:r>
            <a:r>
              <a:rPr lang="el-GR" sz="1600" b="0" dirty="0">
                <a:solidFill>
                  <a:schemeClr val="tx1"/>
                </a:solidFill>
                <a:latin typeface="+mj-lt"/>
              </a:rPr>
              <a:t>. Κατά το στάδιο του ενεργητικού πειραματισμού αναφερόμαστε στη διαδικασία κατά την οποία, ο μαθητής μέσω πράξης εφαρμόζει τη νέα γνώση σε νέες καταστάσεις που έχει κατακτήσει μέσα από βίωμα.</a:t>
            </a:r>
          </a:p>
        </p:txBody>
      </p:sp>
      <p:sp>
        <p:nvSpPr>
          <p:cNvPr id="4" name="Θέση κειμένου 3">
            <a:extLst>
              <a:ext uri="{FF2B5EF4-FFF2-40B4-BE49-F238E27FC236}">
                <a16:creationId xmlns:a16="http://schemas.microsoft.com/office/drawing/2014/main" id="{D51A6D85-3837-435F-A342-5A3F98172B12}"/>
              </a:ext>
            </a:extLst>
          </p:cNvPr>
          <p:cNvSpPr>
            <a:spLocks noGrp="1"/>
          </p:cNvSpPr>
          <p:nvPr>
            <p:ph type="subTitle" idx="1"/>
          </p:nvPr>
        </p:nvSpPr>
        <p:spPr>
          <a:xfrm>
            <a:off x="643711" y="236583"/>
            <a:ext cx="8482533" cy="642308"/>
          </a:xfrm>
        </p:spPr>
        <p:txBody>
          <a:bodyPr vert="horz" lIns="91440" tIns="45720" rIns="91440" bIns="45720" rtlCol="0" anchor="t">
            <a:normAutofit fontScale="77500" lnSpcReduction="20000"/>
          </a:bodyPr>
          <a:lstStyle/>
          <a:p>
            <a:pPr rtl="0"/>
            <a:r>
              <a:rPr lang="en-US" sz="3200" b="1" i="0" u="none" strike="noStrike" baseline="0" dirty="0">
                <a:solidFill>
                  <a:srgbClr val="000000"/>
                </a:solidFill>
                <a:latin typeface="Arial" panose="020B0604020202020204" pitchFamily="34" charset="0"/>
              </a:rPr>
              <a:t>A. </a:t>
            </a:r>
            <a:r>
              <a:rPr lang="el-GR" sz="3200" b="1" i="0" u="none" strike="noStrike" baseline="0" dirty="0">
                <a:solidFill>
                  <a:srgbClr val="000000"/>
                </a:solidFill>
                <a:latin typeface="Arial" panose="020B0604020202020204" pitchFamily="34" charset="0"/>
              </a:rPr>
              <a:t>Η διδακτική προσέγγισης της βιωματικής μάθησης </a:t>
            </a:r>
            <a:endParaRPr lang="el-GR" dirty="0"/>
          </a:p>
        </p:txBody>
      </p:sp>
    </p:spTree>
    <p:extLst>
      <p:ext uri="{BB962C8B-B14F-4D97-AF65-F5344CB8AC3E}">
        <p14:creationId xmlns:p14="http://schemas.microsoft.com/office/powerpoint/2010/main" val="344679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1978AF-59AA-283F-40A5-FFA6928CDC94}"/>
              </a:ext>
            </a:extLst>
          </p:cNvPr>
          <p:cNvSpPr>
            <a:spLocks noGrp="1"/>
          </p:cNvSpPr>
          <p:nvPr>
            <p:ph type="title"/>
          </p:nvPr>
        </p:nvSpPr>
        <p:spPr/>
        <p:txBody>
          <a:bodyPr/>
          <a:lstStyle/>
          <a:p>
            <a:r>
              <a:rPr lang="el-GR" dirty="0"/>
              <a:t>Τι προσφέρει η Βιωματική Μάθηση…</a:t>
            </a:r>
          </a:p>
        </p:txBody>
      </p:sp>
      <p:sp>
        <p:nvSpPr>
          <p:cNvPr id="3" name="Θέση περιεχομένου 2">
            <a:extLst>
              <a:ext uri="{FF2B5EF4-FFF2-40B4-BE49-F238E27FC236}">
                <a16:creationId xmlns:a16="http://schemas.microsoft.com/office/drawing/2014/main" id="{8EFE3EFA-6107-1A12-44C8-3E620E3FBF77}"/>
              </a:ext>
            </a:extLst>
          </p:cNvPr>
          <p:cNvSpPr>
            <a:spLocks noGrp="1"/>
          </p:cNvSpPr>
          <p:nvPr>
            <p:ph idx="1"/>
          </p:nvPr>
        </p:nvSpPr>
        <p:spPr>
          <a:xfrm>
            <a:off x="381000" y="2017467"/>
            <a:ext cx="10565675" cy="3841795"/>
          </a:xfrm>
        </p:spPr>
        <p:txBody>
          <a:bodyPr/>
          <a:lstStyle/>
          <a:p>
            <a:pPr algn="just"/>
            <a:r>
              <a:rPr lang="el-GR" b="1" dirty="0"/>
              <a:t>(α) </a:t>
            </a:r>
            <a:r>
              <a:rPr lang="el-GR" dirty="0"/>
              <a:t>προσφέρει στους μαθητές δυνατότητες </a:t>
            </a:r>
            <a:r>
              <a:rPr lang="el-GR" b="1" dirty="0"/>
              <a:t>συμμετοχής</a:t>
            </a:r>
            <a:r>
              <a:rPr lang="el-GR" dirty="0"/>
              <a:t> </a:t>
            </a:r>
            <a:r>
              <a:rPr lang="el-GR" b="1" dirty="0"/>
              <a:t>σε δραστηριότητες</a:t>
            </a:r>
            <a:r>
              <a:rPr lang="el-GR" dirty="0"/>
              <a:t> απόκτησης νέων ή/και ανάκλησης παλαιότερων πάσης φύσεως προσωπικών εμπειριών (αισθητηριακής, κοινωνικής, νοητικής, συναισθηματικής, πληροφοριακής/γνωσιακής, ηθικής, ψυχοκινητικής, καλλιτεχνικής, πολιτισμικής, περιβαλλοντικής, σωματικής, </a:t>
            </a:r>
            <a:r>
              <a:rPr lang="el-GR" dirty="0" err="1"/>
              <a:t>αξιακής</a:t>
            </a:r>
            <a:r>
              <a:rPr lang="el-GR" dirty="0"/>
              <a:t>, διακρατικής, επικοινωνιακής, εργασιακής, κατασκευαστικής, τεχνολογικής, αποκαλυπτικής, δημιουργικής, παραγωγικής, συνθετικής κλπ. φύσης) εστιασμένων σε συγκεκριμένο τομέα</a:t>
            </a:r>
          </a:p>
        </p:txBody>
      </p:sp>
      <p:sp>
        <p:nvSpPr>
          <p:cNvPr id="4" name="Θέση ημερομηνίας 3">
            <a:extLst>
              <a:ext uri="{FF2B5EF4-FFF2-40B4-BE49-F238E27FC236}">
                <a16:creationId xmlns:a16="http://schemas.microsoft.com/office/drawing/2014/main" id="{B9C9CA02-B965-B886-3D59-A754869DBE67}"/>
              </a:ext>
            </a:extLst>
          </p:cNvPr>
          <p:cNvSpPr>
            <a:spLocks noGrp="1"/>
          </p:cNvSpPr>
          <p:nvPr>
            <p:ph type="dt" sz="half" idx="2"/>
          </p:nvPr>
        </p:nvSpPr>
        <p:spPr/>
        <p:txBody>
          <a:bodyPr/>
          <a:lstStyle/>
          <a:p>
            <a:fld id="{B0A9D1BD-AAD7-41DD-BB04-0BA16F934E66}"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A369DE57-E762-8DF8-6CB1-B28BE56AA667}"/>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FB08C494-1B92-BA50-B535-C8A6CFC9D7CA}"/>
              </a:ext>
            </a:extLst>
          </p:cNvPr>
          <p:cNvSpPr>
            <a:spLocks noGrp="1"/>
          </p:cNvSpPr>
          <p:nvPr>
            <p:ph type="sldNum" sz="quarter" idx="4"/>
          </p:nvPr>
        </p:nvSpPr>
        <p:spPr/>
        <p:txBody>
          <a:bodyPr/>
          <a:lstStyle/>
          <a:p>
            <a:fld id="{294A09A9-5501-47C1-A89A-A340965A2BE2}" type="slidenum">
              <a:rPr lang="el-GR" noProof="0" smtClean="0"/>
              <a:pPr/>
              <a:t>8</a:t>
            </a:fld>
            <a:endParaRPr lang="el-GR" noProof="0"/>
          </a:p>
        </p:txBody>
      </p:sp>
    </p:spTree>
    <p:extLst>
      <p:ext uri="{BB962C8B-B14F-4D97-AF65-F5344CB8AC3E}">
        <p14:creationId xmlns:p14="http://schemas.microsoft.com/office/powerpoint/2010/main" val="2192682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35CE4C-E73A-9ACF-AC36-2896CB6F990C}"/>
              </a:ext>
            </a:extLst>
          </p:cNvPr>
          <p:cNvSpPr>
            <a:spLocks noGrp="1"/>
          </p:cNvSpPr>
          <p:nvPr>
            <p:ph type="title"/>
          </p:nvPr>
        </p:nvSpPr>
        <p:spPr/>
        <p:txBody>
          <a:bodyPr/>
          <a:lstStyle/>
          <a:p>
            <a:r>
              <a:rPr lang="el-GR" dirty="0"/>
              <a:t>Τι προσφέρει η Βιωματική Μάθηση…</a:t>
            </a:r>
          </a:p>
        </p:txBody>
      </p:sp>
      <p:sp>
        <p:nvSpPr>
          <p:cNvPr id="3" name="Θέση περιεχομένου 2">
            <a:extLst>
              <a:ext uri="{FF2B5EF4-FFF2-40B4-BE49-F238E27FC236}">
                <a16:creationId xmlns:a16="http://schemas.microsoft.com/office/drawing/2014/main" id="{DEB44B11-9E64-D99F-6F41-8449DE020A00}"/>
              </a:ext>
            </a:extLst>
          </p:cNvPr>
          <p:cNvSpPr>
            <a:spLocks noGrp="1"/>
          </p:cNvSpPr>
          <p:nvPr>
            <p:ph idx="1"/>
          </p:nvPr>
        </p:nvSpPr>
        <p:spPr>
          <a:xfrm>
            <a:off x="1154254" y="1706563"/>
            <a:ext cx="9779182" cy="4383519"/>
          </a:xfrm>
        </p:spPr>
        <p:txBody>
          <a:bodyPr/>
          <a:lstStyle/>
          <a:p>
            <a:pPr algn="just"/>
            <a:r>
              <a:rPr lang="el-GR" b="1" dirty="0"/>
              <a:t>(β) εμπλέκει </a:t>
            </a:r>
            <a:r>
              <a:rPr lang="el-GR" dirty="0"/>
              <a:t>τους μαθητές σε διαδικασίες </a:t>
            </a:r>
            <a:r>
              <a:rPr lang="el-GR" b="1" dirty="0"/>
              <a:t>συστηματικής επεξεργασίας </a:t>
            </a:r>
            <a:r>
              <a:rPr lang="el-GR" dirty="0"/>
              <a:t>των ποικίλης φύσεως προσωπικών εμπειριών και δεδομένων για την επίτευξη εσωτερικής κατανόησής τους,</a:t>
            </a:r>
          </a:p>
          <a:p>
            <a:pPr algn="just"/>
            <a:r>
              <a:rPr lang="el-GR" dirty="0"/>
              <a:t> </a:t>
            </a:r>
            <a:r>
              <a:rPr lang="el-GR" b="1" dirty="0"/>
              <a:t>(γ)</a:t>
            </a:r>
            <a:r>
              <a:rPr lang="el-GR" dirty="0"/>
              <a:t> στηρίζει τους μαθητές στη διαδικασία </a:t>
            </a:r>
            <a:r>
              <a:rPr lang="el-GR" b="1" dirty="0"/>
              <a:t>στοχαστικής εξέτασης </a:t>
            </a:r>
            <a:r>
              <a:rPr lang="el-GR" dirty="0"/>
              <a:t>των συμπερασμάτων τους, που αποτελεί τον πυρήνα της βιωματικής μάθησης, και </a:t>
            </a:r>
          </a:p>
          <a:p>
            <a:pPr algn="just"/>
            <a:r>
              <a:rPr lang="el-GR" b="1" dirty="0"/>
              <a:t>(δ)</a:t>
            </a:r>
            <a:r>
              <a:rPr lang="el-GR" dirty="0"/>
              <a:t> ολοκληρώνει την εκπαιδευτική διαδικασία με την αξιοποίηση των νέων γνώσεων που προέκυψαν για την κατανόηση και τη διαχείριση νέων καταστάσεων. </a:t>
            </a:r>
          </a:p>
        </p:txBody>
      </p:sp>
      <p:sp>
        <p:nvSpPr>
          <p:cNvPr id="4" name="Θέση ημερομηνίας 3">
            <a:extLst>
              <a:ext uri="{FF2B5EF4-FFF2-40B4-BE49-F238E27FC236}">
                <a16:creationId xmlns:a16="http://schemas.microsoft.com/office/drawing/2014/main" id="{4CE9438B-741B-D751-FE0E-64F05EFC95B6}"/>
              </a:ext>
            </a:extLst>
          </p:cNvPr>
          <p:cNvSpPr>
            <a:spLocks noGrp="1"/>
          </p:cNvSpPr>
          <p:nvPr>
            <p:ph type="dt" sz="half" idx="2"/>
          </p:nvPr>
        </p:nvSpPr>
        <p:spPr/>
        <p:txBody>
          <a:bodyPr/>
          <a:lstStyle/>
          <a:p>
            <a:fld id="{BBB00B24-4EBC-4C6B-A22C-D4ACD3179A01}" type="datetime1">
              <a:rPr lang="el-GR" noProof="0" smtClean="0"/>
              <a:t>24/1/2025</a:t>
            </a:fld>
            <a:endParaRPr lang="el-GR" noProof="0"/>
          </a:p>
        </p:txBody>
      </p:sp>
      <p:sp>
        <p:nvSpPr>
          <p:cNvPr id="5" name="Θέση υποσέλιδου 4">
            <a:extLst>
              <a:ext uri="{FF2B5EF4-FFF2-40B4-BE49-F238E27FC236}">
                <a16:creationId xmlns:a16="http://schemas.microsoft.com/office/drawing/2014/main" id="{C7D51CE7-BAC5-1277-E539-334E3B624840}"/>
              </a:ext>
            </a:extLst>
          </p:cNvPr>
          <p:cNvSpPr>
            <a:spLocks noGrp="1"/>
          </p:cNvSpPr>
          <p:nvPr>
            <p:ph type="ftr" sz="quarter" idx="3"/>
          </p:nvPr>
        </p:nvSpPr>
        <p:spPr/>
        <p:txBody>
          <a:bodyPr/>
          <a:lstStyle/>
          <a:p>
            <a:r>
              <a:rPr lang="el-GR" noProof="0"/>
              <a:t>ΤΙΤΛΟΣ ΠΑΡΟΥΣΙΑΣΗΣ</a:t>
            </a:r>
          </a:p>
        </p:txBody>
      </p:sp>
      <p:sp>
        <p:nvSpPr>
          <p:cNvPr id="6" name="Θέση αριθμού διαφάνειας 5">
            <a:extLst>
              <a:ext uri="{FF2B5EF4-FFF2-40B4-BE49-F238E27FC236}">
                <a16:creationId xmlns:a16="http://schemas.microsoft.com/office/drawing/2014/main" id="{99DE5520-EF4B-4C51-FCB4-364BC98D90E4}"/>
              </a:ext>
            </a:extLst>
          </p:cNvPr>
          <p:cNvSpPr>
            <a:spLocks noGrp="1"/>
          </p:cNvSpPr>
          <p:nvPr>
            <p:ph type="sldNum" sz="quarter" idx="4"/>
          </p:nvPr>
        </p:nvSpPr>
        <p:spPr/>
        <p:txBody>
          <a:bodyPr/>
          <a:lstStyle/>
          <a:p>
            <a:fld id="{294A09A9-5501-47C1-A89A-A340965A2BE2}" type="slidenum">
              <a:rPr lang="el-GR" noProof="0" smtClean="0"/>
              <a:pPr/>
              <a:t>9</a:t>
            </a:fld>
            <a:endParaRPr lang="el-GR" noProof="0"/>
          </a:p>
        </p:txBody>
      </p:sp>
    </p:spTree>
    <p:extLst>
      <p:ext uri="{BB962C8B-B14F-4D97-AF65-F5344CB8AC3E}">
        <p14:creationId xmlns:p14="http://schemas.microsoft.com/office/powerpoint/2010/main" val="2977798376"/>
      </p:ext>
    </p:extLst>
  </p:cSld>
  <p:clrMapOvr>
    <a:masterClrMapping/>
  </p:clrMapOvr>
</p:sld>
</file>

<file path=ppt/theme/theme1.xml><?xml version="1.0" encoding="utf-8"?>
<a:theme xmlns:a="http://schemas.openxmlformats.org/drawingml/2006/main" name="Θέμα του Offic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257843_TF45331398_Win32" id="{4D9D8778-1C27-4554-B3FC-78C0DFAD06CF}" vid="{883D9608-3DE8-4835-AA3F-E5A027DED083}"/>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2.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Καθολική παρουσίαση</Template>
  <TotalTime>224</TotalTime>
  <Words>2537</Words>
  <Application>Microsoft Office PowerPoint</Application>
  <PresentationFormat>Ευρεία οθόνη</PresentationFormat>
  <Paragraphs>227</Paragraphs>
  <Slides>31</Slides>
  <Notes>11</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31</vt:i4>
      </vt:variant>
    </vt:vector>
  </HeadingPairs>
  <TitlesOfParts>
    <vt:vector size="38" baseType="lpstr">
      <vt:lpstr>Aptos</vt:lpstr>
      <vt:lpstr>Arial</vt:lpstr>
      <vt:lpstr>Bahnschrift</vt:lpstr>
      <vt:lpstr>Calibri</vt:lpstr>
      <vt:lpstr>Tenorite</vt:lpstr>
      <vt:lpstr>Wingdings</vt:lpstr>
      <vt:lpstr>Θέμα του Office</vt:lpstr>
      <vt:lpstr>Σύγχρονες Διδακτικές Προσεγγίσεις για την Ανάπτυξη της Κριτικής  &amp;  Δημιουργικής Σκέψης</vt:lpstr>
      <vt:lpstr>1ο Εργαστήριο</vt:lpstr>
      <vt:lpstr>Εννοιολογική αποσαφήνιση: κριτική σκέψη</vt:lpstr>
      <vt:lpstr>Εννοιολογική αποσαφήνιση: δημιουργική σκέψη</vt:lpstr>
      <vt:lpstr>Χαρακτηριστικά κριτικά σκεπτόμενων και δημιουργικών ατόμων</vt:lpstr>
      <vt:lpstr>A. Η διδακτική προσέγγισης της βιωματικής μάθησης </vt:lpstr>
      <vt:lpstr>Πρώτη φάση: Συγκεκριμένη εμπειρία  Κατά το στάδιο της συγκεκριμένης εμπειρίας ο μαθητής έχοντας ο ίδιος βιώσει καταστάσεις και εμπειρίες συμμετέχει σε δραστηριότητες βάση των οποίων θα γεννηθεί η νέα για αυτόν εμπειρία. Μέσα δόμησης εμπειριών αποτελούν δραστηριότητες όπως: το παιχνίδι ρόλων, το πείραμα, η αφήγηση, η δράση στη φύση.   Δεύτερη φάση: Στοχαστική παρατήρηση  Στο στάδιο της στοχαστικής παρατήρησης ο μαθητής ανακαλεί τις ενέργειες του, μέσω των εικόνων και των βιωματικών συναισθημάτων του, από το προηγούμενο στάδιο της συγκεκριμένης εμπειρίας καθώς έχει εμπλακεί στη δράση. Είναι σε θέση να αναδείξει πλέον τα στοιχεία εκείνα που θα του δώσουν τη νέα γνώση.   Τρίτη φάση: Αφηρημένη νοητική πρόσληψη  Στο στάδιο του σχηματισμού των αφηρημένων εννοιών ο μαθητής καθώς έχει βιώσει την εμπειρία μέσω βιωματικών συναισθημάτων και έχει εξορύξει τα στοιχεία εκείνα που θα του δώσουν τη νέα γνώση, είναι σε θέση να κατανοήσει όλες τις αφηρημένες έννοιες οι οποίες για αυτόν, στο πλαίσιο της εμπειρίας, ήταν άγνωστες και δεν αποτελούσαν ένα πρότερο βίωμα.   Τέταρτη φάση: Ενεργητικός πειραματισμός. Κατά το στάδιο του ενεργητικού πειραματισμού αναφερόμαστε στη διαδικασία κατά την οποία, ο μαθητής μέσω πράξης εφαρμόζει τη νέα γνώση σε νέες καταστάσεις που έχει κατακτήσει μέσα από βίωμα.</vt:lpstr>
      <vt:lpstr>Τι προσφέρει η Βιωματική Μάθηση…</vt:lpstr>
      <vt:lpstr>Τι προσφέρει η Βιωματική Μάθηση…</vt:lpstr>
      <vt:lpstr>Κατηγορίες Βιωματικών Συμμετοχικών Τεχνικών</vt:lpstr>
      <vt:lpstr>Τεχνικές βιωματικής μάθησης </vt:lpstr>
      <vt:lpstr>Γιατί χρησιμοποιούμε Βιωματικές Συμμετοχικές Τεχνικές; </vt:lpstr>
      <vt:lpstr>Δραστηριότητα 1η</vt:lpstr>
      <vt:lpstr>Παρουσίαση του PowerPoint</vt:lpstr>
      <vt:lpstr> 2ο Εργαστήριο</vt:lpstr>
      <vt:lpstr>Β. Η διδακτική προσέγγισης της ομαδοσυνεργατικής μεθόδου</vt:lpstr>
      <vt:lpstr>Β. Η διδακτική προσέγγισης της ομαδοσυνεργατικής μεθόδου</vt:lpstr>
      <vt:lpstr>Β. Η διδακτική προσέγγισης της ομαδοσυνεργατικής μεθόδου</vt:lpstr>
      <vt:lpstr>Δραστηριότητα 2η </vt:lpstr>
      <vt:lpstr>Ευχαριστούμε!</vt:lpstr>
      <vt:lpstr> 3ο Εργαστήριο</vt:lpstr>
      <vt:lpstr>Γ. Η διδακτική προσέγγισης της μάθησης με έργο (Project Based Learning, PBL)</vt:lpstr>
      <vt:lpstr>Κατηγορίες project σε σχέση με τα παραδοτέα του έργου </vt:lpstr>
      <vt:lpstr>Βηματολόγιο</vt:lpstr>
      <vt:lpstr>Δραστηριότητα 3η </vt:lpstr>
      <vt:lpstr>Δ. Η διδακτική προσέγγισης της μεθόδου επεξεργασίας εννοιών/πληροφοριών </vt:lpstr>
      <vt:lpstr>Δ. Η διδακτική προσέγγισης της μεθόδου επεξεργασίας εννοιών/πληροφοριών </vt:lpstr>
      <vt:lpstr>Δ. Η διδακτική προσέγγισης της μεθόδου επεξεργασίας εννοιών/πληροφοριών </vt:lpstr>
      <vt:lpstr>Δραστηριότητα 4η </vt:lpstr>
      <vt:lpstr>Δραστηριότητα 4η </vt:lpstr>
      <vt:lpstr>Ευχαριστούμε!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ΦΩΤΕΙΝΗ ΔΗΜΑΚΟΠΟΥΛΟΥ</dc:creator>
  <cp:lastModifiedBy>ΑΚΡΙΒΗ ΓΕΩΡΓΟΥΣΗ</cp:lastModifiedBy>
  <cp:revision>14</cp:revision>
  <dcterms:created xsi:type="dcterms:W3CDTF">2024-06-14T18:32:51Z</dcterms:created>
  <dcterms:modified xsi:type="dcterms:W3CDTF">2025-01-24T15:26:17Z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