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8" r:id="rId2"/>
    <p:sldId id="259" r:id="rId3"/>
    <p:sldId id="369" r:id="rId4"/>
    <p:sldId id="387" r:id="rId5"/>
    <p:sldId id="388" r:id="rId6"/>
    <p:sldId id="390" r:id="rId7"/>
    <p:sldId id="393" r:id="rId8"/>
    <p:sldId id="394" r:id="rId9"/>
    <p:sldId id="392" r:id="rId10"/>
    <p:sldId id="361" r:id="rId11"/>
    <p:sldId id="395" r:id="rId12"/>
    <p:sldId id="396" r:id="rId13"/>
    <p:sldId id="3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59" d="100"/>
          <a:sy n="59" d="100"/>
        </p:scale>
        <p:origin x="377"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FB7F6CB9-A5D1-44B5-BF03-1370FF722991}" type="datetimeFigureOut">
              <a:rPr lang="el-GR" smtClean="0"/>
              <a:t>19/8/2024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FE6B8EE-0360-461B-B701-D34ACF1B4B79}" type="slidenum">
              <a:rPr lang="el-GR" smtClean="0"/>
              <a:t>‹#›</a:t>
            </a:fld>
            <a:endParaRPr lang="el-GR"/>
          </a:p>
        </p:txBody>
      </p:sp>
    </p:spTree>
    <p:extLst>
      <p:ext uri="{BB962C8B-B14F-4D97-AF65-F5344CB8AC3E}">
        <p14:creationId xmlns:p14="http://schemas.microsoft.com/office/powerpoint/2010/main" val="3309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B7F6CB9-A5D1-44B5-BF03-1370FF722991}" type="datetimeFigureOut">
              <a:rPr lang="el-GR" smtClean="0"/>
              <a:t>19/8/2024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FE6B8EE-0360-461B-B701-D34ACF1B4B79}" type="slidenum">
              <a:rPr lang="el-GR" smtClean="0"/>
              <a:t>‹#›</a:t>
            </a:fld>
            <a:endParaRPr lang="el-GR"/>
          </a:p>
        </p:txBody>
      </p:sp>
    </p:spTree>
    <p:extLst>
      <p:ext uri="{BB962C8B-B14F-4D97-AF65-F5344CB8AC3E}">
        <p14:creationId xmlns:p14="http://schemas.microsoft.com/office/powerpoint/2010/main" val="284409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B7F6CB9-A5D1-44B5-BF03-1370FF722991}" type="datetimeFigureOut">
              <a:rPr lang="el-GR" smtClean="0"/>
              <a:t>19/8/2024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FE6B8EE-0360-461B-B701-D34ACF1B4B79}" type="slidenum">
              <a:rPr lang="el-GR" smtClean="0"/>
              <a:t>‹#›</a:t>
            </a:fld>
            <a:endParaRPr lang="el-GR"/>
          </a:p>
        </p:txBody>
      </p:sp>
    </p:spTree>
    <p:extLst>
      <p:ext uri="{BB962C8B-B14F-4D97-AF65-F5344CB8AC3E}">
        <p14:creationId xmlns:p14="http://schemas.microsoft.com/office/powerpoint/2010/main" val="4060556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B7F6CB9-A5D1-44B5-BF03-1370FF722991}" type="datetimeFigureOut">
              <a:rPr lang="el-GR" smtClean="0"/>
              <a:t>19/8/2024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FE6B8EE-0360-461B-B701-D34ACF1B4B79}" type="slidenum">
              <a:rPr lang="el-GR" smtClean="0"/>
              <a:t>‹#›</a:t>
            </a:fld>
            <a:endParaRPr lang="el-G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62296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B7F6CB9-A5D1-44B5-BF03-1370FF722991}" type="datetimeFigureOut">
              <a:rPr lang="el-GR" smtClean="0"/>
              <a:t>19/8/2024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FE6B8EE-0360-461B-B701-D34ACF1B4B79}" type="slidenum">
              <a:rPr lang="el-GR" smtClean="0"/>
              <a:t>‹#›</a:t>
            </a:fld>
            <a:endParaRPr lang="el-GR"/>
          </a:p>
        </p:txBody>
      </p:sp>
    </p:spTree>
    <p:extLst>
      <p:ext uri="{BB962C8B-B14F-4D97-AF65-F5344CB8AC3E}">
        <p14:creationId xmlns:p14="http://schemas.microsoft.com/office/powerpoint/2010/main" val="2438144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FB7F6CB9-A5D1-44B5-BF03-1370FF722991}" type="datetimeFigureOut">
              <a:rPr lang="el-GR" smtClean="0"/>
              <a:t>19/8/2024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FE6B8EE-0360-461B-B701-D34ACF1B4B79}" type="slidenum">
              <a:rPr lang="el-GR" smtClean="0"/>
              <a:t>‹#›</a:t>
            </a:fld>
            <a:endParaRPr lang="el-GR"/>
          </a:p>
        </p:txBody>
      </p:sp>
    </p:spTree>
    <p:extLst>
      <p:ext uri="{BB962C8B-B14F-4D97-AF65-F5344CB8AC3E}">
        <p14:creationId xmlns:p14="http://schemas.microsoft.com/office/powerpoint/2010/main" val="3764797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FB7F6CB9-A5D1-44B5-BF03-1370FF722991}" type="datetimeFigureOut">
              <a:rPr lang="el-GR" smtClean="0"/>
              <a:t>19/8/2024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FE6B8EE-0360-461B-B701-D34ACF1B4B79}" type="slidenum">
              <a:rPr lang="el-GR" smtClean="0"/>
              <a:t>‹#›</a:t>
            </a:fld>
            <a:endParaRPr lang="el-GR"/>
          </a:p>
        </p:txBody>
      </p:sp>
    </p:spTree>
    <p:extLst>
      <p:ext uri="{BB962C8B-B14F-4D97-AF65-F5344CB8AC3E}">
        <p14:creationId xmlns:p14="http://schemas.microsoft.com/office/powerpoint/2010/main" val="1110959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B7F6CB9-A5D1-44B5-BF03-1370FF722991}" type="datetimeFigureOut">
              <a:rPr lang="el-GR" smtClean="0"/>
              <a:t>19/8/2024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FE6B8EE-0360-461B-B701-D34ACF1B4B79}" type="slidenum">
              <a:rPr lang="el-GR" smtClean="0"/>
              <a:t>‹#›</a:t>
            </a:fld>
            <a:endParaRPr lang="el-GR"/>
          </a:p>
        </p:txBody>
      </p:sp>
    </p:spTree>
    <p:extLst>
      <p:ext uri="{BB962C8B-B14F-4D97-AF65-F5344CB8AC3E}">
        <p14:creationId xmlns:p14="http://schemas.microsoft.com/office/powerpoint/2010/main" val="3484341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B7F6CB9-A5D1-44B5-BF03-1370FF722991}" type="datetimeFigureOut">
              <a:rPr lang="el-GR" smtClean="0"/>
              <a:t>19/8/2024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FE6B8EE-0360-461B-B701-D34ACF1B4B79}" type="slidenum">
              <a:rPr lang="el-GR" smtClean="0"/>
              <a:t>‹#›</a:t>
            </a:fld>
            <a:endParaRPr lang="el-GR"/>
          </a:p>
        </p:txBody>
      </p:sp>
    </p:spTree>
    <p:extLst>
      <p:ext uri="{BB962C8B-B14F-4D97-AF65-F5344CB8AC3E}">
        <p14:creationId xmlns:p14="http://schemas.microsoft.com/office/powerpoint/2010/main" val="2229624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B7F6CB9-A5D1-44B5-BF03-1370FF722991}" type="datetimeFigureOut">
              <a:rPr lang="el-GR" smtClean="0"/>
              <a:t>19/8/2024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FE6B8EE-0360-461B-B701-D34ACF1B4B79}" type="slidenum">
              <a:rPr lang="el-GR" smtClean="0"/>
              <a:t>‹#›</a:t>
            </a:fld>
            <a:endParaRPr lang="el-GR"/>
          </a:p>
        </p:txBody>
      </p:sp>
    </p:spTree>
    <p:extLst>
      <p:ext uri="{BB962C8B-B14F-4D97-AF65-F5344CB8AC3E}">
        <p14:creationId xmlns:p14="http://schemas.microsoft.com/office/powerpoint/2010/main" val="2239343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B7F6CB9-A5D1-44B5-BF03-1370FF722991}" type="datetimeFigureOut">
              <a:rPr lang="el-GR" smtClean="0"/>
              <a:t>19/8/2024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FE6B8EE-0360-461B-B701-D34ACF1B4B79}" type="slidenum">
              <a:rPr lang="el-GR" smtClean="0"/>
              <a:t>‹#›</a:t>
            </a:fld>
            <a:endParaRPr lang="el-GR"/>
          </a:p>
        </p:txBody>
      </p:sp>
    </p:spTree>
    <p:extLst>
      <p:ext uri="{BB962C8B-B14F-4D97-AF65-F5344CB8AC3E}">
        <p14:creationId xmlns:p14="http://schemas.microsoft.com/office/powerpoint/2010/main" val="2230980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FB7F6CB9-A5D1-44B5-BF03-1370FF722991}" type="datetimeFigureOut">
              <a:rPr lang="el-GR" smtClean="0"/>
              <a:t>19/8/2024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FE6B8EE-0360-461B-B701-D34ACF1B4B79}" type="slidenum">
              <a:rPr lang="el-GR" smtClean="0"/>
              <a:t>‹#›</a:t>
            </a:fld>
            <a:endParaRPr lang="el-GR"/>
          </a:p>
        </p:txBody>
      </p:sp>
    </p:spTree>
    <p:extLst>
      <p:ext uri="{BB962C8B-B14F-4D97-AF65-F5344CB8AC3E}">
        <p14:creationId xmlns:p14="http://schemas.microsoft.com/office/powerpoint/2010/main" val="3044337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913795" y="2912232"/>
            <a:ext cx="5107208" cy="287896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912232"/>
            <a:ext cx="5095357" cy="287896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B7F6CB9-A5D1-44B5-BF03-1370FF722991}" type="datetimeFigureOut">
              <a:rPr lang="el-GR" smtClean="0"/>
              <a:t>19/8/2024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FE6B8EE-0360-461B-B701-D34ACF1B4B79}" type="slidenum">
              <a:rPr lang="el-GR" smtClean="0"/>
              <a:t>‹#›</a:t>
            </a:fld>
            <a:endParaRPr lang="el-GR"/>
          </a:p>
        </p:txBody>
      </p:sp>
    </p:spTree>
    <p:extLst>
      <p:ext uri="{BB962C8B-B14F-4D97-AF65-F5344CB8AC3E}">
        <p14:creationId xmlns:p14="http://schemas.microsoft.com/office/powerpoint/2010/main" val="2974983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B7F6CB9-A5D1-44B5-BF03-1370FF722991}" type="datetimeFigureOut">
              <a:rPr lang="el-GR" smtClean="0"/>
              <a:t>19/8/2024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FE6B8EE-0360-461B-B701-D34ACF1B4B79}" type="slidenum">
              <a:rPr lang="el-GR" smtClean="0"/>
              <a:t>‹#›</a:t>
            </a:fld>
            <a:endParaRPr lang="el-GR"/>
          </a:p>
        </p:txBody>
      </p:sp>
    </p:spTree>
    <p:extLst>
      <p:ext uri="{BB962C8B-B14F-4D97-AF65-F5344CB8AC3E}">
        <p14:creationId xmlns:p14="http://schemas.microsoft.com/office/powerpoint/2010/main" val="354517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6CB9-A5D1-44B5-BF03-1370FF722991}" type="datetimeFigureOut">
              <a:rPr lang="el-GR" smtClean="0"/>
              <a:t>19/8/2024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FE6B8EE-0360-461B-B701-D34ACF1B4B79}" type="slidenum">
              <a:rPr lang="el-GR" smtClean="0"/>
              <a:t>‹#›</a:t>
            </a:fld>
            <a:endParaRPr lang="el-GR"/>
          </a:p>
        </p:txBody>
      </p:sp>
    </p:spTree>
    <p:extLst>
      <p:ext uri="{BB962C8B-B14F-4D97-AF65-F5344CB8AC3E}">
        <p14:creationId xmlns:p14="http://schemas.microsoft.com/office/powerpoint/2010/main" val="412253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B7F6CB9-A5D1-44B5-BF03-1370FF722991}" type="datetimeFigureOut">
              <a:rPr lang="el-GR" smtClean="0"/>
              <a:t>19/8/2024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FE6B8EE-0360-461B-B701-D34ACF1B4B79}" type="slidenum">
              <a:rPr lang="el-GR" smtClean="0"/>
              <a:t>‹#›</a:t>
            </a:fld>
            <a:endParaRPr lang="el-GR"/>
          </a:p>
        </p:txBody>
      </p:sp>
    </p:spTree>
    <p:extLst>
      <p:ext uri="{BB962C8B-B14F-4D97-AF65-F5344CB8AC3E}">
        <p14:creationId xmlns:p14="http://schemas.microsoft.com/office/powerpoint/2010/main" val="87315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B7F6CB9-A5D1-44B5-BF03-1370FF722991}" type="datetimeFigureOut">
              <a:rPr lang="el-GR" smtClean="0"/>
              <a:t>19/8/2024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FE6B8EE-0360-461B-B701-D34ACF1B4B79}" type="slidenum">
              <a:rPr lang="el-GR" smtClean="0"/>
              <a:t>‹#›</a:t>
            </a:fld>
            <a:endParaRPr lang="el-GR"/>
          </a:p>
        </p:txBody>
      </p:sp>
    </p:spTree>
    <p:extLst>
      <p:ext uri="{BB962C8B-B14F-4D97-AF65-F5344CB8AC3E}">
        <p14:creationId xmlns:p14="http://schemas.microsoft.com/office/powerpoint/2010/main" val="1969260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B7F6CB9-A5D1-44B5-BF03-1370FF722991}" type="datetimeFigureOut">
              <a:rPr lang="el-GR" smtClean="0"/>
              <a:t>19/8/2024</a:t>
            </a:fld>
            <a:endParaRPr lang="el-G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FE6B8EE-0360-461B-B701-D34ACF1B4B79}" type="slidenum">
              <a:rPr lang="el-GR" smtClean="0"/>
              <a:t>‹#›</a:t>
            </a:fld>
            <a:endParaRPr lang="el-GR"/>
          </a:p>
        </p:txBody>
      </p:sp>
    </p:spTree>
    <p:extLst>
      <p:ext uri="{BB962C8B-B14F-4D97-AF65-F5344CB8AC3E}">
        <p14:creationId xmlns:p14="http://schemas.microsoft.com/office/powerpoint/2010/main" val="348725878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82CAFE-BA47-FC4A-7D3A-3AED10EFA7CF}"/>
              </a:ext>
            </a:extLst>
          </p:cNvPr>
          <p:cNvSpPr>
            <a:spLocks noGrp="1"/>
          </p:cNvSpPr>
          <p:nvPr>
            <p:ph type="title"/>
          </p:nvPr>
        </p:nvSpPr>
        <p:spPr>
          <a:xfrm>
            <a:off x="1446212" y="609600"/>
            <a:ext cx="9357912" cy="2346664"/>
          </a:xfrm>
          <a:solidFill>
            <a:schemeClr val="accent1">
              <a:lumMod val="60000"/>
              <a:lumOff val="40000"/>
            </a:schemeClr>
          </a:solidFill>
        </p:spPr>
        <p:txBody>
          <a:bodyPr/>
          <a:lstStyle/>
          <a:p>
            <a:r>
              <a:rPr lang="el-GR" dirty="0">
                <a:solidFill>
                  <a:schemeClr val="tx2">
                    <a:lumMod val="25000"/>
                  </a:schemeClr>
                </a:solidFill>
              </a:rPr>
              <a:t>ΔΙΔΑΚΤΙΚΗ ΤΩΝ ΚΟΙΝΩΝΙΚΩΝ ΕΠΙΣΤΗΜΩΝ ΣΤΗ ΔΕΥΤΕΡΟΒΑΘΜΙΑ ΕΚΠΑΙΔΕΥΣΗ</a:t>
            </a:r>
          </a:p>
        </p:txBody>
      </p:sp>
      <p:sp>
        <p:nvSpPr>
          <p:cNvPr id="4" name="Θέση κειμένου 3">
            <a:extLst>
              <a:ext uri="{FF2B5EF4-FFF2-40B4-BE49-F238E27FC236}">
                <a16:creationId xmlns:a16="http://schemas.microsoft.com/office/drawing/2014/main" id="{4152DB87-ABF8-F3B8-A8D8-82054667F747}"/>
              </a:ext>
            </a:extLst>
          </p:cNvPr>
          <p:cNvSpPr>
            <a:spLocks noGrp="1"/>
          </p:cNvSpPr>
          <p:nvPr>
            <p:ph type="body" sz="half" idx="2"/>
          </p:nvPr>
        </p:nvSpPr>
        <p:spPr>
          <a:xfrm>
            <a:off x="913794" y="3826276"/>
            <a:ext cx="10353762" cy="2547891"/>
          </a:xfrm>
          <a:solidFill>
            <a:schemeClr val="accent1">
              <a:lumMod val="20000"/>
              <a:lumOff val="80000"/>
            </a:schemeClr>
          </a:solidFill>
        </p:spPr>
        <p:txBody>
          <a:bodyPr>
            <a:normAutofit/>
          </a:bodyPr>
          <a:lstStyle/>
          <a:p>
            <a:r>
              <a:rPr lang="el-GR" sz="2400" b="1" dirty="0">
                <a:solidFill>
                  <a:schemeClr val="tx2">
                    <a:lumMod val="25000"/>
                  </a:schemeClr>
                </a:solidFill>
              </a:rPr>
              <a:t>Α΄ Κύκλος Επιμορφωτικών Δράσεων</a:t>
            </a:r>
          </a:p>
          <a:p>
            <a:r>
              <a:rPr lang="el-GR" sz="2400" b="1" dirty="0">
                <a:solidFill>
                  <a:schemeClr val="tx2">
                    <a:lumMod val="25000"/>
                  </a:schemeClr>
                </a:solidFill>
              </a:rPr>
              <a:t>«Ο σχεδιασμός της διδασκαλίας»</a:t>
            </a:r>
          </a:p>
          <a:p>
            <a:r>
              <a:rPr lang="el-GR" sz="2400" b="1" dirty="0">
                <a:solidFill>
                  <a:schemeClr val="tx2">
                    <a:lumMod val="25000"/>
                  </a:schemeClr>
                </a:solidFill>
              </a:rPr>
              <a:t>1</a:t>
            </a:r>
            <a:r>
              <a:rPr lang="el-GR" sz="2400" b="1" baseline="30000" dirty="0">
                <a:solidFill>
                  <a:schemeClr val="tx2">
                    <a:lumMod val="25000"/>
                  </a:schemeClr>
                </a:solidFill>
              </a:rPr>
              <a:t>ο</a:t>
            </a:r>
            <a:r>
              <a:rPr lang="el-GR" sz="2400" b="1" dirty="0">
                <a:solidFill>
                  <a:schemeClr val="tx2">
                    <a:lumMod val="25000"/>
                  </a:schemeClr>
                </a:solidFill>
              </a:rPr>
              <a:t> Εργαστήριο</a:t>
            </a:r>
          </a:p>
          <a:p>
            <a:pPr algn="just"/>
            <a:r>
              <a:rPr lang="el-GR" dirty="0">
                <a:solidFill>
                  <a:schemeClr val="tx2">
                    <a:lumMod val="25000"/>
                  </a:schemeClr>
                </a:solidFill>
              </a:rPr>
              <a:t> </a:t>
            </a:r>
            <a:r>
              <a:rPr lang="el-GR" b="1" dirty="0">
                <a:solidFill>
                  <a:schemeClr val="tx2">
                    <a:lumMod val="25000"/>
                  </a:schemeClr>
                </a:solidFill>
              </a:rPr>
              <a:t>Ομάδα- Στόχος: </a:t>
            </a:r>
            <a:r>
              <a:rPr lang="el-GR" dirty="0">
                <a:solidFill>
                  <a:schemeClr val="tx2">
                    <a:lumMod val="25000"/>
                  </a:schemeClr>
                </a:solidFill>
              </a:rPr>
              <a:t>Εκπαιδευτικοί Κοινωνικών Επιστημών περιοχών Επιστημονικής Ευθύνης των Συμβούλων Εκπαίδευσης: Ακριβής Γεωργούση_Σ.Ε. Αττικής &amp; Φωτεινής Δημακοπούλου_Σ.Ε. Ηπείρου</a:t>
            </a:r>
          </a:p>
          <a:p>
            <a:pPr algn="just"/>
            <a:endParaRPr lang="el-GR" dirty="0">
              <a:solidFill>
                <a:schemeClr val="tx2">
                  <a:lumMod val="25000"/>
                </a:schemeClr>
              </a:solidFill>
            </a:endParaRPr>
          </a:p>
        </p:txBody>
      </p:sp>
    </p:spTree>
    <p:extLst>
      <p:ext uri="{BB962C8B-B14F-4D97-AF65-F5344CB8AC3E}">
        <p14:creationId xmlns:p14="http://schemas.microsoft.com/office/powerpoint/2010/main" val="3770016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0870A9-ECDD-15D4-7EBD-5C44DA40D508}"/>
              </a:ext>
            </a:extLst>
          </p:cNvPr>
          <p:cNvSpPr txBox="1"/>
          <p:nvPr/>
        </p:nvSpPr>
        <p:spPr>
          <a:xfrm>
            <a:off x="267853" y="457677"/>
            <a:ext cx="11708123" cy="5443863"/>
          </a:xfrm>
          <a:prstGeom prst="rect">
            <a:avLst/>
          </a:prstGeom>
          <a:solidFill>
            <a:schemeClr val="accent1">
              <a:lumMod val="40000"/>
              <a:lumOff val="60000"/>
            </a:schemeClr>
          </a:solidFill>
        </p:spPr>
        <p:txBody>
          <a:bodyPr wrap="square">
            <a:spAutoFit/>
          </a:bodyPr>
          <a:lstStyle/>
          <a:p>
            <a:pPr>
              <a:lnSpc>
                <a:spcPct val="150000"/>
              </a:lnSpc>
            </a:pPr>
            <a:r>
              <a:rPr lang="el-GR" b="1" dirty="0">
                <a:solidFill>
                  <a:schemeClr val="bg1"/>
                </a:solidFill>
              </a:rPr>
              <a:t>ΠΩΣ ΘΑ ΞΕΡΟΥΜΕ ΑΝ ΠΕΤΥΧΑΜΕ</a:t>
            </a:r>
          </a:p>
          <a:p>
            <a:pPr>
              <a:lnSpc>
                <a:spcPct val="150000"/>
              </a:lnSpc>
            </a:pPr>
            <a:r>
              <a:rPr lang="el-GR" dirty="0">
                <a:solidFill>
                  <a:schemeClr val="bg1"/>
                </a:solidFill>
              </a:rPr>
              <a:t> Μπορούμε να επιλέξουμε και να αξιοποιήσουμε όποιες από τις τεχνικές αξιολόγησης θεωρούμε ότι καλύπτουν τους στόχους μας όπως: </a:t>
            </a:r>
          </a:p>
          <a:p>
            <a:pPr marL="285750" indent="-285750">
              <a:lnSpc>
                <a:spcPct val="150000"/>
              </a:lnSpc>
              <a:buFont typeface="Wingdings" panose="05000000000000000000" pitchFamily="2" charset="2"/>
              <a:buChar char="q"/>
            </a:pPr>
            <a:r>
              <a:rPr lang="el-GR" dirty="0">
                <a:solidFill>
                  <a:schemeClr val="bg1"/>
                </a:solidFill>
              </a:rPr>
              <a:t>Ερωτήσεις αντικειμενικού τύπου, ερωτήσεις ανάπτυξης </a:t>
            </a:r>
          </a:p>
          <a:p>
            <a:pPr marL="285750" indent="-285750">
              <a:lnSpc>
                <a:spcPct val="150000"/>
              </a:lnSpc>
              <a:buFont typeface="Wingdings" panose="05000000000000000000" pitchFamily="2" charset="2"/>
              <a:buChar char="q"/>
            </a:pPr>
            <a:r>
              <a:rPr lang="el-GR" dirty="0">
                <a:solidFill>
                  <a:schemeClr val="bg1"/>
                </a:solidFill>
              </a:rPr>
              <a:t>Ημιδομημένος διάλογος μεταξύ των συμμετεχόντων στη μαθησιακή διαδικασία /Συζητήσεις</a:t>
            </a:r>
          </a:p>
          <a:p>
            <a:pPr marL="285750" indent="-285750">
              <a:lnSpc>
                <a:spcPct val="150000"/>
              </a:lnSpc>
              <a:buFont typeface="Wingdings" panose="05000000000000000000" pitchFamily="2" charset="2"/>
              <a:buChar char="q"/>
            </a:pPr>
            <a:r>
              <a:rPr lang="el-GR" dirty="0">
                <a:solidFill>
                  <a:schemeClr val="bg1"/>
                </a:solidFill>
              </a:rPr>
              <a:t>Κλίμακα διαβαθμισμένων κριτηρίων (rubrics)</a:t>
            </a:r>
          </a:p>
          <a:p>
            <a:pPr marL="285750" indent="-285750">
              <a:lnSpc>
                <a:spcPct val="150000"/>
              </a:lnSpc>
              <a:buFont typeface="Wingdings" panose="05000000000000000000" pitchFamily="2" charset="2"/>
              <a:buChar char="q"/>
            </a:pPr>
            <a:r>
              <a:rPr lang="el-GR" dirty="0">
                <a:solidFill>
                  <a:schemeClr val="bg1"/>
                </a:solidFill>
              </a:rPr>
              <a:t>Μελέτη περίπτωσης</a:t>
            </a:r>
          </a:p>
          <a:p>
            <a:pPr marL="285750" indent="-285750">
              <a:lnSpc>
                <a:spcPct val="150000"/>
              </a:lnSpc>
              <a:buFont typeface="Wingdings" panose="05000000000000000000" pitchFamily="2" charset="2"/>
              <a:buChar char="q"/>
            </a:pPr>
            <a:r>
              <a:rPr lang="el-GR" dirty="0">
                <a:solidFill>
                  <a:schemeClr val="bg1"/>
                </a:solidFill>
              </a:rPr>
              <a:t>Εννοιολογικός χάρτης (Concept map) </a:t>
            </a:r>
          </a:p>
          <a:p>
            <a:pPr marL="285750" indent="-285750">
              <a:lnSpc>
                <a:spcPct val="150000"/>
              </a:lnSpc>
              <a:buFont typeface="Wingdings" panose="05000000000000000000" pitchFamily="2" charset="2"/>
              <a:buChar char="q"/>
            </a:pPr>
            <a:r>
              <a:rPr lang="el-GR" dirty="0">
                <a:solidFill>
                  <a:schemeClr val="bg1"/>
                </a:solidFill>
              </a:rPr>
              <a:t>Συνθετικές δημιουργικές - διερευνητικές εργασίες</a:t>
            </a:r>
          </a:p>
          <a:p>
            <a:pPr marL="285750" indent="-285750">
              <a:lnSpc>
                <a:spcPct val="150000"/>
              </a:lnSpc>
              <a:buFont typeface="Wingdings" panose="05000000000000000000" pitchFamily="2" charset="2"/>
              <a:buChar char="q"/>
            </a:pPr>
            <a:r>
              <a:rPr lang="el-GR" dirty="0">
                <a:solidFill>
                  <a:schemeClr val="bg1"/>
                </a:solidFill>
              </a:rPr>
              <a:t> Συστηματική παρατήρηση</a:t>
            </a:r>
          </a:p>
          <a:p>
            <a:pPr marL="285750" indent="-285750">
              <a:lnSpc>
                <a:spcPct val="150000"/>
              </a:lnSpc>
              <a:buFont typeface="Wingdings" panose="05000000000000000000" pitchFamily="2" charset="2"/>
              <a:buChar char="q"/>
            </a:pPr>
            <a:r>
              <a:rPr lang="el-GR" dirty="0">
                <a:solidFill>
                  <a:schemeClr val="bg1"/>
                </a:solidFill>
              </a:rPr>
              <a:t> Φάκελος εργασιών / Ηλεκτρονικός φάκελος εργασιών (Portfolio / e-Portfolio ) </a:t>
            </a:r>
          </a:p>
          <a:p>
            <a:pPr marL="285750" indent="-285750">
              <a:lnSpc>
                <a:spcPct val="150000"/>
              </a:lnSpc>
              <a:buFont typeface="Wingdings" panose="05000000000000000000" pitchFamily="2" charset="2"/>
              <a:buChar char="q"/>
            </a:pPr>
            <a:r>
              <a:rPr lang="el-GR" dirty="0">
                <a:solidFill>
                  <a:schemeClr val="bg1"/>
                </a:solidFill>
              </a:rPr>
              <a:t>Αυτοαξιολόγηση / Ετεροαξιολόγηση / Αλληλοαξιολόγηση</a:t>
            </a:r>
          </a:p>
          <a:p>
            <a:pPr>
              <a:lnSpc>
                <a:spcPct val="150000"/>
              </a:lnSpc>
            </a:pPr>
            <a:r>
              <a:rPr lang="el-GR" dirty="0">
                <a:solidFill>
                  <a:schemeClr val="bg1"/>
                </a:solidFill>
              </a:rPr>
              <a:t>…………………………..</a:t>
            </a:r>
          </a:p>
        </p:txBody>
      </p:sp>
    </p:spTree>
    <p:extLst>
      <p:ext uri="{BB962C8B-B14F-4D97-AF65-F5344CB8AC3E}">
        <p14:creationId xmlns:p14="http://schemas.microsoft.com/office/powerpoint/2010/main" val="3788592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1FC86D-499B-D4E7-761B-CCA05B0A675C}"/>
              </a:ext>
            </a:extLst>
          </p:cNvPr>
          <p:cNvSpPr txBox="1"/>
          <p:nvPr/>
        </p:nvSpPr>
        <p:spPr>
          <a:xfrm>
            <a:off x="266332" y="398494"/>
            <a:ext cx="4332301" cy="5859104"/>
          </a:xfrm>
          <a:prstGeom prst="rect">
            <a:avLst/>
          </a:prstGeom>
          <a:solidFill>
            <a:schemeClr val="accent5">
              <a:lumMod val="60000"/>
              <a:lumOff val="40000"/>
            </a:schemeClr>
          </a:solidFill>
        </p:spPr>
        <p:txBody>
          <a:bodyPr wrap="square">
            <a:spAutoFit/>
          </a:bodyPr>
          <a:lstStyle/>
          <a:p>
            <a:pPr algn="just">
              <a:lnSpc>
                <a:spcPct val="150000"/>
              </a:lnSpc>
            </a:pPr>
            <a:r>
              <a:rPr lang="el-GR" b="1" dirty="0">
                <a:solidFill>
                  <a:schemeClr val="bg2">
                    <a:lumMod val="75000"/>
                  </a:schemeClr>
                </a:solidFill>
              </a:rPr>
              <a:t>O Φάκελος Εργασιών Εκπαιδευομένου (Portfolio Assessment) </a:t>
            </a:r>
          </a:p>
          <a:p>
            <a:pPr algn="just">
              <a:lnSpc>
                <a:spcPct val="150000"/>
              </a:lnSpc>
            </a:pPr>
            <a:r>
              <a:rPr lang="el-GR" dirty="0"/>
              <a:t>Ο Φάκελος Εργασιών Μαθητή (Portfolio Assessment) αποτελεί μια συστηματική, σκόπιμη και εξειδικευμένη συλλογή των έργων του, τα οποία έχουν επιλεγεί με τη συναίνεσή του και με βάση συγκεκριμένους μαθησιακούς στόχους και με προκαθορισμένα κριτήρια. Τα έργα αυτά στην ουσία αποτελούν τεκμήρια για την προσπάθεια, την πρόοδο και την επίδοσή του μαθητή σε δεδομένες μαθησιακές δραστηριότητες που καλείται να επιτελέσει</a:t>
            </a:r>
          </a:p>
        </p:txBody>
      </p:sp>
      <p:pic>
        <p:nvPicPr>
          <p:cNvPr id="5" name="Εικόνα 4">
            <a:extLst>
              <a:ext uri="{FF2B5EF4-FFF2-40B4-BE49-F238E27FC236}">
                <a16:creationId xmlns:a16="http://schemas.microsoft.com/office/drawing/2014/main" id="{06BE7655-6C78-9BF2-ECBD-43E157AF0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740" y="398494"/>
            <a:ext cx="7102136" cy="5735976"/>
          </a:xfrm>
          <a:prstGeom prst="rect">
            <a:avLst/>
          </a:prstGeom>
        </p:spPr>
      </p:pic>
    </p:spTree>
    <p:extLst>
      <p:ext uri="{BB962C8B-B14F-4D97-AF65-F5344CB8AC3E}">
        <p14:creationId xmlns:p14="http://schemas.microsoft.com/office/powerpoint/2010/main" val="1360821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9A645EC4-32D9-0569-7078-3AEB3FA60EB6}"/>
              </a:ext>
            </a:extLst>
          </p:cNvPr>
          <p:cNvSpPr/>
          <p:nvPr/>
        </p:nvSpPr>
        <p:spPr>
          <a:xfrm>
            <a:off x="79897" y="71022"/>
            <a:ext cx="1119474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Ομαδική Δραστηριότητα</a:t>
            </a:r>
          </a:p>
          <a:p>
            <a:pPr algn="ctr"/>
            <a:r>
              <a:rPr lang="el-GR" dirty="0">
                <a:solidFill>
                  <a:schemeClr val="bg1"/>
                </a:solidFill>
              </a:rPr>
              <a:t>Αναπτύξτε μία δραστηριότητα εναλλακτικής αξιολόγησης για την ενότητα </a:t>
            </a:r>
            <a:r>
              <a:rPr lang="el-GR" i="1" dirty="0">
                <a:solidFill>
                  <a:schemeClr val="bg1"/>
                </a:solidFill>
              </a:rPr>
              <a:t>9.5. Μέσα Μαζικής ΕΠικοινωνίας – «Κοινωνική και Πολιτική Αγωγή Γ΄Γυμνασίου» </a:t>
            </a:r>
          </a:p>
        </p:txBody>
      </p:sp>
      <p:sp>
        <p:nvSpPr>
          <p:cNvPr id="6" name="TextBox 5">
            <a:extLst>
              <a:ext uri="{FF2B5EF4-FFF2-40B4-BE49-F238E27FC236}">
                <a16:creationId xmlns:a16="http://schemas.microsoft.com/office/drawing/2014/main" id="{93B795A6-5BF7-0DDE-AC14-DB64F982AD77}"/>
              </a:ext>
            </a:extLst>
          </p:cNvPr>
          <p:cNvSpPr txBox="1"/>
          <p:nvPr/>
        </p:nvSpPr>
        <p:spPr>
          <a:xfrm>
            <a:off x="372861" y="1189609"/>
            <a:ext cx="11070455" cy="5262979"/>
          </a:xfrm>
          <a:prstGeom prst="rect">
            <a:avLst/>
          </a:prstGeom>
          <a:noFill/>
        </p:spPr>
        <p:txBody>
          <a:bodyPr wrap="square">
            <a:spAutoFit/>
          </a:bodyPr>
          <a:lstStyle/>
          <a:p>
            <a:r>
              <a:rPr lang="el-GR" sz="1200" dirty="0"/>
              <a:t>9.5 Μέσα Μαζικής Επικοινωνίας (ΜΜΕ)</a:t>
            </a:r>
          </a:p>
          <a:p>
            <a:endParaRPr lang="el-GR" sz="1200" dirty="0"/>
          </a:p>
          <a:p>
            <a:r>
              <a:rPr lang="el-GR" sz="1200" dirty="0"/>
              <a:t>Όπως είδαμε, προΰπόθεση της κοινωνίας πολιτών είναι ο ενημερωμένος πολίτης που συμμετέχει στα κοινά προβλήματα. Η τεχνολογική επανάσταση στα ΜΜΕ που πραγματοποιείται στη διάρκεια των τελευταίων δεκαετιών (ηλεκτρονικοί υπολογιστές, διαδίκτυο, καλωδιακή τηλεόραση, δορυφόροι άμεσης μετάδοσης), δίνει τη δυνατότητα στον πολίτη να ενημερωθεί αντικειμενικά και να ελέγξει κάθε πληροφορία μέσα από εκατοντάδες διαδικτυακούς τόπους, εφημερίδες και τηλεοπτικά δίκτυα (βλ. Κεφ.5.3).</a:t>
            </a:r>
          </a:p>
          <a:p>
            <a:endParaRPr lang="el-GR" sz="1200" dirty="0"/>
          </a:p>
          <a:p>
            <a:r>
              <a:rPr lang="el-GR" sz="1200" dirty="0"/>
              <a:t>Ποιες είναι οι βασικές λειτουργίες των σύγχρονων ΜΜΕ στην υπηρεσία της δημοκρατικής κοινωνίας πολιτών που ορίσαμε στην προηγούμενη ενότητα;</a:t>
            </a:r>
          </a:p>
          <a:p>
            <a:endParaRPr lang="el-GR" sz="1200" dirty="0"/>
          </a:p>
          <a:p>
            <a:pPr marL="342900" indent="-342900">
              <a:buAutoNum type="arabicPeriod"/>
            </a:pPr>
            <a:r>
              <a:rPr lang="el-GR" sz="1200" dirty="0"/>
              <a:t>Η ενημέρωση και πληροφόρηση των πολιτών. Αυτό επιτυγχάνεται με εκπομπές ενημέρωσης για θέματα κοινωνικά και πολιτικά στα οποία εκφράζονται όλες οι απόψεις, ώστε να διαμορφώνεται μια ενημερωμένη κοινή γνώμη.</a:t>
            </a:r>
          </a:p>
          <a:p>
            <a:pPr marL="342900" indent="-342900">
              <a:buAutoNum type="arabicPeriod"/>
            </a:pPr>
            <a:r>
              <a:rPr lang="el-GR" sz="1200" dirty="0"/>
              <a:t>Η πολιτιστική και μορφωτική προσφορά, μέσα από εκπομπές και άρθρα που ενημερώνουν, μορφώνουν και καλλιεργούν την κρίση.</a:t>
            </a:r>
          </a:p>
          <a:p>
            <a:pPr marL="342900" indent="-342900">
              <a:buAutoNum type="arabicPeriod"/>
            </a:pPr>
            <a:endParaRPr lang="el-GR" sz="1200" dirty="0"/>
          </a:p>
          <a:p>
            <a:r>
              <a:rPr lang="el-GR" sz="1200" dirty="0"/>
              <a:t>3.     Η δημιουργία του «πλανητικού χωριού» μέσω της παγκόσμιας επικοινωνίας. Κάθε πληροφορία αναμεταδίδεται ταχύτατα μέσω του διαδικτύου σε όλο τον πλανήτη. Με τον τρόπο αυτό τα άτομα:</a:t>
            </a:r>
          </a:p>
          <a:p>
            <a:r>
              <a:rPr lang="el-GR" sz="1200" dirty="0"/>
              <a:t>κατανοούν και σέβονται τις ιδιαιτερότητες των άλλων πολιτισμών</a:t>
            </a:r>
          </a:p>
          <a:p>
            <a:r>
              <a:rPr lang="el-GR" sz="1200" dirty="0"/>
              <a:t>ευαισθητοποιούνται για τα προβλήματα της παγκόσμιας κοινότητας,</a:t>
            </a:r>
          </a:p>
          <a:p>
            <a:r>
              <a:rPr lang="el-GR" sz="1200" dirty="0"/>
              <a:t>συνειδητοποιούν ότι είναι πολίτες μιας πανανθρώπινης κοινωνίας.</a:t>
            </a:r>
          </a:p>
          <a:p>
            <a:r>
              <a:rPr lang="el-GR" sz="1200" dirty="0"/>
              <a:t>Η εξουσία των σύγχρονων ΜΜΕ και ιδιαίτερα του έντυπου και ηλεκτρονικού τύπου, στην πληροφόρηση και διαμόρφωση του πολίτη οδηγεί στο χαρακτηρισμό τους ως «τέταρτη εξουσία».</a:t>
            </a:r>
          </a:p>
          <a:p>
            <a:pPr marL="342900" indent="-342900">
              <a:buAutoNum type="arabicPeriod"/>
            </a:pPr>
            <a:endParaRPr lang="el-GR" sz="1200" dirty="0"/>
          </a:p>
          <a:p>
            <a:r>
              <a:rPr lang="el-GR" sz="1200" dirty="0"/>
              <a:t>Η τεράστια αυτή εξουσία των ΜΜΕ, που πλέον γίνονται παγκόσμια, αυξάνει τους κίνδυνους να ελέγχονται από οικονομικά και πολιτικά συμφέροντα με αποτέλεσμα την παραπληροφόρηση του πολίτη.</a:t>
            </a:r>
          </a:p>
          <a:p>
            <a:pPr marL="342900" indent="-342900">
              <a:buAutoNum type="arabicPeriod"/>
            </a:pPr>
            <a:endParaRPr lang="el-GR" sz="1200" dirty="0"/>
          </a:p>
          <a:p>
            <a:r>
              <a:rPr lang="el-GR" sz="1200" dirty="0"/>
              <a:t>Για να αντιμετωπίσει τους κίνδυνους αυτούς το άρθρο 14 του ελληνικού Συντάγματος (Κεφ. 12.3) θεσπίζει το δικαίωμα ελεύθερης διακίνησης των ιδεών και την ελευθερία του τύπου (έντυπου και ραδιοτηλεοπτικού). Το Σύνταγμα προβλέπει επίσης τη λειτουργία του Εθνικού Συμβουλίου Ραδιοτηλεόρασης και θεσπίζει Κώδικα Δεοντολογίας για τα ΜΜΕ με στόχο την προάσπιση του πολίτη ως αναγνώστη, θεατή, τηλεθεατή, ακρατή ή χρήστη του διαδικτύου από τους κινδύνους παραπληροφόρησης.</a:t>
            </a:r>
          </a:p>
        </p:txBody>
      </p:sp>
    </p:spTree>
    <p:extLst>
      <p:ext uri="{BB962C8B-B14F-4D97-AF65-F5344CB8AC3E}">
        <p14:creationId xmlns:p14="http://schemas.microsoft.com/office/powerpoint/2010/main" val="365974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ευχαριστουμε - Klimaka">
            <a:extLst>
              <a:ext uri="{FF2B5EF4-FFF2-40B4-BE49-F238E27FC236}">
                <a16:creationId xmlns:a16="http://schemas.microsoft.com/office/drawing/2014/main" id="{DE9AD164-1530-5D5E-2061-56C42EF68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71659">
            <a:off x="2219417" y="1574463"/>
            <a:ext cx="5419633" cy="2592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57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18F719-423F-0138-3C27-8B55C3518990}"/>
              </a:ext>
            </a:extLst>
          </p:cNvPr>
          <p:cNvSpPr>
            <a:spLocks noGrp="1"/>
          </p:cNvSpPr>
          <p:nvPr>
            <p:ph type="title"/>
          </p:nvPr>
        </p:nvSpPr>
        <p:spPr>
          <a:solidFill>
            <a:schemeClr val="accent1">
              <a:lumMod val="75000"/>
            </a:schemeClr>
          </a:solidFill>
        </p:spPr>
        <p:txBody>
          <a:bodyPr>
            <a:normAutofit fontScale="90000"/>
          </a:bodyPr>
          <a:lstStyle/>
          <a:p>
            <a:r>
              <a:rPr lang="el-GR" dirty="0"/>
              <a:t>Χρονοδιαγραμμα κυκλου επιμορφωσεων- εργαστηριων </a:t>
            </a:r>
            <a:br>
              <a:rPr lang="el-GR" dirty="0"/>
            </a:br>
            <a:endParaRPr lang="el-GR" dirty="0"/>
          </a:p>
        </p:txBody>
      </p:sp>
      <p:graphicFrame>
        <p:nvGraphicFramePr>
          <p:cNvPr id="5" name="Θέση περιεχομένου 4">
            <a:extLst>
              <a:ext uri="{FF2B5EF4-FFF2-40B4-BE49-F238E27FC236}">
                <a16:creationId xmlns:a16="http://schemas.microsoft.com/office/drawing/2014/main" id="{3BC1A63A-C2E0-AFA3-15A8-5C855E4A1D13}"/>
              </a:ext>
            </a:extLst>
          </p:cNvPr>
          <p:cNvGraphicFramePr>
            <a:graphicFrameLocks noGrp="1"/>
          </p:cNvGraphicFramePr>
          <p:nvPr>
            <p:ph idx="1"/>
          </p:nvPr>
        </p:nvGraphicFramePr>
        <p:xfrm>
          <a:off x="914400" y="2095500"/>
          <a:ext cx="10353674" cy="2780350"/>
        </p:xfrm>
        <a:graphic>
          <a:graphicData uri="http://schemas.openxmlformats.org/drawingml/2006/table">
            <a:tbl>
              <a:tblPr firstRow="1" bandRow="1">
                <a:tableStyleId>{00A15C55-8517-42AA-B614-E9B94910E393}</a:tableStyleId>
              </a:tblPr>
              <a:tblGrid>
                <a:gridCol w="2432482">
                  <a:extLst>
                    <a:ext uri="{9D8B030D-6E8A-4147-A177-3AD203B41FA5}">
                      <a16:colId xmlns:a16="http://schemas.microsoft.com/office/drawing/2014/main" val="2486985236"/>
                    </a:ext>
                  </a:extLst>
                </a:gridCol>
                <a:gridCol w="7921192">
                  <a:extLst>
                    <a:ext uri="{9D8B030D-6E8A-4147-A177-3AD203B41FA5}">
                      <a16:colId xmlns:a16="http://schemas.microsoft.com/office/drawing/2014/main" val="598556782"/>
                    </a:ext>
                  </a:extLst>
                </a:gridCol>
              </a:tblGrid>
              <a:tr h="370840">
                <a:tc gridSpan="2">
                  <a:txBody>
                    <a:bodyPr/>
                    <a:lstStyle/>
                    <a:p>
                      <a:pPr algn="ctr">
                        <a:lnSpc>
                          <a:spcPct val="200000"/>
                        </a:lnSpc>
                      </a:pPr>
                      <a:r>
                        <a:rPr lang="el-GR" dirty="0"/>
                        <a:t>Διδακτική Κοινωνικών Επιστημών στη Δευτεροβάθμια Εκπαίδευση</a:t>
                      </a:r>
                    </a:p>
                  </a:txBody>
                  <a:tcPr/>
                </a:tc>
                <a:tc hMerge="1">
                  <a:txBody>
                    <a:bodyPr/>
                    <a:lstStyle/>
                    <a:p>
                      <a:endParaRPr lang="el-GR" dirty="0"/>
                    </a:p>
                  </a:txBody>
                  <a:tcPr/>
                </a:tc>
                <a:extLst>
                  <a:ext uri="{0D108BD9-81ED-4DB2-BD59-A6C34878D82A}">
                    <a16:rowId xmlns:a16="http://schemas.microsoft.com/office/drawing/2014/main" val="1208854268"/>
                  </a:ext>
                </a:extLst>
              </a:tr>
              <a:tr h="370840">
                <a:tc>
                  <a:txBody>
                    <a:bodyPr/>
                    <a:lstStyle/>
                    <a:p>
                      <a:pPr>
                        <a:lnSpc>
                          <a:spcPct val="200000"/>
                        </a:lnSpc>
                      </a:pPr>
                      <a:r>
                        <a:rPr lang="el-GR" dirty="0"/>
                        <a:t>1</a:t>
                      </a:r>
                      <a:r>
                        <a:rPr lang="el-GR" baseline="30000" dirty="0"/>
                        <a:t>ο</a:t>
                      </a:r>
                      <a:r>
                        <a:rPr lang="el-GR" dirty="0"/>
                        <a:t>  ΕΡΓΑΣΤΗΡΙΟ</a:t>
                      </a:r>
                    </a:p>
                  </a:txBody>
                  <a:tcPr/>
                </a:tc>
                <a:tc>
                  <a:txBody>
                    <a:bodyPr/>
                    <a:lstStyle/>
                    <a:p>
                      <a:pPr>
                        <a:lnSpc>
                          <a:spcPct val="200000"/>
                        </a:lnSpc>
                      </a:pPr>
                      <a:r>
                        <a:rPr lang="el-GR" dirty="0"/>
                        <a:t>Σκοπός και Διδακτικοί Στόχοι </a:t>
                      </a:r>
                    </a:p>
                  </a:txBody>
                  <a:tcPr/>
                </a:tc>
                <a:extLst>
                  <a:ext uri="{0D108BD9-81ED-4DB2-BD59-A6C34878D82A}">
                    <a16:rowId xmlns:a16="http://schemas.microsoft.com/office/drawing/2014/main" val="2562030498"/>
                  </a:ext>
                </a:extLst>
              </a:tr>
              <a:tr h="370840">
                <a:tc>
                  <a:txBody>
                    <a:bodyPr/>
                    <a:lstStyle/>
                    <a:p>
                      <a:pPr>
                        <a:lnSpc>
                          <a:spcPct val="200000"/>
                        </a:lnSpc>
                      </a:pPr>
                      <a:r>
                        <a:rPr lang="el-GR" dirty="0"/>
                        <a:t>2</a:t>
                      </a:r>
                      <a:r>
                        <a:rPr lang="el-GR" baseline="30000" dirty="0"/>
                        <a:t>ο</a:t>
                      </a:r>
                      <a:r>
                        <a:rPr lang="el-GR" dirty="0"/>
                        <a:t>  ΕΡΓΑΣΤΗΡΙΟ</a:t>
                      </a:r>
                    </a:p>
                  </a:txBody>
                  <a:tcPr/>
                </a:tc>
                <a:tc>
                  <a:txBody>
                    <a:bodyPr/>
                    <a:lstStyle/>
                    <a:p>
                      <a:pPr>
                        <a:lnSpc>
                          <a:spcPct val="200000"/>
                        </a:lnSpc>
                      </a:pPr>
                      <a:r>
                        <a:rPr lang="el-GR" dirty="0"/>
                        <a:t>Μέθοδοι, Τεχνικές Διδασκαλίας και Διδακτικά Εργαλεία</a:t>
                      </a:r>
                    </a:p>
                  </a:txBody>
                  <a:tcPr/>
                </a:tc>
                <a:extLst>
                  <a:ext uri="{0D108BD9-81ED-4DB2-BD59-A6C34878D82A}">
                    <a16:rowId xmlns:a16="http://schemas.microsoft.com/office/drawing/2014/main" val="959954747"/>
                  </a:ext>
                </a:extLst>
              </a:tr>
              <a:tr h="370840">
                <a:tc>
                  <a:txBody>
                    <a:bodyPr/>
                    <a:lstStyle/>
                    <a:p>
                      <a:pPr>
                        <a:lnSpc>
                          <a:spcPct val="200000"/>
                        </a:lnSpc>
                      </a:pPr>
                      <a:r>
                        <a:rPr lang="el-GR" dirty="0"/>
                        <a:t>3</a:t>
                      </a:r>
                      <a:r>
                        <a:rPr lang="el-GR" baseline="30000" dirty="0"/>
                        <a:t>ο</a:t>
                      </a:r>
                      <a:r>
                        <a:rPr lang="el-GR" dirty="0"/>
                        <a:t> ΕΡΓΑΣΤΗΡΙΟ</a:t>
                      </a:r>
                    </a:p>
                  </a:txBody>
                  <a:tcPr/>
                </a:tc>
                <a:tc>
                  <a:txBody>
                    <a:bodyPr/>
                    <a:lstStyle/>
                    <a:p>
                      <a:pPr>
                        <a:lnSpc>
                          <a:spcPct val="200000"/>
                        </a:lnSpc>
                      </a:pPr>
                      <a:r>
                        <a:rPr lang="el-GR" dirty="0"/>
                        <a:t>Σύγχρονες μορφές αξιολόγησης</a:t>
                      </a:r>
                    </a:p>
                  </a:txBody>
                  <a:tcPr/>
                </a:tc>
                <a:extLst>
                  <a:ext uri="{0D108BD9-81ED-4DB2-BD59-A6C34878D82A}">
                    <a16:rowId xmlns:a16="http://schemas.microsoft.com/office/drawing/2014/main" val="84680852"/>
                  </a:ext>
                </a:extLst>
              </a:tr>
              <a:tr h="370840">
                <a:tc>
                  <a:txBody>
                    <a:bodyPr/>
                    <a:lstStyle/>
                    <a:p>
                      <a:pPr>
                        <a:lnSpc>
                          <a:spcPct val="200000"/>
                        </a:lnSpc>
                      </a:pPr>
                      <a:r>
                        <a:rPr lang="el-GR" dirty="0"/>
                        <a:t>4</a:t>
                      </a:r>
                      <a:r>
                        <a:rPr lang="el-GR" baseline="30000" dirty="0"/>
                        <a:t>ο</a:t>
                      </a:r>
                      <a:r>
                        <a:rPr lang="el-GR" dirty="0"/>
                        <a:t> ΕΡΓΑΣΤΗΡΙΟ</a:t>
                      </a:r>
                    </a:p>
                  </a:txBody>
                  <a:tcPr/>
                </a:tc>
                <a:tc>
                  <a:txBody>
                    <a:bodyPr/>
                    <a:lstStyle/>
                    <a:p>
                      <a:pPr>
                        <a:lnSpc>
                          <a:spcPct val="200000"/>
                        </a:lnSpc>
                      </a:pPr>
                      <a:r>
                        <a:rPr lang="el-GR" dirty="0"/>
                        <a:t>Η αξιοποίηση ψηφιακών μέσων στη διδακτική των Κοινωνικών Επιστημών</a:t>
                      </a:r>
                    </a:p>
                  </a:txBody>
                  <a:tcPr/>
                </a:tc>
                <a:extLst>
                  <a:ext uri="{0D108BD9-81ED-4DB2-BD59-A6C34878D82A}">
                    <a16:rowId xmlns:a16="http://schemas.microsoft.com/office/drawing/2014/main" val="3293504794"/>
                  </a:ext>
                </a:extLst>
              </a:tr>
            </a:tbl>
          </a:graphicData>
        </a:graphic>
      </p:graphicFrame>
    </p:spTree>
    <p:extLst>
      <p:ext uri="{BB962C8B-B14F-4D97-AF65-F5344CB8AC3E}">
        <p14:creationId xmlns:p14="http://schemas.microsoft.com/office/powerpoint/2010/main" val="1514940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39E93-FF35-9E78-B0FF-0C25622C9109}"/>
              </a:ext>
            </a:extLst>
          </p:cNvPr>
          <p:cNvSpPr>
            <a:spLocks noGrp="1"/>
          </p:cNvSpPr>
          <p:nvPr>
            <p:ph type="title"/>
          </p:nvPr>
        </p:nvSpPr>
        <p:spPr/>
        <p:txBody>
          <a:bodyPr>
            <a:normAutofit fontScale="90000"/>
          </a:bodyPr>
          <a:lstStyle/>
          <a:p>
            <a:r>
              <a:rPr lang="el-GR" dirty="0"/>
              <a:t>3</a:t>
            </a:r>
            <a:r>
              <a:rPr lang="el-GR" baseline="30000" dirty="0"/>
              <a:t>ο</a:t>
            </a:r>
            <a:r>
              <a:rPr lang="el-GR" dirty="0"/>
              <a:t> Εργαστηριο</a:t>
            </a:r>
            <a:br>
              <a:rPr lang="el-GR" dirty="0"/>
            </a:br>
            <a:r>
              <a:rPr lang="el-GR" dirty="0"/>
              <a:t>ΣΥΓΧΡΟΝΕΣ ΜΟΡΦΕΣ ΑΞΙΟΛΟΓΗΣΗΣ</a:t>
            </a:r>
            <a:br>
              <a:rPr lang="el-GR" dirty="0"/>
            </a:br>
            <a:r>
              <a:rPr lang="el-GR" dirty="0"/>
              <a:t> </a:t>
            </a:r>
          </a:p>
        </p:txBody>
      </p:sp>
      <p:pic>
        <p:nvPicPr>
          <p:cNvPr id="3" name="Picture 4" descr="Ο δάσκαλος της τάξης σας εύχεται καλό καλοκαίρι | πιτσιρίκος">
            <a:extLst>
              <a:ext uri="{FF2B5EF4-FFF2-40B4-BE49-F238E27FC236}">
                <a16:creationId xmlns:a16="http://schemas.microsoft.com/office/drawing/2014/main" id="{3FD930ED-B796-2F21-DA40-7D5D4A800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844" y="2183907"/>
            <a:ext cx="8123068" cy="378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772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D4768B-96DA-EE8F-42A6-800FD29607A0}"/>
              </a:ext>
            </a:extLst>
          </p:cNvPr>
          <p:cNvSpPr txBox="1"/>
          <p:nvPr/>
        </p:nvSpPr>
        <p:spPr>
          <a:xfrm>
            <a:off x="4758433" y="1249001"/>
            <a:ext cx="6977848" cy="4653133"/>
          </a:xfrm>
          <a:prstGeom prst="rect">
            <a:avLst/>
          </a:prstGeom>
          <a:solidFill>
            <a:schemeClr val="accent1">
              <a:lumMod val="40000"/>
              <a:lumOff val="60000"/>
            </a:schemeClr>
          </a:solidFill>
        </p:spPr>
        <p:txBody>
          <a:bodyPr wrap="square">
            <a:spAutoFit/>
          </a:bodyPr>
          <a:lstStyle/>
          <a:p>
            <a:pPr algn="just">
              <a:lnSpc>
                <a:spcPct val="150000"/>
              </a:lnSpc>
            </a:pPr>
            <a:r>
              <a:rPr lang="el-GR" sz="2000" dirty="0">
                <a:solidFill>
                  <a:schemeClr val="bg1"/>
                </a:solidFill>
              </a:rPr>
              <a:t>Πρωτεύον μέλημα και κυρίαρχος στόχος της εκπαίδευσης στη σημερινή Κοινωνία της Μάθησης (Learning Society) αποτελεί όχι μόνο η διδασκαλία χρήσιμων και απαραίτητων γνώσεων σε κάθε γνωστικό αντικείμενο, αλλά κυρίως η ανάπτυξη και η καλλιέργεια ισχυρών γνωστικών, μεταγνωστικών, κοινωνικών, και επικοινωνιακών δεξιοτήτων (21st Century Skills), που θα επιτρέψουν σε κάθε εκπαιδευόμενο να γίνει ένας ανεξάρτητα σκεπτόμενος και ενεργός πολίτης του 21ου αιώνα και που θα δημιουργεί, θα διαχειρίζεται και θα αξιολογεί τη γνώση.</a:t>
            </a:r>
          </a:p>
        </p:txBody>
      </p:sp>
      <p:pic>
        <p:nvPicPr>
          <p:cNvPr id="2052" name="Picture 4" descr="Learning Owl Stock Illustrations – 5,655 Learning Owl Stock Illustrations,  Vectors &amp; Clipart - Dreamstime">
            <a:extLst>
              <a:ext uri="{FF2B5EF4-FFF2-40B4-BE49-F238E27FC236}">
                <a16:creationId xmlns:a16="http://schemas.microsoft.com/office/drawing/2014/main" id="{29347C65-F0CB-AB3A-99E5-6A08C7F80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766" y="1505503"/>
            <a:ext cx="3266243" cy="3266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724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F74494-4AD2-AE31-EE65-5ECB0457F875}"/>
              </a:ext>
            </a:extLst>
          </p:cNvPr>
          <p:cNvSpPr txBox="1"/>
          <p:nvPr/>
        </p:nvSpPr>
        <p:spPr>
          <a:xfrm>
            <a:off x="5663954" y="805105"/>
            <a:ext cx="6011662" cy="4653133"/>
          </a:xfrm>
          <a:prstGeom prst="rect">
            <a:avLst/>
          </a:prstGeom>
          <a:solidFill>
            <a:schemeClr val="accent1">
              <a:lumMod val="40000"/>
              <a:lumOff val="60000"/>
            </a:schemeClr>
          </a:solidFill>
        </p:spPr>
        <p:txBody>
          <a:bodyPr wrap="square">
            <a:spAutoFit/>
          </a:bodyPr>
          <a:lstStyle/>
          <a:p>
            <a:pPr algn="just">
              <a:lnSpc>
                <a:spcPct val="150000"/>
              </a:lnSpc>
            </a:pPr>
            <a:r>
              <a:rPr lang="el-GR" sz="2000" dirty="0">
                <a:solidFill>
                  <a:schemeClr val="bg1"/>
                </a:solidFill>
              </a:rPr>
              <a:t>Ο νέος ρόλος της εκπαιδευτικής αξιολόγησης δεν επικεντρώνεται πλέον μόνο στην επίδοση και βαθμολόγηση των εκπαιδευομένων, αλλά μπορεί να συμβάλλει στη διακρίβωση του βαθμού επιτυχίας των μαθησιακών στόχων και την καταγραφή του ταλέντου, των θετικών στάσεων και των αδυναμιών των εκπαιδευομένων, έτσι ώστε να δίνεται ουσιαστική </a:t>
            </a:r>
            <a:r>
              <a:rPr lang="el-GR" sz="2000" dirty="0">
                <a:solidFill>
                  <a:srgbClr val="FF0000"/>
                </a:solidFill>
              </a:rPr>
              <a:t>ανατροφοδότηση</a:t>
            </a:r>
            <a:r>
              <a:rPr lang="el-GR" sz="2000" dirty="0">
                <a:solidFill>
                  <a:schemeClr val="bg1"/>
                </a:solidFill>
              </a:rPr>
              <a:t> και να επιτυγχάνεται </a:t>
            </a:r>
            <a:r>
              <a:rPr lang="el-GR" sz="2000" dirty="0">
                <a:solidFill>
                  <a:srgbClr val="FF0000"/>
                </a:solidFill>
              </a:rPr>
              <a:t>βελτίωση</a:t>
            </a:r>
            <a:r>
              <a:rPr lang="el-GR" sz="2000" dirty="0">
                <a:solidFill>
                  <a:schemeClr val="bg1"/>
                </a:solidFill>
              </a:rPr>
              <a:t> της αποτελεσματικότητας της εκπαιδευτικής διαδικασίας</a:t>
            </a:r>
          </a:p>
        </p:txBody>
      </p:sp>
      <p:pic>
        <p:nvPicPr>
          <p:cNvPr id="3074" name="Picture 2" descr="Learning Owl Stock Illustrations – 5,655 Learning Owl Stock Illustrations,  Vectors &amp; Clipart - Dreamstime">
            <a:extLst>
              <a:ext uri="{FF2B5EF4-FFF2-40B4-BE49-F238E27FC236}">
                <a16:creationId xmlns:a16="http://schemas.microsoft.com/office/drawing/2014/main" id="{D322CA7C-7074-27A9-E7B8-E679EDB44E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690" y="1012055"/>
            <a:ext cx="4270159" cy="4270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324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FE18F2-9804-59AC-1F96-42133C9A6411}"/>
              </a:ext>
            </a:extLst>
          </p:cNvPr>
          <p:cNvSpPr txBox="1"/>
          <p:nvPr/>
        </p:nvSpPr>
        <p:spPr>
          <a:xfrm>
            <a:off x="2728403" y="1122695"/>
            <a:ext cx="9001957" cy="5028108"/>
          </a:xfrm>
          <a:prstGeom prst="rect">
            <a:avLst/>
          </a:prstGeom>
          <a:solidFill>
            <a:schemeClr val="accent1">
              <a:lumMod val="40000"/>
              <a:lumOff val="60000"/>
            </a:schemeClr>
          </a:solidFill>
        </p:spPr>
        <p:txBody>
          <a:bodyPr wrap="square">
            <a:spAutoFit/>
          </a:bodyPr>
          <a:lstStyle/>
          <a:p>
            <a:pPr algn="just">
              <a:lnSpc>
                <a:spcPct val="150000"/>
              </a:lnSpc>
            </a:pPr>
            <a:r>
              <a:rPr lang="el-GR" dirty="0">
                <a:solidFill>
                  <a:schemeClr val="bg1"/>
                </a:solidFill>
              </a:rPr>
              <a:t>Στη σύγχρονη παιδαγωγική επιστήμη η εκπαιδευτική αξιολόγηση είναι άμεσα συνυφασμένη με την αξιολόγηση των μαθητών στην καθημερινή εκπαιδευτική πρακτική και προσδιορίζεται ως η </a:t>
            </a:r>
            <a:r>
              <a:rPr lang="el-GR" dirty="0">
                <a:solidFill>
                  <a:srgbClr val="FF0000"/>
                </a:solidFill>
              </a:rPr>
              <a:t>συστηματική</a:t>
            </a:r>
            <a:r>
              <a:rPr lang="el-GR" dirty="0">
                <a:solidFill>
                  <a:schemeClr val="bg1"/>
                </a:solidFill>
              </a:rPr>
              <a:t> και καλά </a:t>
            </a:r>
            <a:r>
              <a:rPr lang="el-GR" dirty="0">
                <a:solidFill>
                  <a:srgbClr val="FF0000"/>
                </a:solidFill>
              </a:rPr>
              <a:t>οργανωμένη</a:t>
            </a:r>
            <a:r>
              <a:rPr lang="el-GR" dirty="0">
                <a:solidFill>
                  <a:schemeClr val="bg1"/>
                </a:solidFill>
              </a:rPr>
              <a:t> διαδικασία συλλογής και ανάλυσης δεδομένων που αποσκοπεί στην αποτίμηση των γνώσεων και των δεξιοτήτων των εκπαιδευομένων, σε συνάρτηση πάντα με τους επιδιωκόμενους διδακτικούς στόχους που έχουν τεθεί. </a:t>
            </a:r>
          </a:p>
          <a:p>
            <a:pPr algn="just">
              <a:lnSpc>
                <a:spcPct val="150000"/>
              </a:lnSpc>
            </a:pPr>
            <a:endParaRPr lang="el-GR" dirty="0">
              <a:solidFill>
                <a:schemeClr val="bg1"/>
              </a:solidFill>
            </a:endParaRPr>
          </a:p>
          <a:p>
            <a:pPr algn="just">
              <a:lnSpc>
                <a:spcPct val="150000"/>
              </a:lnSpc>
            </a:pPr>
            <a:r>
              <a:rPr lang="el-GR" dirty="0">
                <a:solidFill>
                  <a:schemeClr val="bg1"/>
                </a:solidFill>
              </a:rPr>
              <a:t>Υπό αυτό το πρίσμα, η αξιολόγηση διαδραματίζει καταλυτικό ρόλο, καθώς διαχέει όλη τη διδακτική διαδικασία, ελέγχοντας την πορεία επίτευξης των επιδιωκόμενων στόχων και συσχετίζοντάς τους με τα απορρέοντα μαθησιακά αποτελέσματα. Με βάση τα πορίσματα της σύγχρονης διδακτικής, η αξιολόγηση θεωρείται ως θεμελιώδης διαδικασία, άρρηκτα συνδεδεμένη με τις διαδικασίες της μάθησης και της διδασκαλίας</a:t>
            </a:r>
          </a:p>
        </p:txBody>
      </p:sp>
      <p:pic>
        <p:nvPicPr>
          <p:cNvPr id="4098" name="Picture 2" descr="Learning Owl Stock Illustrations – 5,655 Learning Owl Stock Illustrations,  Vectors &amp; Clipart - Dreamstime">
            <a:extLst>
              <a:ext uri="{FF2B5EF4-FFF2-40B4-BE49-F238E27FC236}">
                <a16:creationId xmlns:a16="http://schemas.microsoft.com/office/drawing/2014/main" id="{BC3414AB-6114-488F-656A-3E782BA29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640" y="3307672"/>
            <a:ext cx="1659384" cy="165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135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440156-AAA8-FF19-76A0-4917104F7BAD}"/>
              </a:ext>
            </a:extLst>
          </p:cNvPr>
          <p:cNvSpPr txBox="1"/>
          <p:nvPr/>
        </p:nvSpPr>
        <p:spPr>
          <a:xfrm>
            <a:off x="227860" y="437216"/>
            <a:ext cx="11736280" cy="5310621"/>
          </a:xfrm>
          <a:prstGeom prst="rect">
            <a:avLst/>
          </a:prstGeom>
          <a:noFill/>
        </p:spPr>
        <p:txBody>
          <a:bodyPr wrap="square">
            <a:spAutoFit/>
          </a:bodyPr>
          <a:lstStyle/>
          <a:p>
            <a:pPr>
              <a:lnSpc>
                <a:spcPct val="150000"/>
              </a:lnSpc>
            </a:pPr>
            <a:r>
              <a:rPr lang="el-GR" sz="2000" b="1" dirty="0"/>
              <a:t>Τα βασικά χαρακτηριστικά γνωρίσματά της είναι τα ακόλουθα: </a:t>
            </a:r>
          </a:p>
          <a:p>
            <a:pPr>
              <a:lnSpc>
                <a:spcPct val="150000"/>
              </a:lnSpc>
            </a:pPr>
            <a:endParaRPr lang="el-GR" sz="1600" dirty="0"/>
          </a:p>
          <a:p>
            <a:pPr marL="285750" indent="-285750" algn="just">
              <a:lnSpc>
                <a:spcPct val="150000"/>
              </a:lnSpc>
              <a:buFont typeface="Wingdings" panose="05000000000000000000" pitchFamily="2" charset="2"/>
              <a:buChar char="ü"/>
            </a:pPr>
            <a:r>
              <a:rPr lang="el-GR" sz="1600" dirty="0"/>
              <a:t>Η αξιολόγηση είναι άρρηκτα συνδεδεμένη με τις διαδικασίες της μάθησης και της διδασκαλίας. </a:t>
            </a:r>
          </a:p>
          <a:p>
            <a:pPr marL="285750" indent="-285750" algn="just">
              <a:lnSpc>
                <a:spcPct val="150000"/>
              </a:lnSpc>
              <a:buFont typeface="Wingdings" panose="05000000000000000000" pitchFamily="2" charset="2"/>
              <a:buChar char="ü"/>
            </a:pPr>
            <a:endParaRPr lang="el-GR" sz="1600" dirty="0"/>
          </a:p>
          <a:p>
            <a:pPr marL="285750" indent="-285750" algn="just">
              <a:lnSpc>
                <a:spcPct val="150000"/>
              </a:lnSpc>
              <a:buFont typeface="Wingdings" panose="05000000000000000000" pitchFamily="2" charset="2"/>
              <a:buChar char="ü"/>
            </a:pPr>
            <a:r>
              <a:rPr lang="el-GR" sz="1600" dirty="0"/>
              <a:t>Η αξιολόγηση θεωρείται ως ένα πολύτιμο και δυναμικό </a:t>
            </a:r>
            <a:r>
              <a:rPr lang="el-GR" sz="1600" b="1" dirty="0">
                <a:solidFill>
                  <a:srgbClr val="FF0000"/>
                </a:solidFill>
              </a:rPr>
              <a:t>εκπαιδευτικό εργαλείο</a:t>
            </a:r>
            <a:r>
              <a:rPr lang="el-GR" sz="1600" dirty="0"/>
              <a:t>, τόσο για τους εκπαιδευτικούς όσο και για τους εκπαιδευομένους, καθώς διαχέει και εμπλουτίζει την ίδια τη μαθησιακή διαδικασία - η αξιολόγηση ως εργαλείο μάθησης.</a:t>
            </a:r>
          </a:p>
          <a:p>
            <a:pPr marL="285750" indent="-285750" algn="just">
              <a:lnSpc>
                <a:spcPct val="150000"/>
              </a:lnSpc>
              <a:buFont typeface="Wingdings" panose="05000000000000000000" pitchFamily="2" charset="2"/>
              <a:buChar char="ü"/>
            </a:pPr>
            <a:endParaRPr lang="el-GR" sz="1600" dirty="0"/>
          </a:p>
          <a:p>
            <a:pPr marL="285750" indent="-285750" algn="just">
              <a:lnSpc>
                <a:spcPct val="150000"/>
              </a:lnSpc>
              <a:buFont typeface="Wingdings" panose="05000000000000000000" pitchFamily="2" charset="2"/>
              <a:buChar char="ü"/>
            </a:pPr>
            <a:r>
              <a:rPr lang="el-GR" sz="1600" dirty="0"/>
              <a:t> Η αξιολόγηση εστιάζει στη διερεύνηση και στην αποτίμηση του «Τι γνωρίζουν», «Τι καταλαβαίνουν» και «Τι είναι ικανοί να κάνουν» οι εκπαιδευόμενοι (αξιολόγηση γνωστικών, μεταγνωστικών, κοινωνικών, και επικοινωνιακών δεξιοτήτων). </a:t>
            </a:r>
          </a:p>
          <a:p>
            <a:pPr marL="285750" indent="-285750" algn="just">
              <a:lnSpc>
                <a:spcPct val="150000"/>
              </a:lnSpc>
              <a:buFont typeface="Wingdings" panose="05000000000000000000" pitchFamily="2" charset="2"/>
              <a:buChar char="ü"/>
            </a:pPr>
            <a:endParaRPr lang="el-GR" sz="1600" dirty="0"/>
          </a:p>
          <a:p>
            <a:pPr marL="285750" indent="-285750" algn="just">
              <a:lnSpc>
                <a:spcPct val="150000"/>
              </a:lnSpc>
              <a:buFont typeface="Wingdings" panose="05000000000000000000" pitchFamily="2" charset="2"/>
              <a:buChar char="ü"/>
            </a:pPr>
            <a:r>
              <a:rPr lang="el-GR" sz="1600" dirty="0"/>
              <a:t> Η αξιολόγηση εδράζεται στην αποτίμηση της επίδοσής τους με βάση σαφή διατυπωμένα κριτήρια, τα οποία πηγάζουν από τους γενικούς και ειδικούς στόχους της μαθησιακής διαδικασίας και τα οποία γνωστοποιούνται έγκαιρα στους εκπαιδευομένους. Ενθαρρύνεται η ενεργητική συμμετοχή των εκπαιδευομένων στη διαδικασία αξιολόγησης. Οι εκπαιδευόμενοι ωθούνται να αποκτούν όλο και περισσότερες δεξιότητες αυτοαξιολόγησης, ετεροαξιολόγησης.</a:t>
            </a:r>
          </a:p>
        </p:txBody>
      </p:sp>
      <p:pic>
        <p:nvPicPr>
          <p:cNvPr id="4" name="Εικόνα 3">
            <a:extLst>
              <a:ext uri="{FF2B5EF4-FFF2-40B4-BE49-F238E27FC236}">
                <a16:creationId xmlns:a16="http://schemas.microsoft.com/office/drawing/2014/main" id="{3F98A7B4-10EC-61A0-86CD-CE686E62A758}"/>
              </a:ext>
            </a:extLst>
          </p:cNvPr>
          <p:cNvPicPr>
            <a:picLocks noChangeAspect="1"/>
          </p:cNvPicPr>
          <p:nvPr/>
        </p:nvPicPr>
        <p:blipFill>
          <a:blip r:embed="rId2"/>
          <a:stretch>
            <a:fillRect/>
          </a:stretch>
        </p:blipFill>
        <p:spPr>
          <a:xfrm>
            <a:off x="10910840" y="5317725"/>
            <a:ext cx="674520" cy="675558"/>
          </a:xfrm>
          <a:prstGeom prst="rect">
            <a:avLst/>
          </a:prstGeom>
        </p:spPr>
      </p:pic>
    </p:spTree>
    <p:extLst>
      <p:ext uri="{BB962C8B-B14F-4D97-AF65-F5344CB8AC3E}">
        <p14:creationId xmlns:p14="http://schemas.microsoft.com/office/powerpoint/2010/main" val="1396272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998255C1-304D-4D5B-EBCF-F95715B62E75}"/>
              </a:ext>
            </a:extLst>
          </p:cNvPr>
          <p:cNvPicPr>
            <a:picLocks noChangeAspect="1"/>
          </p:cNvPicPr>
          <p:nvPr/>
        </p:nvPicPr>
        <p:blipFill>
          <a:blip r:embed="rId2"/>
          <a:stretch>
            <a:fillRect/>
          </a:stretch>
        </p:blipFill>
        <p:spPr>
          <a:xfrm>
            <a:off x="452945" y="470517"/>
            <a:ext cx="674520" cy="675558"/>
          </a:xfrm>
          <a:prstGeom prst="rect">
            <a:avLst/>
          </a:prstGeom>
        </p:spPr>
      </p:pic>
      <p:sp>
        <p:nvSpPr>
          <p:cNvPr id="4" name="TextBox 3">
            <a:extLst>
              <a:ext uri="{FF2B5EF4-FFF2-40B4-BE49-F238E27FC236}">
                <a16:creationId xmlns:a16="http://schemas.microsoft.com/office/drawing/2014/main" id="{66AFDF8A-205D-F354-8C09-6DC0B888A64B}"/>
              </a:ext>
            </a:extLst>
          </p:cNvPr>
          <p:cNvSpPr txBox="1"/>
          <p:nvPr/>
        </p:nvSpPr>
        <p:spPr>
          <a:xfrm>
            <a:off x="1349406" y="470517"/>
            <a:ext cx="10537794" cy="5443606"/>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t>Η αξιολόγηση βασίζεται στην αποτίμηση τόσο των προϊόντων της μάθησης όσο και της ίδιας της σύνθετης διαδικασίας μάθησης. • Κατά την αξιολόγηση λαμβάνονται υπόψη τα ιδιαίτερα χαρακτηριστικά των εκπαιδευομένων (π.χ. γνωστικό υπόβαθρο, στυλ μάθησης, κ.λπ.). </a:t>
            </a:r>
          </a:p>
          <a:p>
            <a:pPr marL="285750" indent="-285750" algn="just">
              <a:lnSpc>
                <a:spcPct val="150000"/>
              </a:lnSpc>
              <a:buFont typeface="Wingdings" panose="05000000000000000000" pitchFamily="2" charset="2"/>
              <a:buChar char="ü"/>
            </a:pPr>
            <a:endParaRPr lang="el-GR" dirty="0"/>
          </a:p>
          <a:p>
            <a:pPr marL="285750" indent="-285750" algn="just">
              <a:lnSpc>
                <a:spcPct val="150000"/>
              </a:lnSpc>
              <a:buFont typeface="Wingdings" panose="05000000000000000000" pitchFamily="2" charset="2"/>
              <a:buChar char="ü"/>
            </a:pPr>
            <a:r>
              <a:rPr lang="el-GR" sz="1800" dirty="0"/>
              <a:t> Οι εκπαιδευόμενοι αξιολογούνται μέσα από σύνθετες αυθεντικές δραστηριότητες. </a:t>
            </a:r>
          </a:p>
          <a:p>
            <a:pPr marL="285750" indent="-285750" algn="just">
              <a:lnSpc>
                <a:spcPct val="150000"/>
              </a:lnSpc>
              <a:buFont typeface="Wingdings" panose="05000000000000000000" pitchFamily="2" charset="2"/>
              <a:buChar char="ü"/>
            </a:pPr>
            <a:endParaRPr lang="el-GR" sz="1800" dirty="0"/>
          </a:p>
          <a:p>
            <a:pPr marL="285750" indent="-285750" algn="just">
              <a:lnSpc>
                <a:spcPct val="150000"/>
              </a:lnSpc>
              <a:buFont typeface="Wingdings" panose="05000000000000000000" pitchFamily="2" charset="2"/>
              <a:buChar char="ü"/>
            </a:pPr>
            <a:r>
              <a:rPr lang="el-GR" sz="1800" dirty="0"/>
              <a:t>Η διαδικασία της αξιολόγησης πραγματοποιείται με ποικίλες τεχνικές (συλλογή ποσοτικών και ποιοτικών δεδομένων), ανάλογα με τους στόχους και το περιεχόμενο της μαθησιακής διαδικασίας. </a:t>
            </a:r>
          </a:p>
          <a:p>
            <a:pPr marL="285750" indent="-285750" algn="just">
              <a:lnSpc>
                <a:spcPct val="150000"/>
              </a:lnSpc>
              <a:buFont typeface="Wingdings" panose="05000000000000000000" pitchFamily="2" charset="2"/>
              <a:buChar char="ü"/>
            </a:pPr>
            <a:endParaRPr lang="el-GR" sz="1800" dirty="0"/>
          </a:p>
          <a:p>
            <a:pPr marL="285750" indent="-285750" algn="just">
              <a:lnSpc>
                <a:spcPct val="150000"/>
              </a:lnSpc>
              <a:buFont typeface="Wingdings" panose="05000000000000000000" pitchFamily="2" charset="2"/>
              <a:buChar char="ü"/>
            </a:pPr>
            <a:r>
              <a:rPr lang="el-GR" sz="1800" dirty="0"/>
              <a:t>Τα αποτελέσματα της αξιολόγησης γνωστοποιούνται στους εκπαιδευομένους και χρησιμοποιούνται προς όφελός τους (π.χ. ανατροφοδότηση, απόκτηση µεταγνωστικών ικανοτήτων µέσα από τον έλεγχο και τη διαχείριση της µάθησής τους) - η αξιολόγηση ως μηχανισμός συνεχούς ανατροφοδότησης.</a:t>
            </a:r>
          </a:p>
        </p:txBody>
      </p:sp>
    </p:spTree>
    <p:extLst>
      <p:ext uri="{BB962C8B-B14F-4D97-AF65-F5344CB8AC3E}">
        <p14:creationId xmlns:p14="http://schemas.microsoft.com/office/powerpoint/2010/main" val="1020778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F9BA7F-1B45-91A9-62E6-27F4955AE4F5}"/>
              </a:ext>
            </a:extLst>
          </p:cNvPr>
          <p:cNvSpPr txBox="1"/>
          <p:nvPr/>
        </p:nvSpPr>
        <p:spPr>
          <a:xfrm>
            <a:off x="79899" y="547741"/>
            <a:ext cx="4802819" cy="523220"/>
          </a:xfrm>
          <a:prstGeom prst="rect">
            <a:avLst/>
          </a:prstGeom>
          <a:solidFill>
            <a:schemeClr val="accent4">
              <a:lumMod val="75000"/>
            </a:schemeClr>
          </a:solidFill>
        </p:spPr>
        <p:txBody>
          <a:bodyPr wrap="square">
            <a:spAutoFit/>
          </a:bodyPr>
          <a:lstStyle/>
          <a:p>
            <a:r>
              <a:rPr lang="el-GR" sz="2800" b="1" dirty="0"/>
              <a:t>Δεξιότητες του 21ου αιώνα </a:t>
            </a:r>
          </a:p>
        </p:txBody>
      </p:sp>
      <p:sp>
        <p:nvSpPr>
          <p:cNvPr id="5" name="TextBox 4">
            <a:extLst>
              <a:ext uri="{FF2B5EF4-FFF2-40B4-BE49-F238E27FC236}">
                <a16:creationId xmlns:a16="http://schemas.microsoft.com/office/drawing/2014/main" id="{D19C337D-C7FA-0907-958B-E342FB41827C}"/>
              </a:ext>
            </a:extLst>
          </p:cNvPr>
          <p:cNvSpPr txBox="1"/>
          <p:nvPr/>
        </p:nvSpPr>
        <p:spPr>
          <a:xfrm>
            <a:off x="798990" y="2129601"/>
            <a:ext cx="11123721" cy="3416320"/>
          </a:xfrm>
          <a:prstGeom prst="rect">
            <a:avLst/>
          </a:prstGeom>
          <a:noFill/>
        </p:spPr>
        <p:txBody>
          <a:bodyPr wrap="square">
            <a:spAutoFit/>
          </a:bodyPr>
          <a:lstStyle/>
          <a:p>
            <a:pPr marL="285750" indent="-285750">
              <a:buFont typeface="Wingdings" panose="05000000000000000000" pitchFamily="2" charset="2"/>
              <a:buChar char="Ø"/>
            </a:pPr>
            <a:r>
              <a:rPr lang="el-GR" dirty="0"/>
              <a:t>συνοικοδόμηση της γνώσης μέσω της γόνιμης συνεργασίας, της επικοινωνίας και της αλληλεπίδρασης </a:t>
            </a:r>
          </a:p>
          <a:p>
            <a:pPr marL="285750" indent="-285750">
              <a:buFont typeface="Wingdings" panose="05000000000000000000" pitchFamily="2" charset="2"/>
              <a:buChar char="Ø"/>
            </a:pPr>
            <a:r>
              <a:rPr lang="el-GR" dirty="0"/>
              <a:t>εκπόνηση σύνθετων (ατομικών-ομαδικών) αυθεντικών δραστηριοτήτων, που ωθούν το μαθητή να διερευνά πραγματικά προβλήματα, να εγείρει ερωτήματα, να πειραματίζεται, να συλλέγει, να αναλύει και να αξιολογεί ποικίλα δεδομένα-πηγές, να διατυπώνει υποθέσεις, να σκέφτεται και να δρα με επιστημονικό τρόπο, κ.λπ.,</a:t>
            </a:r>
          </a:p>
          <a:p>
            <a:pPr marL="285750" indent="-285750">
              <a:buFont typeface="Wingdings" panose="05000000000000000000" pitchFamily="2" charset="2"/>
              <a:buChar char="Ø"/>
            </a:pPr>
            <a:r>
              <a:rPr lang="el-GR" dirty="0"/>
              <a:t> ανάπτυξη της κριτικής και δημιουργικής σκέψης και της καινοτομίας (παραγωγή πρωτότυπων ιδεών και λύσεων),</a:t>
            </a:r>
          </a:p>
          <a:p>
            <a:pPr marL="285750" indent="-285750">
              <a:buFont typeface="Wingdings" panose="05000000000000000000" pitchFamily="2" charset="2"/>
              <a:buChar char="Ø"/>
            </a:pPr>
            <a:r>
              <a:rPr lang="el-GR" dirty="0"/>
              <a:t>καλλιέργεια της μετάγνωσης (οι εκπαιδευόμενοι μαθαίνουν ενεργητικά πώς να μαθαίνουν, αναπτύσσοντας δεξιότητες αυτορρύθμισης, αυτοαναστοχασμού και αυτοαξιολόγησης), </a:t>
            </a:r>
          </a:p>
          <a:p>
            <a:pPr marL="285750" indent="-285750">
              <a:buFont typeface="Wingdings" panose="05000000000000000000" pitchFamily="2" charset="2"/>
              <a:buChar char="Ø"/>
            </a:pPr>
            <a:r>
              <a:rPr lang="el-GR" dirty="0"/>
              <a:t>διαθεματική,  διεπιστημονική και βιωματική προσέγγιση της γνώσης, </a:t>
            </a:r>
          </a:p>
          <a:p>
            <a:pPr marL="285750" indent="-285750">
              <a:buFont typeface="Wingdings" panose="05000000000000000000" pitchFamily="2" charset="2"/>
              <a:buChar char="Ø"/>
            </a:pPr>
            <a:r>
              <a:rPr lang="el-GR" dirty="0"/>
              <a:t> αξιοποίηση των ψηφιακών τεχνολογιών ως δυναμικού και διαδραστικού εργαλείου εμπλουτισμού της μαθησιακής διαδικασίας, </a:t>
            </a:r>
          </a:p>
        </p:txBody>
      </p:sp>
      <p:sp>
        <p:nvSpPr>
          <p:cNvPr id="6" name="TextBox 5">
            <a:extLst>
              <a:ext uri="{FF2B5EF4-FFF2-40B4-BE49-F238E27FC236}">
                <a16:creationId xmlns:a16="http://schemas.microsoft.com/office/drawing/2014/main" id="{0DC20085-4DAA-AD72-4F68-91BCAF7171B5}"/>
              </a:ext>
            </a:extLst>
          </p:cNvPr>
          <p:cNvSpPr txBox="1"/>
          <p:nvPr/>
        </p:nvSpPr>
        <p:spPr>
          <a:xfrm>
            <a:off x="7664872" y="547741"/>
            <a:ext cx="3982631" cy="523220"/>
          </a:xfrm>
          <a:prstGeom prst="rect">
            <a:avLst/>
          </a:prstGeom>
          <a:solidFill>
            <a:schemeClr val="accent4">
              <a:lumMod val="75000"/>
            </a:schemeClr>
          </a:solidFill>
        </p:spPr>
        <p:txBody>
          <a:bodyPr wrap="square" rtlCol="0">
            <a:spAutoFit/>
          </a:bodyPr>
          <a:lstStyle/>
          <a:p>
            <a:r>
              <a:rPr lang="el-GR" sz="2800" b="1" dirty="0"/>
              <a:t>Αξιολόγηση</a:t>
            </a:r>
            <a:r>
              <a:rPr lang="el-GR" b="1" dirty="0"/>
              <a:t> </a:t>
            </a:r>
            <a:r>
              <a:rPr lang="el-GR" sz="2800" b="1" dirty="0"/>
              <a:t>μαθητή </a:t>
            </a:r>
          </a:p>
        </p:txBody>
      </p:sp>
      <p:sp>
        <p:nvSpPr>
          <p:cNvPr id="7" name="Βέλος: Αριστερό-δεξιό-επάνω 6">
            <a:extLst>
              <a:ext uri="{FF2B5EF4-FFF2-40B4-BE49-F238E27FC236}">
                <a16:creationId xmlns:a16="http://schemas.microsoft.com/office/drawing/2014/main" id="{3F1C5D13-25AB-F40C-12BA-520B2BA4024D}"/>
              </a:ext>
            </a:extLst>
          </p:cNvPr>
          <p:cNvSpPr/>
          <p:nvPr/>
        </p:nvSpPr>
        <p:spPr>
          <a:xfrm rot="10800000">
            <a:off x="5084186" y="597770"/>
            <a:ext cx="2320033" cy="1351421"/>
          </a:xfrm>
          <a:prstGeom prst="leftRigh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122" name="Picture 2" descr="Learning Owl Stock Illustrations – 5,655 Learning Owl Stock Illustrations,  Vectors &amp; Clipart - Dreamstime">
            <a:extLst>
              <a:ext uri="{FF2B5EF4-FFF2-40B4-BE49-F238E27FC236}">
                <a16:creationId xmlns:a16="http://schemas.microsoft.com/office/drawing/2014/main" id="{63ABDDC7-8183-E7A4-A3A2-EFE823BF7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99" y="5545921"/>
            <a:ext cx="1304278" cy="1304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2542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Δασμασκό</Template>
  <TotalTime>2</TotalTime>
  <Words>1287</Words>
  <Application>Microsoft Office PowerPoint</Application>
  <PresentationFormat>Ευρεία οθόνη</PresentationFormat>
  <Paragraphs>79</Paragraphs>
  <Slides>13</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13</vt:i4>
      </vt:variant>
    </vt:vector>
  </HeadingPairs>
  <TitlesOfParts>
    <vt:vector size="18" baseType="lpstr">
      <vt:lpstr>Arial</vt:lpstr>
      <vt:lpstr>Bookman Old Style</vt:lpstr>
      <vt:lpstr>Rockwell</vt:lpstr>
      <vt:lpstr>Wingdings</vt:lpstr>
      <vt:lpstr>Damask</vt:lpstr>
      <vt:lpstr>ΔΙΔΑΚΤΙΚΗ ΤΩΝ ΚΟΙΝΩΝΙΚΩΝ ΕΠΙΣΤΗΜΩΝ ΣΤΗ ΔΕΥΤΕΡΟΒΑΘΜΙΑ ΕΚΠΑΙΔΕΥΣΗ</vt:lpstr>
      <vt:lpstr>Χρονοδιαγραμμα κυκλου επιμορφωσεων- εργαστηριων  </vt:lpstr>
      <vt:lpstr>3ο Εργαστηριο ΣΥΓΧΡΟΝΕΣ ΜΟΡΦΕΣ ΑΞΙΟΛΟΓΗΣΗΣ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ΦΩΤΕΙΝΗ ΔΗΜΑΚΟΠΟΥΛΟΥ</dc:creator>
  <cp:lastModifiedBy>ΑΚΡΙΒΗ ΓΕΩΡΓΟΥΣΗ</cp:lastModifiedBy>
  <cp:revision>2</cp:revision>
  <dcterms:created xsi:type="dcterms:W3CDTF">2024-06-11T23:02:19Z</dcterms:created>
  <dcterms:modified xsi:type="dcterms:W3CDTF">2024-08-19T16:32:00Z</dcterms:modified>
</cp:coreProperties>
</file>