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59" r:id="rId3"/>
    <p:sldId id="258" r:id="rId4"/>
    <p:sldId id="256" r:id="rId5"/>
    <p:sldId id="257" r:id="rId6"/>
    <p:sldId id="260" r:id="rId7"/>
    <p:sldId id="261" r:id="rId8"/>
    <p:sldId id="262" r:id="rId9"/>
    <p:sldId id="265" r:id="rId10"/>
    <p:sldId id="263" r:id="rId11"/>
    <p:sldId id="266" r:id="rId12"/>
    <p:sldId id="264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416D86E-3C18-4B9E-AB9F-623FF6DBB021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623842-CBAC-453F-A0CE-DE36B07381E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798385-00FB-4954-96D4-1DA0DED6322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1EBA1B-532D-4EA0-B1DB-677284767E5A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DABC86-F263-42E7-8D7A-F684BE37033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39E2C4-B6E5-4635-9A89-A11880E62FF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0B9F6E0-52CD-4788-AE78-437620593017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7ACF09-AE32-4D0D-95A7-E69E6F38101B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FAC5CDA-9DBB-4A52-ADA5-093E47FB869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BEAFC3-2760-47EB-A7BC-00A3F4731E19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060BC5-E4BE-40C1-9A87-888803915454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1B0EBE5F-140E-44E9-A06A-148E65E6CA6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l.wikipedia.org/wiki/%CE%9A%CF%81%CF%8C%CE%BD%CE%BF%CF%82_%28%CE%BC%CF%85%CE%B8%CE%BF%CE%BB%CE%BF%CE%B3%CE%AF%CE%B1%2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el.wikipedia.org/wiki/23_%CE%94%CE%B5%CE%BA%CE%B5%CE%BC%CE%B2%CF%81%CE%AF%CE%BF%CF%85" TargetMode="External"/><Relationship Id="rId4" Type="http://schemas.openxmlformats.org/officeDocument/2006/relationships/hyperlink" Target="http://el.wikipedia.org/wiki/17_%CE%94%CE%B5%CE%BA%CE%B5%CE%BC%CE%B2%CF%81%CE%AF%CE%BF%CF%85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Lectio</a:t>
            </a:r>
            <a:r>
              <a:rPr lang="el-GR" smtClean="0"/>
              <a:t> </a:t>
            </a:r>
            <a:r>
              <a:rPr lang="en-US" smtClean="0"/>
              <a:t>IV</a:t>
            </a:r>
            <a:endParaRPr lang="el-GR" smtClean="0"/>
          </a:p>
        </p:txBody>
      </p:sp>
      <p:sp>
        <p:nvSpPr>
          <p:cNvPr id="3075" name="3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Εισήγηση στο </a:t>
            </a:r>
            <a:r>
              <a:rPr lang="en-US" smtClean="0"/>
              <a:t>IV</a:t>
            </a:r>
            <a:r>
              <a:rPr lang="el-GR" smtClean="0"/>
              <a:t> μάθημα του σχολικού εγχειριδίου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Κείμενο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 bello pericula audacia propulsabant</a:t>
            </a:r>
          </a:p>
          <a:p>
            <a:pPr eaLnBrk="1" hangingPunct="1"/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   et beneficiis amicitias parabant.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  bene + facio</a:t>
            </a:r>
            <a:r>
              <a:rPr lang="el-GR" sz="2800" smtClean="0"/>
              <a:t>=κάνω</a:t>
            </a:r>
            <a:r>
              <a:rPr lang="en-US" sz="2800" smtClean="0"/>
              <a:t> [</a:t>
            </a:r>
            <a:r>
              <a:rPr lang="el-GR" sz="2800" smtClean="0"/>
              <a:t>ευεργέτης=ευ+έργον]</a:t>
            </a:r>
          </a:p>
          <a:p>
            <a:pPr eaLnBrk="1" hangingPunct="1">
              <a:buFontTx/>
              <a:buNone/>
            </a:pPr>
            <a:r>
              <a:rPr lang="el-GR" sz="2800" smtClean="0"/>
              <a:t>  πρβλ.</a:t>
            </a:r>
            <a:r>
              <a:rPr lang="en-US" sz="2800" smtClean="0"/>
              <a:t> benefactor, benefacteur, beneficatore</a:t>
            </a:r>
            <a:endParaRPr lang="el-GR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  </a:t>
            </a:r>
            <a:r>
              <a:rPr lang="el-GR" sz="2800" smtClean="0"/>
              <a:t>παρα+σκευάζω&lt; Παρασκευή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paro&lt; pre [prae=</a:t>
            </a:r>
            <a:r>
              <a:rPr lang="el-GR" sz="2800" smtClean="0"/>
              <a:t>προ] </a:t>
            </a:r>
            <a:r>
              <a:rPr lang="en-US" sz="2800" smtClean="0"/>
              <a:t>+pare</a:t>
            </a:r>
            <a:r>
              <a:rPr lang="el-GR" sz="2800" smtClean="0"/>
              <a:t>, </a:t>
            </a:r>
            <a:r>
              <a:rPr lang="en-US" sz="2800" smtClean="0"/>
              <a:t>preparer</a:t>
            </a:r>
            <a:endParaRPr lang="el-GR" sz="2800" smtClean="0"/>
          </a:p>
          <a:p>
            <a:pPr eaLnBrk="1" hangingPunct="1">
              <a:buFontTx/>
              <a:buNone/>
            </a:pPr>
            <a:endParaRPr lang="el-GR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+ </a:t>
            </a:r>
            <a:r>
              <a:rPr lang="el-GR" smtClean="0"/>
              <a:t>αφαιρετική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εμπρ. προσδ. τόπου [στάση σε τόπο]  </a:t>
            </a:r>
          </a:p>
          <a:p>
            <a:pPr eaLnBrk="1" hangingPunct="1">
              <a:buFontTx/>
              <a:buNone/>
            </a:pPr>
            <a:r>
              <a:rPr lang="el-GR" smtClean="0"/>
              <a:t>              </a:t>
            </a:r>
            <a:r>
              <a:rPr lang="en-US" b="1" smtClean="0"/>
              <a:t>in Roma</a:t>
            </a:r>
            <a:r>
              <a:rPr lang="el-GR" smtClean="0"/>
              <a:t>=στη Ρώμη</a:t>
            </a:r>
            <a:r>
              <a:rPr lang="en-US" smtClean="0"/>
              <a:t>   </a:t>
            </a:r>
            <a:endParaRPr lang="el-GR" smtClean="0"/>
          </a:p>
          <a:p>
            <a:pPr eaLnBrk="1" hangingPunct="1"/>
            <a:r>
              <a:rPr lang="el-GR" smtClean="0"/>
              <a:t>εμπρ. προσδ.  κατάστασης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 </a:t>
            </a:r>
            <a:r>
              <a:rPr lang="en-US" b="1" smtClean="0"/>
              <a:t>in suppliciis</a:t>
            </a:r>
            <a:r>
              <a:rPr lang="el-GR" smtClean="0"/>
              <a:t> =στη λατρεία</a:t>
            </a:r>
          </a:p>
          <a:p>
            <a:pPr eaLnBrk="1" hangingPunct="1"/>
            <a:r>
              <a:rPr lang="el-GR" smtClean="0"/>
              <a:t>εμπρ. προσδ. χρόνου</a:t>
            </a:r>
            <a:r>
              <a:rPr lang="en-US" smtClean="0"/>
              <a:t> [</a:t>
            </a:r>
            <a:r>
              <a:rPr lang="el-GR" smtClean="0"/>
              <a:t>διάρκεια]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           </a:t>
            </a:r>
            <a:r>
              <a:rPr lang="en-US" b="1" smtClean="0"/>
              <a:t>in bello</a:t>
            </a:r>
            <a:r>
              <a:rPr lang="el-GR" smtClean="0"/>
              <a:t> =στον πόλεμο                            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Delecti consultabant patriae;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eis  corpus ex annis infirmum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sed ingenium propter sapientiam validum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erat.</a:t>
            </a:r>
            <a:endParaRPr 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Syntaxis- Etymologicum</a:t>
            </a:r>
            <a:endParaRPr lang="el-GR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smtClean="0"/>
              <a:t>consulto</a:t>
            </a:r>
            <a:r>
              <a:rPr lang="el-GR" sz="1800" smtClean="0"/>
              <a:t> +δοτική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sz="1800" smtClean="0"/>
              <a:t>    πρβλ. συμβουλεύω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 est+ </a:t>
            </a:r>
            <a:r>
              <a:rPr lang="el-GR" sz="1800" smtClean="0"/>
              <a:t>δοτ. προσ. κτητική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sz="1800" smtClean="0"/>
              <a:t>[πρβλ. α.ε. εστί μοι βιβλίον=υπάρχει σε μένα βιβλίο, έχω ένα βιβλίο]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Corpus=</a:t>
            </a:r>
            <a:r>
              <a:rPr lang="el-GR" sz="1800" smtClean="0"/>
              <a:t>σώμα, σύνολο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Corpus Aristotelicum, Corpus Hermeticum</a:t>
            </a:r>
            <a:endParaRPr lang="el-GR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sz="1800" smtClean="0"/>
              <a:t>πρβλ. κορπορατισμός=ολοκληρωτισμός</a:t>
            </a: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Ingenium:</a:t>
            </a:r>
            <a:r>
              <a:rPr lang="el-GR" sz="1800" smtClean="0"/>
              <a:t>πρβλ.</a:t>
            </a:r>
            <a:r>
              <a:rPr lang="en-US" sz="1800" smtClean="0"/>
              <a:t> ingenie, genius, das Genie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Sapientiam: sapiens= </a:t>
            </a:r>
            <a:r>
              <a:rPr lang="el-GR" sz="1800" smtClean="0"/>
              <a:t>σοφός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sz="1800" smtClean="0"/>
              <a:t>    </a:t>
            </a:r>
            <a:r>
              <a:rPr lang="en-US" sz="1800" smtClean="0"/>
              <a:t> Homo sapiens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sz="1800" smtClean="0"/>
              <a:t>   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Μετάφραση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Iustitia inter se certabant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endParaRPr lang="el-GR" sz="2400" smtClean="0"/>
          </a:p>
          <a:p>
            <a:pPr eaLnBrk="1" hangingPunct="1"/>
            <a:r>
              <a:rPr lang="en-US" sz="2400" smtClean="0"/>
              <a:t>    et patriam curabant.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In bello pericula audacia propulsabant</a:t>
            </a:r>
          </a:p>
          <a:p>
            <a:pPr eaLnBrk="1" hangingPunct="1"/>
            <a:r>
              <a:rPr lang="en-US" sz="2400" smtClean="0"/>
              <a:t>et beneficiis amicitias parabant.</a:t>
            </a:r>
            <a:endParaRPr lang="el-GR" sz="2400" smtClean="0"/>
          </a:p>
        </p:txBody>
      </p:sp>
      <p:sp>
        <p:nvSpPr>
          <p:cNvPr id="1536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l-GR" sz="2400" smtClean="0"/>
              <a:t>Ως προς τη δικαιοσύνη συναγωνίζονταν μεταξύ τους</a:t>
            </a:r>
          </a:p>
          <a:p>
            <a:pPr eaLnBrk="1" hangingPunct="1"/>
            <a:r>
              <a:rPr lang="el-GR" sz="2400" smtClean="0"/>
              <a:t>και φρόντιζαν την πατρίδα.</a:t>
            </a:r>
          </a:p>
          <a:p>
            <a:pPr eaLnBrk="1" hangingPunct="1"/>
            <a:r>
              <a:rPr lang="el-GR" sz="2400" smtClean="0"/>
              <a:t>Στον πόλεμο τους κινδύνους με τόλμη απωθούσαν </a:t>
            </a:r>
          </a:p>
          <a:p>
            <a:pPr eaLnBrk="1" hangingPunct="1"/>
            <a:r>
              <a:rPr lang="el-GR" sz="2400" smtClean="0"/>
              <a:t>και με ευεργεσίες τις φιλίες αποκτούσαν.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Μετάφραση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Delecti consultabant patriam;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eis corpus ex annis infirmum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n-US" smtClean="0"/>
              <a:t>sed ingenium propter sapientiam validum erat.</a:t>
            </a:r>
            <a:endParaRPr lang="el-GR" smtClean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Εκλεγμένοι φρόντιζαν για την πατρίδα</a:t>
            </a:r>
            <a:r>
              <a:rPr lang="en-US" smtClean="0">
                <a:cs typeface="Times New Roman" pitchFamily="18" charset="0"/>
              </a:rPr>
              <a:t>·</a:t>
            </a:r>
            <a:endParaRPr lang="el-GR" smtClean="0">
              <a:cs typeface="Times New Roman" pitchFamily="18" charset="0"/>
            </a:endParaRPr>
          </a:p>
          <a:p>
            <a:pPr eaLnBrk="1" hangingPunct="1"/>
            <a:endParaRPr lang="el-GR" smtClean="0">
              <a:cs typeface="Times New Roman" pitchFamily="18" charset="0"/>
            </a:endParaRPr>
          </a:p>
          <a:p>
            <a:pPr eaLnBrk="1" hangingPunct="1"/>
            <a:r>
              <a:rPr lang="el-GR" smtClean="0">
                <a:cs typeface="Times New Roman" pitchFamily="18" charset="0"/>
              </a:rPr>
              <a:t>σε αυτούς το σώμα από τα χρόνια (ήταν) αδύναμο</a:t>
            </a:r>
          </a:p>
          <a:p>
            <a:pPr eaLnBrk="1" hangingPunct="1"/>
            <a:r>
              <a:rPr lang="el-GR" smtClean="0">
                <a:cs typeface="Times New Roman" pitchFamily="18" charset="0"/>
              </a:rPr>
              <a:t>αλλά το πνεύμα εξ αιτίας της σοφίας ήταν δυνατό.</a:t>
            </a:r>
            <a:endParaRPr lang="en-US" smtClean="0">
              <a:cs typeface="Times New Roman" pitchFamily="18" charset="0"/>
            </a:endParaRP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Mundus Romanus</a:t>
            </a:r>
            <a:endParaRPr lang="el-GR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500188"/>
            <a:ext cx="8572500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Γάιος Σαλλούστιος Κρίσπος</a:t>
            </a:r>
          </a:p>
        </p:txBody>
      </p:sp>
      <p:pic>
        <p:nvPicPr>
          <p:cNvPr id="409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23326" y="1258277"/>
            <a:ext cx="2314286" cy="2933334"/>
          </a:xfrm>
        </p:spPr>
      </p:pic>
      <p:sp>
        <p:nvSpPr>
          <p:cNvPr id="410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l-GR" smtClean="0"/>
              <a:t>Παρουσιάζει μία εξειδανικευμένη εικόνα των ηθών της αρχαίας Ρώμης</a:t>
            </a:r>
          </a:p>
          <a:p>
            <a:pPr eaLnBrk="1" hangingPunct="1"/>
            <a:r>
              <a:rPr lang="el-GR" smtClean="0"/>
              <a:t>146 π.Χ. καταστροφή της Καρχηδόνας:</a:t>
            </a:r>
          </a:p>
          <a:p>
            <a:pPr eaLnBrk="1" hangingPunct="1">
              <a:buFontTx/>
              <a:buNone/>
            </a:pPr>
            <a:r>
              <a:rPr lang="el-GR" smtClean="0"/>
              <a:t>    η αρχή του τέλους της ρωμαϊκής ηθικής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    [paradiso perdito]</a:t>
            </a:r>
            <a:endParaRPr 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Saturnalia</a:t>
            </a:r>
            <a:endParaRPr lang="el-GR" smtClean="0"/>
          </a:p>
        </p:txBody>
      </p:sp>
      <p:pic>
        <p:nvPicPr>
          <p:cNvPr id="5123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56335" y="1791363"/>
            <a:ext cx="2448267" cy="1867161"/>
          </a:xfrm>
        </p:spPr>
      </p:pic>
      <p:sp>
        <p:nvSpPr>
          <p:cNvPr id="512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l-GR" sz="2400" smtClean="0"/>
              <a:t>Γιορτή των Ρωμαίων αφιερωμένη στον θεό</a:t>
            </a:r>
            <a:r>
              <a:rPr lang="en-US" sz="2400" smtClean="0"/>
              <a:t> Saturnus</a:t>
            </a:r>
            <a:r>
              <a:rPr lang="el-GR" sz="2400" smtClean="0"/>
              <a:t>, ο οποίος αντιστοιχεί στον ελληνικό θεό </a:t>
            </a:r>
            <a:r>
              <a:rPr lang="el-GR" sz="2400" smtClean="0">
                <a:hlinkClick r:id="rId3" tooltip="Κρόνος (μυθολογία)"/>
              </a:rPr>
              <a:t>Κρόνο</a:t>
            </a:r>
            <a:r>
              <a:rPr lang="el-GR" sz="2400" smtClean="0"/>
              <a:t>. Πραγματοποιόταν κατά τους χειμερινούς μήνες κατά την περίοδο του χειμερινού ηλιοστασίου, συνήθως στις </a:t>
            </a:r>
            <a:r>
              <a:rPr lang="el-GR" sz="2400" smtClean="0">
                <a:hlinkClick r:id="rId4" tooltip="17 Δεκεμβρίου"/>
              </a:rPr>
              <a:t>17 Δεκεμβρίου</a:t>
            </a:r>
            <a:r>
              <a:rPr lang="el-GR" sz="2400" smtClean="0"/>
              <a:t>, αλλά αργότερα η γιορτή κρατούσε έως και μια βδομάδα, μέχρι τις </a:t>
            </a:r>
            <a:r>
              <a:rPr lang="el-GR" sz="2400" smtClean="0">
                <a:hlinkClick r:id="rId5" tooltip="23 Δεκεμβρίου"/>
              </a:rPr>
              <a:t>23 Δεκεμβρίου</a:t>
            </a:r>
            <a:r>
              <a:rPr lang="el-GR" sz="240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saturnalia</a:t>
            </a:r>
            <a:endParaRPr lang="el-GR" smtClean="0"/>
          </a:p>
        </p:txBody>
      </p:sp>
      <p:pic>
        <p:nvPicPr>
          <p:cNvPr id="6147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18564" y="1648468"/>
            <a:ext cx="2123810" cy="2152951"/>
          </a:xfrm>
        </p:spPr>
      </p:pic>
      <p:sp>
        <p:nvSpPr>
          <p:cNvPr id="614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400" smtClean="0"/>
              <a:t>Μεγάλη και σημαντική γιορτή των Ρωμαίων: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smtClean="0"/>
              <a:t>προσέφεραν θυσίες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smtClean="0"/>
              <a:t>αντήλασσαν δώρα μεταξύ τους τα οποία αγόραζαν σε υπαίθριες αγορές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smtClean="0"/>
              <a:t>Έπαιζαν τυχερά παιγνίδια όλοι, ακόμη και οι δούλοι</a:t>
            </a:r>
          </a:p>
          <a:p>
            <a:pPr eaLnBrk="1" hangingPunct="1">
              <a:lnSpc>
                <a:spcPct val="90000"/>
              </a:lnSpc>
            </a:pPr>
            <a:r>
              <a:rPr lang="el-GR" sz="2400" smtClean="0"/>
              <a:t>Πολλές φορές αντιστρέφονταν οι ρόλοι μεταξύ ελευθέρων και δούλων (μεταμορφώσεις)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Σατουρνάλια-Κρόνια</a:t>
            </a:r>
          </a:p>
        </p:txBody>
      </p:sp>
      <p:pic>
        <p:nvPicPr>
          <p:cNvPr id="7171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23326" y="1738969"/>
            <a:ext cx="2314286" cy="1971950"/>
          </a:xfrm>
        </p:spPr>
      </p:pic>
      <p:sp>
        <p:nvSpPr>
          <p:cNvPr id="717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vesperam bonam, magistri,</a:t>
            </a:r>
          </a:p>
          <a:p>
            <a:pPr eaLnBrk="1" hangingPunct="1">
              <a:buFontTx/>
              <a:buNone/>
            </a:pPr>
            <a:r>
              <a:rPr lang="en-US" smtClean="0"/>
              <a:t>si vultis nos accipere in domu magna vestra,</a:t>
            </a:r>
          </a:p>
          <a:p>
            <a:pPr eaLnBrk="1" hangingPunct="1">
              <a:buFontTx/>
              <a:buNone/>
            </a:pPr>
            <a:r>
              <a:rPr lang="en-US" smtClean="0"/>
              <a:t>Christi nativitatem celebremus in diebus festis </a:t>
            </a:r>
            <a:endParaRPr 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Κείμενο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Apud antiquos Romanos concordia  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maxima erat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sed avaritia minima erat.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mtClean="0"/>
              <a:t>Πρβλ. </a:t>
            </a:r>
            <a:r>
              <a:rPr lang="en-US" smtClean="0"/>
              <a:t>antiquité, antique, die Antiquität,    antichità, antico, </a:t>
            </a:r>
            <a:r>
              <a:rPr lang="el-GR" smtClean="0"/>
              <a:t>αντίκα</a:t>
            </a: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Κείμενο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Romani in suppliciis deorum magnifici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  sed domi parci erant.</a:t>
            </a:r>
            <a:endParaRPr lang="el-G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smtClean="0"/>
              <a:t>  Δόμος, δομικός, δομή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smtClean="0"/>
              <a:t>  Μέγας, μεγαλοπρεπής, Καρλομάγνος 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 Carolus Magnus</a:t>
            </a:r>
            <a:endParaRPr lang="el-G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z="2800" smtClean="0"/>
              <a:t>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Μετάφραση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Apud antiquos Romanos concordia maxima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mtClean="0"/>
              <a:t>   </a:t>
            </a:r>
            <a:r>
              <a:rPr lang="en-US" smtClean="0"/>
              <a:t>sed avaritia minima erat.</a:t>
            </a: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Romani in suppliciis deorum magnifici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sed domi parci erant.</a:t>
            </a:r>
            <a:endParaRPr lang="el-GR" smtClean="0"/>
          </a:p>
        </p:txBody>
      </p:sp>
      <p:sp>
        <p:nvSpPr>
          <p:cNvPr id="922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Στους αρχαίους Ρωμαίους η ομόνοια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mtClean="0"/>
              <a:t>(ήταν) μέγιστη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mtClean="0"/>
              <a:t>αλλά η πλεονεξία ήταν ελάχιστη</a:t>
            </a:r>
            <a:r>
              <a:rPr lang="en-US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Οι Ρωμαίοι στη λατρεία των θεών ήταν γενναιόδωροι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smtClean="0"/>
              <a:t>    αλλά στο σπίτι ήταν φειδωλοί.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Κείμενο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Iustitia inter se certabant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   et patriam curabant.</a:t>
            </a:r>
          </a:p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l-GR" smtClean="0"/>
              <a:t>  πατρίς, πατριωτικός</a:t>
            </a:r>
          </a:p>
          <a:p>
            <a:pPr eaLnBrk="1" hangingPunct="1">
              <a:buFontTx/>
              <a:buNone/>
            </a:pPr>
            <a:r>
              <a:rPr lang="el-GR" smtClean="0"/>
              <a:t>  κούρα, κουράρω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152</TotalTime>
  <Words>542</Words>
  <Application>Microsoft Office PowerPoint</Application>
  <PresentationFormat>Προβολή στην οθόνη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Άποψη</vt:lpstr>
      <vt:lpstr>Lectio IV</vt:lpstr>
      <vt:lpstr>Γάιος Σαλλούστιος Κρίσπος</vt:lpstr>
      <vt:lpstr>Saturnalia</vt:lpstr>
      <vt:lpstr>saturnalia</vt:lpstr>
      <vt:lpstr>Σατουρνάλια-Κρόνια</vt:lpstr>
      <vt:lpstr>Κείμενο</vt:lpstr>
      <vt:lpstr>Κείμενο</vt:lpstr>
      <vt:lpstr>Μετάφραση</vt:lpstr>
      <vt:lpstr>Κείμενο</vt:lpstr>
      <vt:lpstr>Κείμενο</vt:lpstr>
      <vt:lpstr>in + αφαιρετική</vt:lpstr>
      <vt:lpstr>Διαφάνεια 12</vt:lpstr>
      <vt:lpstr>Syntaxis- Etymologicum</vt:lpstr>
      <vt:lpstr>Μετάφραση</vt:lpstr>
      <vt:lpstr>Μετάφραση</vt:lpstr>
      <vt:lpstr>Mundus Romanus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Saturnalia</dc:title>
  <dc:creator>Kyriakos</dc:creator>
  <cp:lastModifiedBy>Maria</cp:lastModifiedBy>
  <cp:revision>8</cp:revision>
  <dcterms:created xsi:type="dcterms:W3CDTF">2011-12-04T12:53:02Z</dcterms:created>
  <dcterms:modified xsi:type="dcterms:W3CDTF">2020-11-06T06:56:54Z</dcterms:modified>
</cp:coreProperties>
</file>