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57" r:id="rId5"/>
    <p:sldId id="267" r:id="rId6"/>
    <p:sldId id="258" r:id="rId7"/>
    <p:sldId id="259" r:id="rId8"/>
    <p:sldId id="260" r:id="rId9"/>
    <p:sldId id="266" r:id="rId10"/>
    <p:sldId id="268" r:id="rId11"/>
    <p:sldId id="269" r:id="rId12"/>
    <p:sldId id="270" r:id="rId13"/>
    <p:sldId id="271" r:id="rId14"/>
    <p:sldId id="272" r:id="rId15"/>
    <p:sldId id="265" r:id="rId16"/>
    <p:sldId id="263" r:id="rId17"/>
    <p:sldId id="264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B7BC677-CA9F-403F-9FE3-71DCFDE693A5}" type="datetimeFigureOut">
              <a:rPr lang="el-GR" smtClean="0"/>
              <a:t>13/12/2022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B35D3-1BE3-4FB3-8F53-6E5326848AD3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Πολιτισμ</a:t>
            </a:r>
            <a:r>
              <a:rPr lang="en-US" dirty="0"/>
              <a:t>o</a:t>
            </a:r>
            <a:r>
              <a:rPr lang="el-GR" dirty="0"/>
              <a:t>ς και τ</a:t>
            </a:r>
            <a:r>
              <a:rPr lang="en-US"/>
              <a:t>e</a:t>
            </a:r>
            <a:r>
              <a:rPr lang="el-GR"/>
              <a:t>χνη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Αρχαϊκή εποχή (750-480 </a:t>
            </a:r>
            <a:r>
              <a:rPr lang="el-GR" dirty="0" err="1"/>
              <a:t>π.Χ.</a:t>
            </a:r>
            <a:r>
              <a:rPr lang="el-GR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ΠΛΑΣΤΙΚΗ</a:t>
            </a:r>
          </a:p>
        </p:txBody>
      </p:sp>
      <p:pic>
        <p:nvPicPr>
          <p:cNvPr id="4" name="3 - Θέση περιεχομένου" descr="ανάγλυφα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15269" y="1531937"/>
            <a:ext cx="6076950" cy="456247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ΑΓΓΕΙΟΓΡΑΦΙΑ</a:t>
            </a:r>
          </a:p>
        </p:txBody>
      </p:sp>
      <p:pic>
        <p:nvPicPr>
          <p:cNvPr id="4" name="3 - Θέση περιεχομένου" descr="αγγεία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1625" y="1500174"/>
            <a:ext cx="4038600" cy="4857783"/>
          </a:xfrm>
        </p:spPr>
      </p:pic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Οι μορφές παρουσιάζονται με μαύρο χρώμα (</a:t>
            </a:r>
            <a:r>
              <a:rPr lang="el-GR" b="1" dirty="0"/>
              <a:t>μελανόμορφος ρυθμός</a:t>
            </a:r>
            <a:r>
              <a:rPr lang="el-GR" dirty="0"/>
              <a:t>) </a:t>
            </a:r>
          </a:p>
          <a:p>
            <a:pPr>
              <a:buNone/>
            </a:pPr>
            <a:r>
              <a:rPr lang="el-GR" dirty="0"/>
              <a:t>    ή με ερυθρό χρώμα</a:t>
            </a:r>
          </a:p>
          <a:p>
            <a:pPr>
              <a:buNone/>
            </a:pPr>
            <a:r>
              <a:rPr lang="el-GR" dirty="0"/>
              <a:t>   (</a:t>
            </a:r>
            <a:r>
              <a:rPr lang="el-GR" b="1" dirty="0"/>
              <a:t>ερυθρόμορφος ρυθμός</a:t>
            </a:r>
            <a:r>
              <a:rPr lang="el-GR" dirty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Αρχιτεκτονική ναών</a:t>
            </a:r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Το σχέδιο ενός </a:t>
            </a:r>
            <a:r>
              <a:rPr lang="el-GR" sz="3200" b="1" dirty="0"/>
              <a:t>περίπτερου</a:t>
            </a:r>
            <a:r>
              <a:rPr lang="el-GR" sz="3200" dirty="0"/>
              <a:t> ναού:</a:t>
            </a:r>
          </a:p>
          <a:p>
            <a:pPr>
              <a:buNone/>
            </a:pPr>
            <a:r>
              <a:rPr lang="el-GR" sz="3200" dirty="0"/>
              <a:t>βλέπετε τα μέρη </a:t>
            </a:r>
          </a:p>
          <a:p>
            <a:pPr>
              <a:buNone/>
            </a:pPr>
            <a:r>
              <a:rPr lang="el-GR" sz="3200" dirty="0"/>
              <a:t>από τα οποία </a:t>
            </a:r>
          </a:p>
          <a:p>
            <a:pPr>
              <a:buNone/>
            </a:pPr>
            <a:r>
              <a:rPr lang="el-GR" sz="3200" dirty="0"/>
              <a:t>αποτελείται.</a:t>
            </a:r>
          </a:p>
        </p:txBody>
      </p:sp>
      <p:pic>
        <p:nvPicPr>
          <p:cNvPr id="6" name="5 - Θέση περιεχομένου" descr="ναός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71934" y="1500174"/>
            <a:ext cx="5072066" cy="4786346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Ναοδομία </a:t>
            </a:r>
          </a:p>
        </p:txBody>
      </p:sp>
      <p:pic>
        <p:nvPicPr>
          <p:cNvPr id="9" name="8 - Θέση περιεχομένου" descr="τύποι ναών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87425" y="1978819"/>
            <a:ext cx="2667000" cy="3467100"/>
          </a:xfrm>
        </p:spPr>
      </p:pic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/>
              <a:t>Οι ρυθμοί των ναών είναι:</a:t>
            </a:r>
          </a:p>
          <a:p>
            <a:r>
              <a:rPr lang="el-GR" dirty="0"/>
              <a:t>Δωρικός : φέρει τρίγλυφα και μετόπες πάνω από το γείσο.</a:t>
            </a:r>
          </a:p>
          <a:p>
            <a:r>
              <a:rPr lang="el-GR" dirty="0"/>
              <a:t>Ιωνικός : φέρει ζωφόρο με γλυπτές  παραστάσεις από τη μυθολογία.</a:t>
            </a:r>
          </a:p>
          <a:p>
            <a:r>
              <a:rPr lang="el-GR" dirty="0"/>
              <a:t>Κοσμούνται από κίονες και από γλυπτά μοτίβα.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Σύγκριση ρυθμών</a:t>
            </a:r>
          </a:p>
        </p:txBody>
      </p:sp>
      <p:pic>
        <p:nvPicPr>
          <p:cNvPr id="7" name="6 - Θέση περιεχομένου" descr="δωρικός-ιωνικός ρυθμός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1500174"/>
            <a:ext cx="8001055" cy="500066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Περσικοί πόλεμοι</a:t>
            </a:r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Πότε ;</a:t>
            </a:r>
          </a:p>
          <a:p>
            <a:r>
              <a:rPr lang="el-GR" dirty="0"/>
              <a:t>Την πρώτη εικοσαετία του 5</a:t>
            </a:r>
            <a:r>
              <a:rPr lang="el-GR" baseline="30000" dirty="0"/>
              <a:t>ου</a:t>
            </a:r>
            <a:r>
              <a:rPr lang="el-GR" dirty="0"/>
              <a:t> </a:t>
            </a:r>
            <a:r>
              <a:rPr lang="el-GR" dirty="0" err="1"/>
              <a:t>π.Χ.</a:t>
            </a:r>
            <a:r>
              <a:rPr lang="el-GR" dirty="0"/>
              <a:t> </a:t>
            </a:r>
            <a:r>
              <a:rPr lang="el-GR"/>
              <a:t>αι.,</a:t>
            </a:r>
            <a:endParaRPr lang="el-GR" dirty="0"/>
          </a:p>
          <a:p>
            <a:r>
              <a:rPr lang="el-GR" dirty="0"/>
              <a:t>Ποια ήταν η αφορμή ;</a:t>
            </a:r>
          </a:p>
          <a:p>
            <a:r>
              <a:rPr lang="el-GR" dirty="0"/>
              <a:t>Η ιωνική επανάσταση, 499-494 </a:t>
            </a:r>
            <a:r>
              <a:rPr lang="el-GR" dirty="0" err="1"/>
              <a:t>π.Χ</a:t>
            </a:r>
            <a:endParaRPr lang="el-GR" dirty="0"/>
          </a:p>
          <a:p>
            <a:r>
              <a:rPr lang="el-GR" dirty="0"/>
              <a:t>Ποια ήταν η πρώτη οργανωμένη απόπειρα επέκτασης των Περσών;</a:t>
            </a:r>
          </a:p>
          <a:p>
            <a:r>
              <a:rPr lang="el-GR" dirty="0"/>
              <a:t>Το 492 π. Χ και κατέληξε σε καταστροφή του στόλου αλλά και σε υποταγή της Θράκης και της Μακεδονίας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ΠΕΡΣΙΚΟΙ ΠΟΛΕΜΟΙ</a:t>
            </a:r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Πρώτη εκστρατεία 490 </a:t>
            </a:r>
            <a:r>
              <a:rPr lang="el-GR" dirty="0" err="1"/>
              <a:t>π.Χ</a:t>
            </a:r>
            <a:r>
              <a:rPr lang="el-GR" dirty="0"/>
              <a:t> </a:t>
            </a:r>
          </a:p>
          <a:p>
            <a:r>
              <a:rPr lang="el-GR" dirty="0"/>
              <a:t>χαρακτήρας ναυτικής επιχείρησης</a:t>
            </a:r>
          </a:p>
          <a:p>
            <a:r>
              <a:rPr lang="el-GR" dirty="0"/>
              <a:t>στόχος η τιμωρία των </a:t>
            </a:r>
            <a:r>
              <a:rPr lang="el-GR" dirty="0" err="1"/>
              <a:t>Ερετριέων</a:t>
            </a:r>
            <a:r>
              <a:rPr lang="el-GR" dirty="0"/>
              <a:t> και των Αθηναίων που είχαν βοηθήσει στην Ιωνική Επανάσταση</a:t>
            </a:r>
          </a:p>
          <a:p>
            <a:r>
              <a:rPr lang="el-GR" dirty="0"/>
              <a:t>καταστροφικό τέλος για τους Πέρσες, ήττα από τους Αθηναίους και τους </a:t>
            </a:r>
            <a:r>
              <a:rPr lang="el-GR" dirty="0" err="1"/>
              <a:t>Πλαταιείς</a:t>
            </a:r>
            <a:r>
              <a:rPr lang="el-GR" dirty="0"/>
              <a:t> στη Μάχη του Μαραθώνα490 </a:t>
            </a:r>
            <a:r>
              <a:rPr lang="el-GR" dirty="0" err="1"/>
              <a:t>π.Χ</a:t>
            </a:r>
            <a:r>
              <a:rPr lang="el-GR" dirty="0"/>
              <a:t> ( ρόλος του Μιλτιάδη)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Δεύτερη εκστρατεία 480-479π.Χ.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Επικεφαλής Ξέρξης</a:t>
            </a:r>
          </a:p>
          <a:p>
            <a:r>
              <a:rPr lang="el-GR" dirty="0"/>
              <a:t>στόχευε στην κατάκτηση ολόκληρου του ελλαδικού χώρου</a:t>
            </a:r>
          </a:p>
          <a:p>
            <a:r>
              <a:rPr lang="el-GR" dirty="0"/>
              <a:t>αντιμετωπίστηκε με επιτυχία από την αμυντική συμμαχία των ελληνικών πόλεων του συνεδρίου της Κορίνθου, 481 </a:t>
            </a:r>
            <a:r>
              <a:rPr lang="el-GR" dirty="0" err="1"/>
              <a:t>π.Χ</a:t>
            </a:r>
            <a:endParaRPr lang="el-GR" dirty="0"/>
          </a:p>
          <a:p>
            <a:r>
              <a:rPr lang="el-GR" dirty="0"/>
              <a:t>Θερμοπύλες(Λεωνίδας)</a:t>
            </a:r>
          </a:p>
          <a:p>
            <a:r>
              <a:rPr lang="el-GR" dirty="0"/>
              <a:t>Αρτεμίσιο, </a:t>
            </a:r>
          </a:p>
          <a:p>
            <a:r>
              <a:rPr lang="el-GR" dirty="0"/>
              <a:t>Σαλαμίνα(Θεμιστοκλής)</a:t>
            </a:r>
          </a:p>
          <a:p>
            <a:r>
              <a:rPr lang="el-GR" dirty="0"/>
              <a:t> Πλαταιές(Παυσανίας)</a:t>
            </a:r>
          </a:p>
          <a:p>
            <a:r>
              <a:rPr lang="el-GR" dirty="0"/>
              <a:t>Μυκάλη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Γραπτά κείμενα: ποίηση και πεζός λόγος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Ποίηση: λυρισμός,</a:t>
            </a:r>
          </a:p>
          <a:p>
            <a:r>
              <a:rPr lang="el-GR" dirty="0"/>
              <a:t>έκφραση προσωπικών βιωμάτων &amp; συναισθημάτων</a:t>
            </a:r>
          </a:p>
          <a:p>
            <a:endParaRPr lang="el-GR" dirty="0"/>
          </a:p>
          <a:p>
            <a:r>
              <a:rPr lang="el-GR" dirty="0"/>
              <a:t>Λογογράφοι: προσπαθούν να αφηγηθούν την ιστορία του κόσμου τους, των πόλεών τους, να μιλήσουν για τα ήθη και τις </a:t>
            </a:r>
            <a:r>
              <a:rPr lang="el-GR" dirty="0" err="1"/>
              <a:t>συνήθειέ</a:t>
            </a:r>
            <a:r>
              <a:rPr lang="el-GR" dirty="0"/>
              <a:t> τους.</a:t>
            </a:r>
          </a:p>
          <a:p>
            <a:r>
              <a:rPr lang="el-GR" dirty="0"/>
              <a:t>Εκαταίος ο Μιλήσιος, </a:t>
            </a:r>
            <a:r>
              <a:rPr lang="el-GR" i="1" dirty="0"/>
              <a:t>Ατθίς</a:t>
            </a:r>
            <a:r>
              <a:rPr lang="el-GR" dirty="0"/>
              <a:t>,</a:t>
            </a:r>
          </a:p>
        </p:txBody>
      </p:sp>
      <p:pic>
        <p:nvPicPr>
          <p:cNvPr id="7" name="6 - Θέση περιεχομένου" descr="Σαπφώ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571612"/>
            <a:ext cx="4038600" cy="457203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Πεζός λόγος: φιλοσοφία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Επιχειρούν να εξηγήσουν την προέλευση του κόσμου, την </a:t>
            </a:r>
            <a:r>
              <a:rPr lang="el-GR" b="1" dirty="0"/>
              <a:t>κοσμογονία</a:t>
            </a:r>
            <a:r>
              <a:rPr lang="el-GR" dirty="0"/>
              <a:t>,</a:t>
            </a:r>
          </a:p>
          <a:p>
            <a:pPr>
              <a:buNone/>
            </a:pPr>
            <a:r>
              <a:rPr lang="el-GR" dirty="0"/>
              <a:t>     γι’ αυτό και οι φιλόσοφοι ονομάζονται φυσικοί φιλόσοφοι</a:t>
            </a:r>
          </a:p>
          <a:p>
            <a:pPr>
              <a:buNone/>
            </a:pPr>
            <a:r>
              <a:rPr lang="el-GR" dirty="0"/>
              <a:t>Θαλής ο Μιλήσιος: πρωταρχικό στοιχείο, η αρχή και η βάση του Κόσμου, είναι το νερό.</a:t>
            </a:r>
          </a:p>
        </p:txBody>
      </p:sp>
      <p:pic>
        <p:nvPicPr>
          <p:cNvPr id="7" name="6 - Θέση περιεχομένου" descr="Θαλής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571612"/>
            <a:ext cx="3000396" cy="392908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/>
              <a:t>Κόρες</a:t>
            </a:r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l-GR" dirty="0"/>
              <a:t>Κόρες</a:t>
            </a:r>
          </a:p>
        </p:txBody>
      </p:sp>
      <p:pic>
        <p:nvPicPr>
          <p:cNvPr id="9" name="8 - Θέση περιεχομένου" descr="κόρες.1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674812" y="2618581"/>
            <a:ext cx="1295400" cy="3524250"/>
          </a:xfrm>
        </p:spPr>
      </p:pic>
      <p:pic>
        <p:nvPicPr>
          <p:cNvPr id="14" name="13 - Θέση περιεχομένου" descr="κόρες.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57818" y="2285992"/>
            <a:ext cx="2143140" cy="4357718"/>
          </a:xfrm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Πλαστική: «</a:t>
            </a:r>
            <a:r>
              <a:rPr lang="el-GR" dirty="0" err="1"/>
              <a:t>ανατολίζουσα</a:t>
            </a:r>
            <a:r>
              <a:rPr lang="el-GR" dirty="0"/>
              <a:t>», </a:t>
            </a:r>
            <a:r>
              <a:rPr lang="el-GR" dirty="0" err="1"/>
              <a:t>δαιδαλική</a:t>
            </a:r>
            <a:r>
              <a:rPr lang="el-GR" dirty="0"/>
              <a:t> η μορφή των αγαλμάτων (Δαίδαλος)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Πεπλοφόρος</a:t>
            </a:r>
          </a:p>
        </p:txBody>
      </p:sp>
      <p:pic>
        <p:nvPicPr>
          <p:cNvPr id="9" name="8 - Θέση περιεχομένου" descr="κόρη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42910" y="1600200"/>
            <a:ext cx="7715303" cy="490063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Κούροι: </a:t>
            </a:r>
            <a:r>
              <a:rPr lang="el-GR" dirty="0" err="1"/>
              <a:t>Κλέοβις</a:t>
            </a:r>
            <a:r>
              <a:rPr lang="el-GR" dirty="0"/>
              <a:t> &amp; </a:t>
            </a:r>
            <a:r>
              <a:rPr lang="el-GR" dirty="0" err="1"/>
              <a:t>Βίτων</a:t>
            </a:r>
            <a:endParaRPr lang="el-GR" dirty="0"/>
          </a:p>
        </p:txBody>
      </p:sp>
      <p:sp>
        <p:nvSpPr>
          <p:cNvPr id="11" name="10 - Θέση κειμένου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l-GR" dirty="0"/>
              <a:t>             Κούρος Αναβύσσου (Κροίσος)</a:t>
            </a:r>
          </a:p>
        </p:txBody>
      </p:sp>
      <p:pic>
        <p:nvPicPr>
          <p:cNvPr id="7" name="6 - Θέση περιεχομένου" descr="κούροι..1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408112" y="3161506"/>
            <a:ext cx="1828800" cy="2438400"/>
          </a:xfrm>
        </p:spPr>
      </p:pic>
      <p:pic>
        <p:nvPicPr>
          <p:cNvPr id="13" name="12 - Θέση περιεχομένου" descr="κούροι.4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04336" y="2471738"/>
            <a:ext cx="1431128" cy="3821112"/>
          </a:xfrm>
        </p:spPr>
      </p:pic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Γλυπτική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Γλυπτική</a:t>
            </a:r>
          </a:p>
        </p:txBody>
      </p:sp>
      <p:pic>
        <p:nvPicPr>
          <p:cNvPr id="7" name="6 - Θέση περιεχομένου" descr="κούροι.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52604" y="1371600"/>
            <a:ext cx="2336641" cy="4681538"/>
          </a:xfrm>
        </p:spPr>
      </p:pic>
      <p:pic>
        <p:nvPicPr>
          <p:cNvPr id="8" name="7 - Θέση περιεχομένου" descr="κούροι.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43207" y="1371600"/>
            <a:ext cx="1753385" cy="468153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Χαρακτηριστικά στη γλυπτική</a:t>
            </a:r>
          </a:p>
        </p:txBody>
      </p:sp>
      <p:pic>
        <p:nvPicPr>
          <p:cNvPr id="8" name="7 - Θέση περιεχομένου" descr="κόρες.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1357298"/>
            <a:ext cx="3286147" cy="5000660"/>
          </a:xfrm>
        </p:spPr>
      </p:pic>
      <p:sp>
        <p:nvSpPr>
          <p:cNvPr id="10" name="9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 αρχαϊκό μειδίαμα.</a:t>
            </a:r>
          </a:p>
          <a:p>
            <a:r>
              <a:rPr lang="el-GR" dirty="0"/>
              <a:t>Οι μορφές είναι ακινητοποιημένες.</a:t>
            </a:r>
          </a:p>
          <a:p>
            <a:r>
              <a:rPr lang="el-GR" dirty="0"/>
              <a:t>Η στάση των κούρων και των κορών, με την προβολή του αριστερού ποδιού ή την κάμψη των χεριών.</a:t>
            </a:r>
          </a:p>
          <a:p>
            <a:r>
              <a:rPr lang="el-GR" dirty="0"/>
              <a:t>Οι λεπτομέρειες στην κόμμωση και στα ενδύματα των κορών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ΠΛΑΣΤΙΚΗ</a:t>
            </a:r>
          </a:p>
        </p:txBody>
      </p:sp>
      <p:pic>
        <p:nvPicPr>
          <p:cNvPr id="9" name="8 - Θέση περιεχομένου" descr="αρχαΊκή πλαστική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15269" y="1531937"/>
            <a:ext cx="6076950" cy="456247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156</TotalTime>
  <Words>413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Georgia</vt:lpstr>
      <vt:lpstr>Wingdings</vt:lpstr>
      <vt:lpstr>Wingdings 2</vt:lpstr>
      <vt:lpstr>Δημοτικός</vt:lpstr>
      <vt:lpstr>Αρχαϊκή εποχή (750-480 π.Χ.)</vt:lpstr>
      <vt:lpstr>Γραπτά κείμενα: ποίηση και πεζός λόγος</vt:lpstr>
      <vt:lpstr>Πεζός λόγος: φιλοσοφία</vt:lpstr>
      <vt:lpstr>Πλαστική: «ανατολίζουσα», δαιδαλική η μορφή των αγαλμάτων (Δαίδαλος)</vt:lpstr>
      <vt:lpstr>Η Πεπλοφόρος</vt:lpstr>
      <vt:lpstr>Γλυπτική</vt:lpstr>
      <vt:lpstr>Γλυπτική</vt:lpstr>
      <vt:lpstr>Χαρακτηριστικά στη γλυπτική</vt:lpstr>
      <vt:lpstr>ΠΛΑΣΤΙΚΗ</vt:lpstr>
      <vt:lpstr>ΠΛΑΣΤΙΚΗ</vt:lpstr>
      <vt:lpstr>ΑΓΓΕΙΟΓΡΑΦΙΑ</vt:lpstr>
      <vt:lpstr>Αρχιτεκτονική ναών</vt:lpstr>
      <vt:lpstr>Ναοδομία </vt:lpstr>
      <vt:lpstr>Σύγκριση ρυθμών</vt:lpstr>
      <vt:lpstr>Περσικοί πόλεμοι</vt:lpstr>
      <vt:lpstr>ΠΕΡΣΙΚΟΙ ΠΟΛΕΜΟΙ</vt:lpstr>
      <vt:lpstr>Δεύτερη εκστρατεία 480-479π.Χ.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Αρχαϊκή εποχή (750-480 π.Χ.)</dc:title>
  <dc:creator>Maria</dc:creator>
  <cp:lastModifiedBy>Mary</cp:lastModifiedBy>
  <cp:revision>2</cp:revision>
  <dcterms:created xsi:type="dcterms:W3CDTF">2019-11-20T14:53:28Z</dcterms:created>
  <dcterms:modified xsi:type="dcterms:W3CDTF">2022-12-13T18:31:13Z</dcterms:modified>
</cp:coreProperties>
</file>