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58" r:id="rId9"/>
    <p:sldId id="259" r:id="rId10"/>
    <p:sldId id="260" r:id="rId11"/>
    <p:sldId id="261" r:id="rId12"/>
    <p:sldId id="262" r:id="rId13"/>
    <p:sldId id="263" r:id="rId14"/>
    <p:sldId id="264" r:id="rId15"/>
    <p:sldId id="266" r:id="rId16"/>
    <p:sldId id="265"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1A1C-50CE-1D24-6585-486CDF89B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936895-D0C2-F97B-5D0F-A9A5B75EC7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533FC-4AB2-458B-E89B-BA50F9244B94}"/>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959358A4-E913-D7F4-DA4F-D673AE336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082F7-9DC0-C82E-1FA2-EF25F1D8FF64}"/>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198905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17FD-6014-891B-D873-2FDFA856AF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B8B4F-9AC3-9FB9-1421-0F6E2D5A0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A180C-1761-AD61-E6E0-6A443FBC1BDD}"/>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505CAC22-B17B-9C77-066C-6BC48DAD8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BD36B-1B36-B2FD-4A12-64302EC2DF1B}"/>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76294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F1F3C-62C6-8C70-BD89-BA163D691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93F82-7C55-7864-CF04-EDB97E48A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B6683-D923-97DE-2522-58D0BD86ED8B}"/>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BA8412F0-5AFC-5D23-2B31-144DE76B2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B4CF4-5DA1-47BC-1EA2-0F8A29D8A1F2}"/>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25878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B588-0C49-8EA9-CAD7-DB19251DF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2207A-C243-4C5F-D467-E9DB526AD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48C33-7D65-CDBB-B3D3-14987373C52E}"/>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6E16EE5A-DC85-C088-DEC9-AB2895568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B2369-1379-BCD1-26E9-BBD35EC19DF7}"/>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1195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3E58-6A57-FE41-8820-F6B0EBE91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AE3FC3-62E7-F007-1941-05E17E2B70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3CED6-58FE-F09C-2021-07C1085835FD}"/>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9477637B-D33F-8AA2-C499-9F98DDB7D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1AFD5-830B-6393-9345-AABB64212C24}"/>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61549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88BF-CDD9-959A-0BD8-EEEF7FE21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2F391-F8C7-B627-076A-7079A6315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58BA8-3204-EC3D-77AF-3F5D0F2BB4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6BA0C6-38B0-A704-A9BD-1A44F64CBDC2}"/>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6" name="Footer Placeholder 5">
            <a:extLst>
              <a:ext uri="{FF2B5EF4-FFF2-40B4-BE49-F238E27FC236}">
                <a16:creationId xmlns:a16="http://schemas.microsoft.com/office/drawing/2014/main" id="{A3DBB381-9CCA-4436-D861-C5ACE8C57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685C5-F194-54F2-DC3D-149F388952DC}"/>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58618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63E4-5BA3-03DE-4EDE-38EA6876A5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E53FF-657A-52FC-DA60-08C4948B3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C95C8-34F7-C9D6-946B-8DB09E76FD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0E1B8E-43F4-8F08-6CF2-DA9F3094F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11C337-019E-7124-7CFC-C56DFA5A2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B7BCD-2C1F-BF67-D600-169400B16E5D}"/>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8" name="Footer Placeholder 7">
            <a:extLst>
              <a:ext uri="{FF2B5EF4-FFF2-40B4-BE49-F238E27FC236}">
                <a16:creationId xmlns:a16="http://schemas.microsoft.com/office/drawing/2014/main" id="{2F83B749-DF7D-E090-9683-C30FC7C19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E71A6-29F2-32E9-49BD-BCB433C9EC1E}"/>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26894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0B0A-4DC9-DA51-4397-5E01C68B6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CF4D0-3F52-E341-CCA6-48E3C0EF6A68}"/>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4" name="Footer Placeholder 3">
            <a:extLst>
              <a:ext uri="{FF2B5EF4-FFF2-40B4-BE49-F238E27FC236}">
                <a16:creationId xmlns:a16="http://schemas.microsoft.com/office/drawing/2014/main" id="{873D87C1-A32A-17F6-E890-29A973636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F95D3-AAAD-8A48-6C55-50608A1340E0}"/>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854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F56F6-E120-73E4-75E8-78D2F83F1D3A}"/>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3" name="Footer Placeholder 2">
            <a:extLst>
              <a:ext uri="{FF2B5EF4-FFF2-40B4-BE49-F238E27FC236}">
                <a16:creationId xmlns:a16="http://schemas.microsoft.com/office/drawing/2014/main" id="{C15F16FA-F8C4-820E-0E87-1B5EA035B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6F224A-FACB-8707-FA43-30A72FF5E1E9}"/>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149576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FCF7-CBB3-19E8-503B-113D0F678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325B53-04F0-85A1-EBEA-1F2F4E130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6B255-AF4C-A895-F09F-7BFBF67D6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0AC9D-83AE-0376-2ADD-D8CB5F77B588}"/>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6" name="Footer Placeholder 5">
            <a:extLst>
              <a:ext uri="{FF2B5EF4-FFF2-40B4-BE49-F238E27FC236}">
                <a16:creationId xmlns:a16="http://schemas.microsoft.com/office/drawing/2014/main" id="{52DF539F-8C89-7EBD-52B3-BA699D96A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ADC7D-2AF5-5818-CE78-01B32921CCB9}"/>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180498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1212-618F-100B-B0D4-697E9F8D7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5D5F8A-4B60-8A43-AC41-D39CC2532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B691D-566C-F755-AAA6-74D1D92C8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4BAC7-7180-71FF-9F09-75C1EB7EC07F}"/>
              </a:ext>
            </a:extLst>
          </p:cNvPr>
          <p:cNvSpPr>
            <a:spLocks noGrp="1"/>
          </p:cNvSpPr>
          <p:nvPr>
            <p:ph type="dt" sz="half" idx="10"/>
          </p:nvPr>
        </p:nvSpPr>
        <p:spPr/>
        <p:txBody>
          <a:bodyPr/>
          <a:lstStyle/>
          <a:p>
            <a:fld id="{6FA7EF0E-4E93-4247-ACCE-68898783BD7F}" type="datetimeFigureOut">
              <a:rPr lang="en-US" smtClean="0"/>
              <a:t>11/10/2024</a:t>
            </a:fld>
            <a:endParaRPr lang="en-US"/>
          </a:p>
        </p:txBody>
      </p:sp>
      <p:sp>
        <p:nvSpPr>
          <p:cNvPr id="6" name="Footer Placeholder 5">
            <a:extLst>
              <a:ext uri="{FF2B5EF4-FFF2-40B4-BE49-F238E27FC236}">
                <a16:creationId xmlns:a16="http://schemas.microsoft.com/office/drawing/2014/main" id="{566E53F2-F317-0764-5980-AEA50BD80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2AF43-E92C-0120-2BCA-48B22A4DF9EA}"/>
              </a:ext>
            </a:extLst>
          </p:cNvPr>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45371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9DD49-0044-7DE9-A0E5-80049E903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12C1F-89CE-B8BA-6D4B-7C6F43685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125A9-A79C-2E54-66B4-788C06E54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7EF0E-4E93-4247-ACCE-68898783BD7F}" type="datetimeFigureOut">
              <a:rPr lang="en-US" smtClean="0"/>
              <a:t>11/10/2024</a:t>
            </a:fld>
            <a:endParaRPr lang="en-US"/>
          </a:p>
        </p:txBody>
      </p:sp>
      <p:sp>
        <p:nvSpPr>
          <p:cNvPr id="5" name="Footer Placeholder 4">
            <a:extLst>
              <a:ext uri="{FF2B5EF4-FFF2-40B4-BE49-F238E27FC236}">
                <a16:creationId xmlns:a16="http://schemas.microsoft.com/office/drawing/2014/main" id="{288ECA64-9B11-19A7-0A5A-0B1294CC1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7F81A4-E927-6B62-E841-DD1ABC652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D05D3-1D09-4A9F-80A1-0A964B8E0A2A}" type="slidenum">
              <a:rPr lang="en-US" smtClean="0"/>
              <a:t>‹#›</a:t>
            </a:fld>
            <a:endParaRPr lang="en-US"/>
          </a:p>
        </p:txBody>
      </p:sp>
    </p:spTree>
    <p:extLst>
      <p:ext uri="{BB962C8B-B14F-4D97-AF65-F5344CB8AC3E}">
        <p14:creationId xmlns:p14="http://schemas.microsoft.com/office/powerpoint/2010/main" val="413220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D5D6-E856-2104-EBF3-B41BFEBF08E2}"/>
              </a:ext>
            </a:extLst>
          </p:cNvPr>
          <p:cNvSpPr>
            <a:spLocks noGrp="1"/>
          </p:cNvSpPr>
          <p:nvPr>
            <p:ph type="ctrTitle"/>
          </p:nvPr>
        </p:nvSpPr>
        <p:spPr/>
        <p:txBody>
          <a:bodyPr/>
          <a:lstStyle/>
          <a:p>
            <a:r>
              <a:rPr lang="el-GR" b="1" dirty="0"/>
              <a:t>Ομηρική εποχή</a:t>
            </a:r>
            <a:br>
              <a:rPr lang="el-GR" b="1" dirty="0"/>
            </a:br>
            <a:r>
              <a:rPr lang="el-GR" b="1" dirty="0"/>
              <a:t>(1100 – 750 π.Χ)</a:t>
            </a:r>
            <a:endParaRPr lang="en-US" b="1" dirty="0"/>
          </a:p>
        </p:txBody>
      </p:sp>
      <p:sp>
        <p:nvSpPr>
          <p:cNvPr id="3" name="Subtitle 2">
            <a:extLst>
              <a:ext uri="{FF2B5EF4-FFF2-40B4-BE49-F238E27FC236}">
                <a16:creationId xmlns:a16="http://schemas.microsoft.com/office/drawing/2014/main" id="{46A2B1C5-CA85-60D7-A2AA-872CDE9449B1}"/>
              </a:ext>
            </a:extLst>
          </p:cNvPr>
          <p:cNvSpPr>
            <a:spLocks noGrp="1"/>
          </p:cNvSpPr>
          <p:nvPr>
            <p:ph type="subTitle" idx="1"/>
          </p:nvPr>
        </p:nvSpPr>
        <p:spPr/>
        <p:txBody>
          <a:bodyPr>
            <a:normAutofit/>
          </a:bodyPr>
          <a:lstStyle/>
          <a:p>
            <a:endParaRPr lang="el-GR" dirty="0"/>
          </a:p>
          <a:p>
            <a:r>
              <a:rPr lang="el-GR" sz="3600" dirty="0"/>
              <a:t>Γεωμετρική εποχή: αντικείμενα καθημερινής χρήσης και αναθηματικά</a:t>
            </a:r>
            <a:endParaRPr lang="en-US" sz="3600" dirty="0"/>
          </a:p>
        </p:txBody>
      </p:sp>
    </p:spTree>
    <p:extLst>
      <p:ext uri="{BB962C8B-B14F-4D97-AF65-F5344CB8AC3E}">
        <p14:creationId xmlns:p14="http://schemas.microsoft.com/office/powerpoint/2010/main" val="62905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F0EA-5C8E-5A8F-F8F3-87AB821B4919}"/>
              </a:ext>
            </a:extLst>
          </p:cNvPr>
          <p:cNvSpPr>
            <a:spLocks noGrp="1"/>
          </p:cNvSpPr>
          <p:nvPr>
            <p:ph type="title"/>
          </p:nvPr>
        </p:nvSpPr>
        <p:spPr/>
        <p:txBody>
          <a:bodyPr/>
          <a:lstStyle/>
          <a:p>
            <a:pPr algn="ctr"/>
            <a:r>
              <a:rPr lang="el-GR" b="1" dirty="0"/>
              <a:t>Γεωμετρική τέχνη</a:t>
            </a:r>
            <a:endParaRPr lang="en-US" b="1" dirty="0"/>
          </a:p>
        </p:txBody>
      </p:sp>
      <p:pic>
        <p:nvPicPr>
          <p:cNvPr id="5" name="Content Placeholder 4">
            <a:extLst>
              <a:ext uri="{FF2B5EF4-FFF2-40B4-BE49-F238E27FC236}">
                <a16:creationId xmlns:a16="http://schemas.microsoft.com/office/drawing/2014/main" id="{A2CE4B2B-5FF5-05A8-36E5-727BB5263665}"/>
              </a:ext>
            </a:extLst>
          </p:cNvPr>
          <p:cNvPicPr>
            <a:picLocks noGrp="1" noChangeAspect="1"/>
          </p:cNvPicPr>
          <p:nvPr>
            <p:ph sz="half" idx="1"/>
          </p:nvPr>
        </p:nvPicPr>
        <p:blipFill>
          <a:blip r:embed="rId2"/>
          <a:stretch>
            <a:fillRect/>
          </a:stretch>
        </p:blipFill>
        <p:spPr>
          <a:xfrm>
            <a:off x="1736338" y="1825625"/>
            <a:ext cx="3385323" cy="4351338"/>
          </a:xfrm>
          <a:prstGeom prst="rect">
            <a:avLst/>
          </a:prstGeom>
        </p:spPr>
      </p:pic>
      <p:pic>
        <p:nvPicPr>
          <p:cNvPr id="6" name="Content Placeholder 5">
            <a:extLst>
              <a:ext uri="{FF2B5EF4-FFF2-40B4-BE49-F238E27FC236}">
                <a16:creationId xmlns:a16="http://schemas.microsoft.com/office/drawing/2014/main" id="{88029601-7AE1-BE4A-9215-CCE5F3CDBBBE}"/>
              </a:ext>
            </a:extLst>
          </p:cNvPr>
          <p:cNvPicPr>
            <a:picLocks noGrp="1" noChangeAspect="1"/>
          </p:cNvPicPr>
          <p:nvPr>
            <p:ph sz="half" idx="2"/>
          </p:nvPr>
        </p:nvPicPr>
        <p:blipFill>
          <a:blip r:embed="rId3"/>
          <a:stretch>
            <a:fillRect/>
          </a:stretch>
        </p:blipFill>
        <p:spPr>
          <a:xfrm>
            <a:off x="6575612" y="2070847"/>
            <a:ext cx="3511363" cy="3617259"/>
          </a:xfrm>
          <a:prstGeom prst="rect">
            <a:avLst/>
          </a:prstGeom>
        </p:spPr>
      </p:pic>
    </p:spTree>
    <p:extLst>
      <p:ext uri="{BB962C8B-B14F-4D97-AF65-F5344CB8AC3E}">
        <p14:creationId xmlns:p14="http://schemas.microsoft.com/office/powerpoint/2010/main" val="37807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76CC-71B2-79C8-3307-97B48BFEC1BC}"/>
              </a:ext>
            </a:extLst>
          </p:cNvPr>
          <p:cNvSpPr>
            <a:spLocks noGrp="1"/>
          </p:cNvSpPr>
          <p:nvPr>
            <p:ph type="title"/>
          </p:nvPr>
        </p:nvSpPr>
        <p:spPr/>
        <p:txBody>
          <a:bodyPr/>
          <a:lstStyle/>
          <a:p>
            <a:pPr algn="ctr"/>
            <a:r>
              <a:rPr lang="el-GR" b="1" dirty="0"/>
              <a:t>Γεωμετρική τέχνη</a:t>
            </a:r>
            <a:endParaRPr lang="en-US" b="1" dirty="0"/>
          </a:p>
        </p:txBody>
      </p:sp>
      <p:pic>
        <p:nvPicPr>
          <p:cNvPr id="6" name="Content Placeholder 5">
            <a:extLst>
              <a:ext uri="{FF2B5EF4-FFF2-40B4-BE49-F238E27FC236}">
                <a16:creationId xmlns:a16="http://schemas.microsoft.com/office/drawing/2014/main" id="{73ED9B7E-59BB-B8F3-3427-6663D41E2363}"/>
              </a:ext>
            </a:extLst>
          </p:cNvPr>
          <p:cNvPicPr>
            <a:picLocks noGrp="1" noChangeAspect="1"/>
          </p:cNvPicPr>
          <p:nvPr>
            <p:ph sz="half" idx="1"/>
          </p:nvPr>
        </p:nvPicPr>
        <p:blipFill>
          <a:blip r:embed="rId2"/>
          <a:stretch>
            <a:fillRect/>
          </a:stretch>
        </p:blipFill>
        <p:spPr>
          <a:xfrm>
            <a:off x="1438835" y="2528047"/>
            <a:ext cx="3550024" cy="3361765"/>
          </a:xfrm>
          <a:prstGeom prst="rect">
            <a:avLst/>
          </a:prstGeom>
        </p:spPr>
      </p:pic>
      <p:pic>
        <p:nvPicPr>
          <p:cNvPr id="7" name="Content Placeholder 6">
            <a:extLst>
              <a:ext uri="{FF2B5EF4-FFF2-40B4-BE49-F238E27FC236}">
                <a16:creationId xmlns:a16="http://schemas.microsoft.com/office/drawing/2014/main" id="{961ABB15-79A8-080E-5FE2-E2AD891387D3}"/>
              </a:ext>
            </a:extLst>
          </p:cNvPr>
          <p:cNvPicPr>
            <a:picLocks noGrp="1" noChangeAspect="1"/>
          </p:cNvPicPr>
          <p:nvPr>
            <p:ph sz="half" idx="2"/>
          </p:nvPr>
        </p:nvPicPr>
        <p:blipFill>
          <a:blip r:embed="rId3"/>
          <a:stretch>
            <a:fillRect/>
          </a:stretch>
        </p:blipFill>
        <p:spPr>
          <a:xfrm>
            <a:off x="6858000" y="2635624"/>
            <a:ext cx="3402106" cy="3119717"/>
          </a:xfrm>
          <a:prstGeom prst="rect">
            <a:avLst/>
          </a:prstGeom>
        </p:spPr>
      </p:pic>
    </p:spTree>
    <p:extLst>
      <p:ext uri="{BB962C8B-B14F-4D97-AF65-F5344CB8AC3E}">
        <p14:creationId xmlns:p14="http://schemas.microsoft.com/office/powerpoint/2010/main" val="339251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7C89-ABEC-D607-8E7A-EE7684860C91}"/>
              </a:ext>
            </a:extLst>
          </p:cNvPr>
          <p:cNvSpPr>
            <a:spLocks noGrp="1"/>
          </p:cNvSpPr>
          <p:nvPr>
            <p:ph type="title"/>
          </p:nvPr>
        </p:nvSpPr>
        <p:spPr/>
        <p:txBody>
          <a:bodyPr/>
          <a:lstStyle/>
          <a:p>
            <a:pPr algn="ctr"/>
            <a:r>
              <a:rPr lang="el-GR" dirty="0"/>
              <a:t> </a:t>
            </a:r>
            <a:r>
              <a:rPr lang="el-GR" b="1" dirty="0"/>
              <a:t>Τύποι αγγείων</a:t>
            </a:r>
            <a:endParaRPr lang="en-US" b="1" dirty="0"/>
          </a:p>
        </p:txBody>
      </p:sp>
      <p:pic>
        <p:nvPicPr>
          <p:cNvPr id="5" name="Content Placeholder 4">
            <a:extLst>
              <a:ext uri="{FF2B5EF4-FFF2-40B4-BE49-F238E27FC236}">
                <a16:creationId xmlns:a16="http://schemas.microsoft.com/office/drawing/2014/main" id="{CD2CD4EB-EDB3-3274-1ADD-1B742F33D8C6}"/>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46BD9495-0EED-63AF-1CF3-11C485CC80FA}"/>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207534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4360-B306-AED1-01F8-AFBEF789EFE7}"/>
              </a:ext>
            </a:extLst>
          </p:cNvPr>
          <p:cNvSpPr>
            <a:spLocks noGrp="1"/>
          </p:cNvSpPr>
          <p:nvPr>
            <p:ph type="title"/>
          </p:nvPr>
        </p:nvSpPr>
        <p:spPr/>
        <p:txBody>
          <a:bodyPr/>
          <a:lstStyle/>
          <a:p>
            <a:pPr algn="ctr"/>
            <a:r>
              <a:rPr lang="el-GR" b="1" dirty="0"/>
              <a:t>Τύποι αγγείων</a:t>
            </a:r>
            <a:endParaRPr lang="en-US" dirty="0"/>
          </a:p>
        </p:txBody>
      </p:sp>
      <p:pic>
        <p:nvPicPr>
          <p:cNvPr id="5" name="Content Placeholder 4">
            <a:extLst>
              <a:ext uri="{FF2B5EF4-FFF2-40B4-BE49-F238E27FC236}">
                <a16:creationId xmlns:a16="http://schemas.microsoft.com/office/drawing/2014/main" id="{8A3BC0A5-7AB3-3B13-8180-E96CEB4193FB}"/>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4C7234B7-778A-F065-FF0A-854601C6CC40}"/>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400551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51C1-1BAA-8EA7-6B05-188EC6EC332F}"/>
              </a:ext>
            </a:extLst>
          </p:cNvPr>
          <p:cNvSpPr>
            <a:spLocks noGrp="1"/>
          </p:cNvSpPr>
          <p:nvPr>
            <p:ph type="title"/>
          </p:nvPr>
        </p:nvSpPr>
        <p:spPr/>
        <p:txBody>
          <a:bodyPr/>
          <a:lstStyle/>
          <a:p>
            <a:pPr algn="ctr"/>
            <a:r>
              <a:rPr lang="el-GR" b="1" dirty="0"/>
              <a:t>Τύποι αγγείων</a:t>
            </a:r>
            <a:endParaRPr lang="en-US" dirty="0"/>
          </a:p>
        </p:txBody>
      </p:sp>
      <p:pic>
        <p:nvPicPr>
          <p:cNvPr id="5" name="Content Placeholder 4">
            <a:extLst>
              <a:ext uri="{FF2B5EF4-FFF2-40B4-BE49-F238E27FC236}">
                <a16:creationId xmlns:a16="http://schemas.microsoft.com/office/drawing/2014/main" id="{E34E6598-D41C-D149-FA52-6275ADC4466A}"/>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F09852FC-AFA2-EED1-4678-F80E851C9F5E}"/>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272574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F59-4383-6FE0-5C5C-383F90EE8E86}"/>
              </a:ext>
            </a:extLst>
          </p:cNvPr>
          <p:cNvSpPr>
            <a:spLocks noGrp="1"/>
          </p:cNvSpPr>
          <p:nvPr>
            <p:ph type="title"/>
          </p:nvPr>
        </p:nvSpPr>
        <p:spPr/>
        <p:txBody>
          <a:bodyPr/>
          <a:lstStyle/>
          <a:p>
            <a:pPr algn="ctr"/>
            <a:r>
              <a:rPr lang="el-GR" b="1" dirty="0"/>
              <a:t>Σκηνές από την καθημερινή ζωή</a:t>
            </a:r>
            <a:endParaRPr lang="en-US" b="1" dirty="0"/>
          </a:p>
        </p:txBody>
      </p:sp>
      <p:pic>
        <p:nvPicPr>
          <p:cNvPr id="6" name="Content Placeholder 5">
            <a:extLst>
              <a:ext uri="{FF2B5EF4-FFF2-40B4-BE49-F238E27FC236}">
                <a16:creationId xmlns:a16="http://schemas.microsoft.com/office/drawing/2014/main" id="{73548421-CFAC-5038-AA75-5606354234C9}"/>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5" name="Content Placeholder 4">
            <a:extLst>
              <a:ext uri="{FF2B5EF4-FFF2-40B4-BE49-F238E27FC236}">
                <a16:creationId xmlns:a16="http://schemas.microsoft.com/office/drawing/2014/main" id="{38BF1EE7-8549-26BE-7977-BB345B46C01E}"/>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4135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B0EE-5258-005F-21D5-C9103BD42F4D}"/>
              </a:ext>
            </a:extLst>
          </p:cNvPr>
          <p:cNvSpPr>
            <a:spLocks noGrp="1"/>
          </p:cNvSpPr>
          <p:nvPr>
            <p:ph type="title"/>
          </p:nvPr>
        </p:nvSpPr>
        <p:spPr/>
        <p:txBody>
          <a:bodyPr/>
          <a:lstStyle/>
          <a:p>
            <a:pPr algn="ctr"/>
            <a:r>
              <a:rPr lang="el-GR" b="1" dirty="0"/>
              <a:t>Ειδώλια-χάλκινα αγαλματίδια</a:t>
            </a:r>
            <a:endParaRPr lang="en-US" b="1" dirty="0"/>
          </a:p>
        </p:txBody>
      </p:sp>
      <p:pic>
        <p:nvPicPr>
          <p:cNvPr id="5" name="Content Placeholder 4">
            <a:extLst>
              <a:ext uri="{FF2B5EF4-FFF2-40B4-BE49-F238E27FC236}">
                <a16:creationId xmlns:a16="http://schemas.microsoft.com/office/drawing/2014/main" id="{3840C510-59A8-7D0E-1204-01B57C2DAB0F}"/>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B56F7C7E-8589-E6CD-0824-66E1AD937855}"/>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46001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233F-1721-F4DD-2E02-830854F7EA1C}"/>
              </a:ext>
            </a:extLst>
          </p:cNvPr>
          <p:cNvSpPr>
            <a:spLocks noGrp="1"/>
          </p:cNvSpPr>
          <p:nvPr>
            <p:ph type="title"/>
          </p:nvPr>
        </p:nvSpPr>
        <p:spPr/>
        <p:txBody>
          <a:bodyPr/>
          <a:lstStyle/>
          <a:p>
            <a:pPr algn="ctr"/>
            <a:r>
              <a:rPr lang="el-GR" b="1" dirty="0"/>
              <a:t>Γεωμετρική εποχή</a:t>
            </a:r>
            <a:endParaRPr lang="en-US" b="1" dirty="0"/>
          </a:p>
        </p:txBody>
      </p:sp>
      <p:pic>
        <p:nvPicPr>
          <p:cNvPr id="5" name="Content Placeholder 4">
            <a:extLst>
              <a:ext uri="{FF2B5EF4-FFF2-40B4-BE49-F238E27FC236}">
                <a16:creationId xmlns:a16="http://schemas.microsoft.com/office/drawing/2014/main" id="{649843CF-DCA0-11DD-DCD5-E9896E656AE4}"/>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4374A2A9-1A55-0A80-8ADF-663AAF7DBC88}"/>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231261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0DD9-CCEE-36E4-44D0-150D4A4B3273}"/>
              </a:ext>
            </a:extLst>
          </p:cNvPr>
          <p:cNvSpPr>
            <a:spLocks noGrp="1"/>
          </p:cNvSpPr>
          <p:nvPr>
            <p:ph type="title"/>
          </p:nvPr>
        </p:nvSpPr>
        <p:spPr/>
        <p:txBody>
          <a:bodyPr/>
          <a:lstStyle/>
          <a:p>
            <a:pPr algn="ctr"/>
            <a:r>
              <a:rPr lang="el-GR" b="1" dirty="0"/>
              <a:t>Γεωμετρική εποχή-κοσμήματα</a:t>
            </a:r>
            <a:endParaRPr lang="en-US" b="1" dirty="0"/>
          </a:p>
        </p:txBody>
      </p:sp>
      <p:pic>
        <p:nvPicPr>
          <p:cNvPr id="5" name="Content Placeholder 4">
            <a:extLst>
              <a:ext uri="{FF2B5EF4-FFF2-40B4-BE49-F238E27FC236}">
                <a16:creationId xmlns:a16="http://schemas.microsoft.com/office/drawing/2014/main" id="{00182077-C44C-0CA2-83B1-9D19B92FC37E}"/>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2E756676-2CC9-D2B4-FBD2-E643F673FEB7}"/>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284546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14EE-8992-516B-F831-164AC1418AE5}"/>
              </a:ext>
            </a:extLst>
          </p:cNvPr>
          <p:cNvSpPr>
            <a:spLocks noGrp="1"/>
          </p:cNvSpPr>
          <p:nvPr>
            <p:ph type="title"/>
          </p:nvPr>
        </p:nvSpPr>
        <p:spPr/>
        <p:txBody>
          <a:bodyPr/>
          <a:lstStyle/>
          <a:p>
            <a:pPr algn="ctr"/>
            <a:r>
              <a:rPr lang="el-GR" dirty="0"/>
              <a:t> </a:t>
            </a:r>
            <a:r>
              <a:rPr lang="el-GR" b="1" dirty="0"/>
              <a:t>αλφάβητο</a:t>
            </a:r>
            <a:endParaRPr lang="en-US" b="1" dirty="0"/>
          </a:p>
        </p:txBody>
      </p:sp>
      <p:pic>
        <p:nvPicPr>
          <p:cNvPr id="6" name="Content Placeholder 5">
            <a:extLst>
              <a:ext uri="{FF2B5EF4-FFF2-40B4-BE49-F238E27FC236}">
                <a16:creationId xmlns:a16="http://schemas.microsoft.com/office/drawing/2014/main" id="{BBAC9B53-C6A7-E4D2-CAF0-1DA9B8B529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6447" y="2058194"/>
            <a:ext cx="4235824" cy="3886200"/>
          </a:xfrm>
        </p:spPr>
      </p:pic>
      <p:pic>
        <p:nvPicPr>
          <p:cNvPr id="7" name="Content Placeholder 6">
            <a:extLst>
              <a:ext uri="{FF2B5EF4-FFF2-40B4-BE49-F238E27FC236}">
                <a16:creationId xmlns:a16="http://schemas.microsoft.com/office/drawing/2014/main" id="{54BE2B83-F789-6ACB-823C-1446CACBF77E}"/>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352749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B943-05C4-B659-5C67-C672773C9582}"/>
              </a:ext>
            </a:extLst>
          </p:cNvPr>
          <p:cNvSpPr>
            <a:spLocks noGrp="1"/>
          </p:cNvSpPr>
          <p:nvPr>
            <p:ph type="title"/>
          </p:nvPr>
        </p:nvSpPr>
        <p:spPr/>
        <p:txBody>
          <a:bodyPr/>
          <a:lstStyle/>
          <a:p>
            <a:r>
              <a:rPr lang="el-GR" dirty="0"/>
              <a:t>Μετά τα μυκηναϊκά χρόνια τι;</a:t>
            </a:r>
            <a:endParaRPr lang="en-US" dirty="0"/>
          </a:p>
        </p:txBody>
      </p:sp>
      <p:sp>
        <p:nvSpPr>
          <p:cNvPr id="3" name="Content Placeholder 2">
            <a:extLst>
              <a:ext uri="{FF2B5EF4-FFF2-40B4-BE49-F238E27FC236}">
                <a16:creationId xmlns:a16="http://schemas.microsoft.com/office/drawing/2014/main" id="{A563670E-6E02-C7BB-E09D-6D389E5D8AC0}"/>
              </a:ext>
            </a:extLst>
          </p:cNvPr>
          <p:cNvSpPr>
            <a:spLocks noGrp="1"/>
          </p:cNvSpPr>
          <p:nvPr>
            <p:ph idx="1"/>
          </p:nvPr>
        </p:nvSpPr>
        <p:spPr/>
        <p:txBody>
          <a:bodyPr/>
          <a:lstStyle/>
          <a:p>
            <a:r>
              <a:rPr lang="el-GR" dirty="0"/>
              <a:t>Την παρακμή των μυκηναϊκών κέντρων ακολούθησαν τρεις αιώνες περίπου, μια περίοδος αναστατώσεων:</a:t>
            </a:r>
          </a:p>
          <a:p>
            <a:r>
              <a:rPr lang="el-GR" dirty="0"/>
              <a:t>Συνεχείς μετακινήσεις ελληνικών φύλων</a:t>
            </a:r>
          </a:p>
          <a:p>
            <a:r>
              <a:rPr lang="el-GR" dirty="0"/>
              <a:t>Διαμόρφωση προϋποθέσεων για ανασυγκρότηση</a:t>
            </a:r>
          </a:p>
          <a:p>
            <a:r>
              <a:rPr lang="el-GR" dirty="0"/>
              <a:t>ΑΠΟ ΠΟΥ ΑΝΤΛΟΥΜΕ ΤΙΣ ΠΛΗΡΟΦΟΡΙΕΣ;</a:t>
            </a:r>
          </a:p>
          <a:p>
            <a:r>
              <a:rPr lang="el-GR" dirty="0"/>
              <a:t>Ομηρικά έπη</a:t>
            </a:r>
          </a:p>
          <a:p>
            <a:r>
              <a:rPr lang="el-GR" dirty="0"/>
              <a:t>Αυτή η εποχή, επειδή δεν έχουμε πολλές πληροφορίες, οι ερευνητές την αποκαλούν συμβατικά </a:t>
            </a:r>
            <a:r>
              <a:rPr lang="el-GR" b="1" dirty="0"/>
              <a:t>Ομηρική εποχή.</a:t>
            </a:r>
            <a:r>
              <a:rPr lang="el-GR" dirty="0"/>
              <a:t>Χαρακτηρίζεται ως </a:t>
            </a:r>
            <a:r>
              <a:rPr lang="el-GR" b="1" dirty="0"/>
              <a:t>ελληνικός Μεσαίωνας ή σκοτεινοί χρόνοι.</a:t>
            </a:r>
            <a:endParaRPr lang="en-US" b="1" dirty="0"/>
          </a:p>
        </p:txBody>
      </p:sp>
    </p:spTree>
    <p:extLst>
      <p:ext uri="{BB962C8B-B14F-4D97-AF65-F5344CB8AC3E}">
        <p14:creationId xmlns:p14="http://schemas.microsoft.com/office/powerpoint/2010/main" val="75661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CE67-E1CF-30E8-EDFA-44EE1223B0AC}"/>
              </a:ext>
            </a:extLst>
          </p:cNvPr>
          <p:cNvSpPr>
            <a:spLocks noGrp="1"/>
          </p:cNvSpPr>
          <p:nvPr>
            <p:ph type="title"/>
          </p:nvPr>
        </p:nvSpPr>
        <p:spPr/>
        <p:txBody>
          <a:bodyPr/>
          <a:lstStyle/>
          <a:p>
            <a:pPr algn="ctr"/>
            <a:r>
              <a:rPr lang="el-GR" dirty="0"/>
              <a:t> </a:t>
            </a:r>
            <a:r>
              <a:rPr lang="el-GR" b="1" dirty="0"/>
              <a:t>πανοπλία</a:t>
            </a:r>
            <a:endParaRPr lang="en-US" b="1" dirty="0"/>
          </a:p>
        </p:txBody>
      </p:sp>
      <p:pic>
        <p:nvPicPr>
          <p:cNvPr id="5" name="Content Placeholder 4">
            <a:extLst>
              <a:ext uri="{FF2B5EF4-FFF2-40B4-BE49-F238E27FC236}">
                <a16:creationId xmlns:a16="http://schemas.microsoft.com/office/drawing/2014/main" id="{557CCB7F-2879-FC4E-CBE9-A563F10E3663}"/>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pic>
        <p:nvPicPr>
          <p:cNvPr id="6" name="Content Placeholder 5">
            <a:extLst>
              <a:ext uri="{FF2B5EF4-FFF2-40B4-BE49-F238E27FC236}">
                <a16:creationId xmlns:a16="http://schemas.microsoft.com/office/drawing/2014/main" id="{7331D40D-66B4-1161-4265-208AC940F630}"/>
              </a:ext>
            </a:extLst>
          </p:cNvPr>
          <p:cNvPicPr>
            <a:picLocks noGrp="1" noChangeAspect="1"/>
          </p:cNvPicPr>
          <p:nvPr>
            <p:ph sz="half" idx="2"/>
          </p:nvPr>
        </p:nvPicPr>
        <p:blipFill>
          <a:blip r:embed="rId3"/>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9225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7DEA-1233-653D-CB94-37206131F1C5}"/>
              </a:ext>
            </a:extLst>
          </p:cNvPr>
          <p:cNvSpPr>
            <a:spLocks noGrp="1"/>
          </p:cNvSpPr>
          <p:nvPr>
            <p:ph type="title"/>
          </p:nvPr>
        </p:nvSpPr>
        <p:spPr/>
        <p:txBody>
          <a:bodyPr/>
          <a:lstStyle/>
          <a:p>
            <a:pPr algn="ctr"/>
            <a:r>
              <a:rPr lang="el-GR" dirty="0"/>
              <a:t> α΄ αποικισμός</a:t>
            </a:r>
            <a:endParaRPr lang="en-US" dirty="0"/>
          </a:p>
        </p:txBody>
      </p:sp>
      <p:pic>
        <p:nvPicPr>
          <p:cNvPr id="4" name="Content Placeholder 3">
            <a:extLst>
              <a:ext uri="{FF2B5EF4-FFF2-40B4-BE49-F238E27FC236}">
                <a16:creationId xmlns:a16="http://schemas.microsoft.com/office/drawing/2014/main" id="{2F3708CD-4D59-5E01-115D-32F5F422ECDE}"/>
              </a:ext>
            </a:extLst>
          </p:cNvPr>
          <p:cNvPicPr>
            <a:picLocks noGrp="1" noChangeAspect="1"/>
          </p:cNvPicPr>
          <p:nvPr>
            <p:ph idx="1"/>
          </p:nvPr>
        </p:nvPicPr>
        <p:blipFill>
          <a:blip r:embed="rId2"/>
          <a:stretch>
            <a:fillRect/>
          </a:stretch>
        </p:blipFill>
        <p:spPr>
          <a:xfrm>
            <a:off x="3709987" y="1805940"/>
            <a:ext cx="5205413" cy="4606289"/>
          </a:xfrm>
          <a:prstGeom prst="rect">
            <a:avLst/>
          </a:prstGeom>
        </p:spPr>
      </p:pic>
    </p:spTree>
    <p:extLst>
      <p:ext uri="{BB962C8B-B14F-4D97-AF65-F5344CB8AC3E}">
        <p14:creationId xmlns:p14="http://schemas.microsoft.com/office/powerpoint/2010/main" val="27777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1EAC-6059-BF35-AE09-124B95237BC3}"/>
              </a:ext>
            </a:extLst>
          </p:cNvPr>
          <p:cNvSpPr>
            <a:spLocks noGrp="1"/>
          </p:cNvSpPr>
          <p:nvPr>
            <p:ph type="title"/>
          </p:nvPr>
        </p:nvSpPr>
        <p:spPr/>
        <p:txBody>
          <a:bodyPr/>
          <a:lstStyle/>
          <a:p>
            <a:pPr algn="ctr"/>
            <a:r>
              <a:rPr lang="el-GR" b="1" dirty="0"/>
              <a:t>α΄αποικισμός (11</a:t>
            </a:r>
            <a:r>
              <a:rPr lang="el-GR" b="1" baseline="30000" dirty="0"/>
              <a:t>ος</a:t>
            </a:r>
            <a:r>
              <a:rPr lang="el-GR" b="1" dirty="0"/>
              <a:t>-9</a:t>
            </a:r>
            <a:r>
              <a:rPr lang="el-GR" b="1" baseline="30000" dirty="0"/>
              <a:t>ος</a:t>
            </a:r>
            <a:r>
              <a:rPr lang="el-GR" b="1" dirty="0"/>
              <a:t> αι.)</a:t>
            </a:r>
            <a:endParaRPr lang="en-US" b="1" dirty="0"/>
          </a:p>
        </p:txBody>
      </p:sp>
      <p:sp>
        <p:nvSpPr>
          <p:cNvPr id="3" name="Content Placeholder 2">
            <a:extLst>
              <a:ext uri="{FF2B5EF4-FFF2-40B4-BE49-F238E27FC236}">
                <a16:creationId xmlns:a16="http://schemas.microsoft.com/office/drawing/2014/main" id="{C8926754-D45D-34F4-FA4B-B6C459E7A2FD}"/>
              </a:ext>
            </a:extLst>
          </p:cNvPr>
          <p:cNvSpPr>
            <a:spLocks noGrp="1"/>
          </p:cNvSpPr>
          <p:nvPr>
            <p:ph sz="half" idx="1"/>
          </p:nvPr>
        </p:nvSpPr>
        <p:spPr/>
        <p:txBody>
          <a:bodyPr>
            <a:normAutofit lnSpcReduction="10000"/>
          </a:bodyPr>
          <a:lstStyle/>
          <a:p>
            <a:r>
              <a:rPr lang="el-GR" dirty="0"/>
              <a:t>Αιολοί [από Θεσσαλία προς το</a:t>
            </a:r>
            <a:r>
              <a:rPr lang="en-US" dirty="0"/>
              <a:t> </a:t>
            </a:r>
            <a:r>
              <a:rPr lang="el-GR" dirty="0"/>
              <a:t>βα Αιγαίο &amp; μικρασιατικά παράλια]</a:t>
            </a:r>
          </a:p>
          <a:p>
            <a:r>
              <a:rPr lang="el-GR" dirty="0"/>
              <a:t>Ίωνες </a:t>
            </a:r>
            <a:r>
              <a:rPr lang="en-US" dirty="0"/>
              <a:t>[</a:t>
            </a:r>
            <a:r>
              <a:rPr lang="el-GR" dirty="0"/>
              <a:t>από Πελοπόννησο, Αττική &amp; Εύβοια</a:t>
            </a:r>
            <a:r>
              <a:rPr lang="en-US" dirty="0"/>
              <a:t> </a:t>
            </a:r>
            <a:r>
              <a:rPr lang="el-GR" dirty="0"/>
              <a:t>προς Σάμο, Χίο και μικρασιατικά παράλια]</a:t>
            </a:r>
          </a:p>
          <a:p>
            <a:r>
              <a:rPr lang="el-GR" dirty="0"/>
              <a:t>Δωριείς [από Πελοπόννησο: Λακωνία, Τροιζήνα, Επίδαυρο προς Κρήτη, Ρόδο, Κω και νδ Μικρά Ασία]</a:t>
            </a:r>
            <a:endParaRPr lang="en-US" dirty="0"/>
          </a:p>
        </p:txBody>
      </p:sp>
      <p:sp>
        <p:nvSpPr>
          <p:cNvPr id="4" name="Content Placeholder 3">
            <a:extLst>
              <a:ext uri="{FF2B5EF4-FFF2-40B4-BE49-F238E27FC236}">
                <a16:creationId xmlns:a16="http://schemas.microsoft.com/office/drawing/2014/main" id="{C196D550-EE77-B391-91D8-8CDDCB1D5607}"/>
              </a:ext>
            </a:extLst>
          </p:cNvPr>
          <p:cNvSpPr>
            <a:spLocks noGrp="1"/>
          </p:cNvSpPr>
          <p:nvPr>
            <p:ph sz="half" idx="2"/>
          </p:nvPr>
        </p:nvSpPr>
        <p:spPr/>
        <p:txBody>
          <a:bodyPr>
            <a:normAutofit lnSpcReduction="10000"/>
          </a:bodyPr>
          <a:lstStyle/>
          <a:p>
            <a:r>
              <a:rPr lang="el-GR" dirty="0"/>
              <a:t>ΑΙΟΛΙΣ</a:t>
            </a:r>
          </a:p>
          <a:p>
            <a:endParaRPr lang="el-GR" dirty="0"/>
          </a:p>
          <a:p>
            <a:r>
              <a:rPr lang="el-GR" dirty="0"/>
              <a:t>ΙΩΝΙΑ : συγκρότηση θρησκευτικής ένωσης στο ακρωτήριο της Μυκάλης,ναός του Ελικώνιου Ποσειδώνα, </a:t>
            </a:r>
            <a:r>
              <a:rPr lang="el-GR" b="1" dirty="0"/>
              <a:t>Πανιώνιο</a:t>
            </a:r>
          </a:p>
          <a:p>
            <a:r>
              <a:rPr lang="el-GR" dirty="0"/>
              <a:t>ΔΩΡΙΣ: συγκρότηση θρησκευτικής ένωσης στο Τριόπιο ακρωτήριο, ναός του Απόλλωνα, </a:t>
            </a:r>
            <a:r>
              <a:rPr lang="el-GR" b="1" dirty="0"/>
              <a:t>Δωρική Εξάπολη</a:t>
            </a:r>
            <a:endParaRPr lang="en-US" b="1" dirty="0"/>
          </a:p>
        </p:txBody>
      </p:sp>
    </p:spTree>
    <p:extLst>
      <p:ext uri="{BB962C8B-B14F-4D97-AF65-F5344CB8AC3E}">
        <p14:creationId xmlns:p14="http://schemas.microsoft.com/office/powerpoint/2010/main" val="246446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22B1-E10A-C82F-A076-1EB4279AB1B5}"/>
              </a:ext>
            </a:extLst>
          </p:cNvPr>
          <p:cNvSpPr>
            <a:spLocks noGrp="1"/>
          </p:cNvSpPr>
          <p:nvPr>
            <p:ph type="title"/>
          </p:nvPr>
        </p:nvSpPr>
        <p:spPr/>
        <p:txBody>
          <a:bodyPr/>
          <a:lstStyle/>
          <a:p>
            <a:pPr algn="ctr"/>
            <a:r>
              <a:rPr lang="el-GR" b="1" dirty="0"/>
              <a:t>οικονομία</a:t>
            </a:r>
            <a:endParaRPr lang="en-US" b="1" dirty="0"/>
          </a:p>
        </p:txBody>
      </p:sp>
      <p:sp>
        <p:nvSpPr>
          <p:cNvPr id="3" name="Content Placeholder 2">
            <a:extLst>
              <a:ext uri="{FF2B5EF4-FFF2-40B4-BE49-F238E27FC236}">
                <a16:creationId xmlns:a16="http://schemas.microsoft.com/office/drawing/2014/main" id="{00337A93-DFD4-0A9F-9923-F92E99BF3BA7}"/>
              </a:ext>
            </a:extLst>
          </p:cNvPr>
          <p:cNvSpPr>
            <a:spLocks noGrp="1"/>
          </p:cNvSpPr>
          <p:nvPr>
            <p:ph idx="1"/>
          </p:nvPr>
        </p:nvSpPr>
        <p:spPr/>
        <p:txBody>
          <a:bodyPr>
            <a:normAutofit/>
          </a:bodyPr>
          <a:lstStyle/>
          <a:p>
            <a:pPr marL="0" marR="0" algn="just">
              <a:lnSpc>
                <a:spcPct val="10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κύρια πηγή οικονομικής ανάπτυξης η γη: κλειστή αγροτική οικονομία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οίκος</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τα μέλη κάθε οικογένειας μαζί με άλλα άτομα που εξηρτώντο οικονομικά από την οικογένεια επιτελούν όλες τις παραγωγικές εργασίες.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ΑΓΑΘΑ: γεωργικά, κτηνοτροφικά και καταναλώνονται στο πλαίσο του οίκου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ανταλλακτικό εμπόριο</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ανταλλαγή δώρων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πόλεμο, πειρατεία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ανταλλακτικό εμπόριο</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μέτρο αξιολόγησης των ανταλλασσομένων προϊόντων ήταν το βόδι, τα δέρματα ζώων, οι δούλοι (εσωτερικό εμπόριο)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για την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προμήθεια μετάλλων ή δούλων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 εξωτερικό εμπόριο γινόταν από΄τους Φοίνικες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976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BBA49-E4E1-CE16-B895-DF5DD4BA3A49}"/>
              </a:ext>
            </a:extLst>
          </p:cNvPr>
          <p:cNvSpPr>
            <a:spLocks noGrp="1"/>
          </p:cNvSpPr>
          <p:nvPr>
            <p:ph type="title"/>
          </p:nvPr>
        </p:nvSpPr>
        <p:spPr/>
        <p:txBody>
          <a:bodyPr/>
          <a:lstStyle/>
          <a:p>
            <a:pPr algn="ctr"/>
            <a:r>
              <a:rPr lang="el-GR" dirty="0"/>
              <a:t>κοινωνική &amp; πολιτική οργάνωση</a:t>
            </a:r>
            <a:br>
              <a:rPr lang="el-GR" dirty="0"/>
            </a:br>
            <a:r>
              <a:rPr lang="el-GR" dirty="0"/>
              <a:t>φυλετικά κράτη</a:t>
            </a:r>
            <a:endParaRPr lang="en-US" dirty="0"/>
          </a:p>
        </p:txBody>
      </p:sp>
      <p:sp>
        <p:nvSpPr>
          <p:cNvPr id="5" name="Text Placeholder 4">
            <a:extLst>
              <a:ext uri="{FF2B5EF4-FFF2-40B4-BE49-F238E27FC236}">
                <a16:creationId xmlns:a16="http://schemas.microsoft.com/office/drawing/2014/main" id="{328F63BC-E352-2D96-1257-D3B48FE667A5}"/>
              </a:ext>
            </a:extLst>
          </p:cNvPr>
          <p:cNvSpPr>
            <a:spLocks noGrp="1"/>
          </p:cNvSpPr>
          <p:nvPr>
            <p:ph type="body" idx="1"/>
          </p:nvPr>
        </p:nvSpPr>
        <p:spPr/>
        <p:txBody>
          <a:bodyPr/>
          <a:lstStyle/>
          <a:p>
            <a:pPr algn="ctr"/>
            <a:r>
              <a:rPr lang="el-GR" dirty="0"/>
              <a:t>κοινωνία</a:t>
            </a:r>
            <a:endParaRPr lang="en-US" dirty="0"/>
          </a:p>
        </p:txBody>
      </p:sp>
      <p:sp>
        <p:nvSpPr>
          <p:cNvPr id="6" name="Content Placeholder 5">
            <a:extLst>
              <a:ext uri="{FF2B5EF4-FFF2-40B4-BE49-F238E27FC236}">
                <a16:creationId xmlns:a16="http://schemas.microsoft.com/office/drawing/2014/main" id="{A5FB3B3C-0AF6-BE0E-7125-E094C8CDD32E}"/>
              </a:ext>
            </a:extLst>
          </p:cNvPr>
          <p:cNvSpPr>
            <a:spLocks noGrp="1"/>
          </p:cNvSpPr>
          <p:nvPr>
            <p:ph sz="half" idx="2"/>
          </p:nvPr>
        </p:nvSpPr>
        <p:spPr/>
        <p:txBody>
          <a:bodyPr>
            <a:normAutofit fontScale="92500" lnSpcReduction="10000"/>
          </a:bodyPr>
          <a:lstStyle/>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άριστοι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τα μέλη του οίκου, που τους συνδέουν συγγενικοί δεσμοί, γίνονται κάτοχοι γης και αποκτούν οικονομική ισχύ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πλήθος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:στο πλαίσιο του οίκου υπάρχουν και άλλοι που δεν έχουν συγγενικούς δεσμούς, είναι πολυάριθμη κοινωνική ομάδα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δημιουργοί: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ανεξάρτητοι από τον οίκο αλλά εξαρτώμενοι οικονομικά από τους οίκους μιας περιοχής, η εργασία τους προϋποθέτει εξειδίκευση. Είναι οι τεχνίτες: ξυλουργοί, αγγειοπλάστες, χαλκουργοί, με την εργασία τους καλύπτουν τις ανάγκες μιας περιοχής, πολλών οίκων.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7E632B03-2F16-1B18-A5B5-465B10E2953D}"/>
              </a:ext>
            </a:extLst>
          </p:cNvPr>
          <p:cNvSpPr>
            <a:spLocks noGrp="1"/>
          </p:cNvSpPr>
          <p:nvPr>
            <p:ph type="body" sz="quarter" idx="3"/>
          </p:nvPr>
        </p:nvSpPr>
        <p:spPr/>
        <p:txBody>
          <a:bodyPr/>
          <a:lstStyle/>
          <a:p>
            <a:pPr algn="ctr"/>
            <a:r>
              <a:rPr lang="el-GR" dirty="0"/>
              <a:t>πολιτική οργάνωση</a:t>
            </a:r>
            <a:endParaRPr lang="en-US" dirty="0"/>
          </a:p>
        </p:txBody>
      </p:sp>
      <p:sp>
        <p:nvSpPr>
          <p:cNvPr id="8" name="Content Placeholder 7">
            <a:extLst>
              <a:ext uri="{FF2B5EF4-FFF2-40B4-BE49-F238E27FC236}">
                <a16:creationId xmlns:a16="http://schemas.microsoft.com/office/drawing/2014/main" id="{9200F6E6-B1F1-5DB7-081B-06132199A779}"/>
              </a:ext>
            </a:extLst>
          </p:cNvPr>
          <p:cNvSpPr>
            <a:spLocks noGrp="1"/>
          </p:cNvSpPr>
          <p:nvPr>
            <p:ph sz="quarter" idx="4"/>
          </p:nvPr>
        </p:nvSpPr>
        <p:spPr/>
        <p:txBody>
          <a:bodyPr>
            <a:normAutofit fontScale="92500" lnSpcReduction="10000"/>
          </a:bodyPr>
          <a:lstStyle/>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Βασιλιάς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αρχηγός του στρατού και κυβερνήτης με θρησκευτική και δικαστική εξουσία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Βουλή των γερόντων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συμβούλιο των ευγενών που σταδιακά περιόρισε τη βασιλική εξουσία.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Εκκλησία του δήμου: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συνέλευση του λαού, πλήθους που για σοβαρές υποθέσεις ο βασιλιάς τη συγκαλούσε για να πάρει αποφάσεις.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3772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2329-6B35-3110-E5C7-949C8AE253DD}"/>
              </a:ext>
            </a:extLst>
          </p:cNvPr>
          <p:cNvSpPr>
            <a:spLocks noGrp="1"/>
          </p:cNvSpPr>
          <p:nvPr>
            <p:ph type="title"/>
          </p:nvPr>
        </p:nvSpPr>
        <p:spPr/>
        <p:txBody>
          <a:bodyPr/>
          <a:lstStyle/>
          <a:p>
            <a:pPr algn="ctr"/>
            <a:r>
              <a:rPr lang="el-GR" b="1" dirty="0"/>
              <a:t>πολιτισμός</a:t>
            </a:r>
            <a:endParaRPr lang="en-US" b="1" dirty="0"/>
          </a:p>
        </p:txBody>
      </p:sp>
      <p:sp>
        <p:nvSpPr>
          <p:cNvPr id="3" name="Content Placeholder 2">
            <a:extLst>
              <a:ext uri="{FF2B5EF4-FFF2-40B4-BE49-F238E27FC236}">
                <a16:creationId xmlns:a16="http://schemas.microsoft.com/office/drawing/2014/main" id="{6E667EBB-B6F4-52DE-E666-7C85D047532D}"/>
              </a:ext>
            </a:extLst>
          </p:cNvPr>
          <p:cNvSpPr>
            <a:spLocks noGrp="1"/>
          </p:cNvSpPr>
          <p:nvPr>
            <p:ph sz="half" idx="1"/>
          </p:nvPr>
        </p:nvSpPr>
        <p:spPr/>
        <p:txBody>
          <a:bodyPr/>
          <a:lstStyle/>
          <a:p>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Αλφαβητική γραφή: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σύμβολα της γραφής δεν αποδίδουν συλλαβές αλλά φθόγγους. Προκύπτει με αφομοιωτικό τρόπο από το φοινικικό αλφάβητο. Οι Έλληνες προσάρμοσαν τα σύμβολα στις φωνητικές αξίες της ελληνικής γλώσσας, προσέθεσαν απλώς τα φωνήεντα που έλειπαν από΄το φοινικικό αλφάβητο. </a:t>
            </a:r>
          </a:p>
          <a:p>
            <a:pPr marL="0" indent="0">
              <a:buNone/>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r>
              <a:rPr lang="el-GR" sz="1800" dirty="0">
                <a:latin typeface="Times New Roman" panose="02020603050405020304" pitchFamily="18" charset="0"/>
                <a:ea typeface="Calibri" panose="020F0502020204030204" pitchFamily="34" charset="0"/>
                <a:cs typeface="Times New Roman" panose="02020603050405020304" pitchFamily="18" charset="0"/>
              </a:rPr>
              <a:t>Συνυπάρχουν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τοπικές λατρείες και παγιώνονται οι θρησκευτικές αντιλήψεις με τη συγκρότηση του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ολυμπιακού δωδεκαθέου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04897FB-B72B-B66A-76B4-C96188DE3BF0}"/>
              </a:ext>
            </a:extLst>
          </p:cNvPr>
          <p:cNvSpPr>
            <a:spLocks noGrp="1"/>
          </p:cNvSpPr>
          <p:nvPr>
            <p:ph sz="half" idx="2"/>
          </p:nvPr>
        </p:nvSpPr>
        <p:spPr/>
        <p:txBody>
          <a:bodyPr/>
          <a:lstStyle/>
          <a:p>
            <a:pPr marL="0" marR="0"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προφορική παράδοση διαμορφώνει την πρώτη ελληνική ποίηση, επική ποίηση.</a:t>
            </a:r>
            <a:r>
              <a:rPr lang="el-GR" sz="1800" dirty="0">
                <a:effectLst/>
                <a:latin typeface="Times New Roman" panose="02020603050405020304" pitchFamily="18" charset="0"/>
                <a:ea typeface="Calibri" panose="020F0502020204030204" pitchFamily="34" charset="0"/>
              </a:rPr>
              <a:t>Από την παράδοση αυτή δημιουργούνται τραγούδια με περιεχόμενο που αναφέρεται στους Έλληνες των αποικιών της Μ Ασίας. </a:t>
            </a:r>
          </a:p>
          <a:p>
            <a:pPr marL="0" marR="0" algn="just">
              <a:lnSpc>
                <a:spcPct val="107000"/>
              </a:lnSpc>
              <a:spcAft>
                <a:spcPts val="800"/>
              </a:spcAft>
            </a:pPr>
            <a:r>
              <a:rPr lang="el-GR" sz="1800" dirty="0">
                <a:latin typeface="Times New Roman" panose="02020603050405020304" pitchFamily="18" charset="0"/>
                <a:ea typeface="Calibri" panose="020F0502020204030204" pitchFamily="34" charset="0"/>
              </a:rPr>
              <a:t>Ηρωϊκό έπος: ΟΜΗΡΟΣ, </a:t>
            </a:r>
            <a:r>
              <a:rPr lang="el-GR" sz="1800" i="1" dirty="0">
                <a:latin typeface="Times New Roman" panose="02020603050405020304" pitchFamily="18" charset="0"/>
                <a:ea typeface="Calibri" panose="020F0502020204030204" pitchFamily="34" charset="0"/>
              </a:rPr>
              <a:t>Ιλιάδα</a:t>
            </a:r>
            <a:r>
              <a:rPr lang="el-GR" sz="1800" dirty="0">
                <a:latin typeface="Times New Roman" panose="02020603050405020304" pitchFamily="18" charset="0"/>
                <a:ea typeface="Calibri" panose="020F0502020204030204" pitchFamily="34" charset="0"/>
              </a:rPr>
              <a:t>, </a:t>
            </a:r>
            <a:r>
              <a:rPr lang="el-GR" sz="1800" i="1" dirty="0">
                <a:latin typeface="Times New Roman" panose="02020603050405020304" pitchFamily="18" charset="0"/>
                <a:ea typeface="Calibri" panose="020F0502020204030204" pitchFamily="34" charset="0"/>
              </a:rPr>
              <a:t>Οδύσσεια</a:t>
            </a:r>
          </a:p>
          <a:p>
            <a:pPr marL="0" marR="0" algn="just">
              <a:lnSpc>
                <a:spcPct val="107000"/>
              </a:lnSpc>
              <a:spcAft>
                <a:spcPts val="800"/>
              </a:spcAft>
            </a:pPr>
            <a:r>
              <a:rPr lang="el-GR" sz="1800" dirty="0">
                <a:latin typeface="Times New Roman" panose="02020603050405020304" pitchFamily="18" charset="0"/>
                <a:ea typeface="Calibri" panose="020F0502020204030204" pitchFamily="34" charset="0"/>
              </a:rPr>
              <a:t>Διδακτικό </a:t>
            </a:r>
            <a:r>
              <a:rPr lang="el-GR" sz="1800">
                <a:latin typeface="Times New Roman" panose="02020603050405020304" pitchFamily="18" charset="0"/>
                <a:ea typeface="Calibri" panose="020F0502020204030204" pitchFamily="34" charset="0"/>
              </a:rPr>
              <a:t>έπος: ΗΣΙΟΔΟΣ</a:t>
            </a:r>
            <a:r>
              <a:rPr lang="el-GR" sz="1800" i="1" dirty="0">
                <a:latin typeface="Times New Roman" panose="02020603050405020304" pitchFamily="18" charset="0"/>
                <a:ea typeface="Calibri" panose="020F0502020204030204" pitchFamily="34" charset="0"/>
              </a:rPr>
              <a:t>, Έργα και Ημέραι, Θεογονία</a:t>
            </a:r>
            <a:endParaRPr lang="en-US" i="1" dirty="0"/>
          </a:p>
        </p:txBody>
      </p:sp>
    </p:spTree>
    <p:extLst>
      <p:ext uri="{BB962C8B-B14F-4D97-AF65-F5344CB8AC3E}">
        <p14:creationId xmlns:p14="http://schemas.microsoft.com/office/powerpoint/2010/main" val="156194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18D4-D20C-F9A6-017F-18B21A68BDE1}"/>
              </a:ext>
            </a:extLst>
          </p:cNvPr>
          <p:cNvSpPr>
            <a:spLocks noGrp="1"/>
          </p:cNvSpPr>
          <p:nvPr>
            <p:ph type="title"/>
          </p:nvPr>
        </p:nvSpPr>
        <p:spPr/>
        <p:txBody>
          <a:bodyPr/>
          <a:lstStyle/>
          <a:p>
            <a:pPr algn="ctr"/>
            <a:r>
              <a:rPr lang="en-US" dirty="0"/>
              <a:t>   </a:t>
            </a:r>
            <a:r>
              <a:rPr lang="el-GR" b="1" dirty="0"/>
              <a:t>γεωμετρική τέχνη</a:t>
            </a:r>
            <a:endParaRPr lang="en-US" b="1" dirty="0"/>
          </a:p>
        </p:txBody>
      </p:sp>
      <p:pic>
        <p:nvPicPr>
          <p:cNvPr id="7" name="Content Placeholder 6">
            <a:extLst>
              <a:ext uri="{FF2B5EF4-FFF2-40B4-BE49-F238E27FC236}">
                <a16:creationId xmlns:a16="http://schemas.microsoft.com/office/drawing/2014/main" id="{C52A3621-D2A3-FB70-29DD-B278BBDD83A8}"/>
              </a:ext>
            </a:extLst>
          </p:cNvPr>
          <p:cNvPicPr>
            <a:picLocks noGrp="1" noChangeAspect="1"/>
          </p:cNvPicPr>
          <p:nvPr>
            <p:ph sz="half" idx="1"/>
          </p:nvPr>
        </p:nvPicPr>
        <p:blipFill>
          <a:blip r:embed="rId2"/>
          <a:stretch>
            <a:fillRect/>
          </a:stretch>
        </p:blipFill>
        <p:spPr>
          <a:xfrm>
            <a:off x="1613648" y="1842247"/>
            <a:ext cx="3321424" cy="3109025"/>
          </a:xfrm>
          <a:prstGeom prst="rect">
            <a:avLst/>
          </a:prstGeom>
        </p:spPr>
      </p:pic>
      <p:pic>
        <p:nvPicPr>
          <p:cNvPr id="8" name="Content Placeholder 7">
            <a:extLst>
              <a:ext uri="{FF2B5EF4-FFF2-40B4-BE49-F238E27FC236}">
                <a16:creationId xmlns:a16="http://schemas.microsoft.com/office/drawing/2014/main" id="{85A6200F-9F4C-165F-C67D-48F8DBC95D3F}"/>
              </a:ext>
            </a:extLst>
          </p:cNvPr>
          <p:cNvPicPr>
            <a:picLocks noGrp="1" noChangeAspect="1"/>
          </p:cNvPicPr>
          <p:nvPr>
            <p:ph sz="half" idx="2"/>
          </p:nvPr>
        </p:nvPicPr>
        <p:blipFill>
          <a:blip r:embed="rId3"/>
          <a:stretch>
            <a:fillRect/>
          </a:stretch>
        </p:blipFill>
        <p:spPr>
          <a:xfrm>
            <a:off x="6468035" y="1842247"/>
            <a:ext cx="3514165" cy="3097259"/>
          </a:xfrm>
          <a:prstGeom prst="rect">
            <a:avLst/>
          </a:prstGeom>
        </p:spPr>
      </p:pic>
    </p:spTree>
    <p:extLst>
      <p:ext uri="{BB962C8B-B14F-4D97-AF65-F5344CB8AC3E}">
        <p14:creationId xmlns:p14="http://schemas.microsoft.com/office/powerpoint/2010/main" val="353406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182C-DFF7-89EB-2048-574F1CA90696}"/>
              </a:ext>
            </a:extLst>
          </p:cNvPr>
          <p:cNvSpPr>
            <a:spLocks noGrp="1"/>
          </p:cNvSpPr>
          <p:nvPr>
            <p:ph type="title"/>
          </p:nvPr>
        </p:nvSpPr>
        <p:spPr/>
        <p:txBody>
          <a:bodyPr/>
          <a:lstStyle/>
          <a:p>
            <a:pPr algn="ctr"/>
            <a:r>
              <a:rPr lang="el-GR" b="1" dirty="0"/>
              <a:t>Γεωμετρικά μοτίβα</a:t>
            </a:r>
            <a:endParaRPr lang="en-US" b="1" dirty="0"/>
          </a:p>
        </p:txBody>
      </p:sp>
      <p:pic>
        <p:nvPicPr>
          <p:cNvPr id="5" name="Content Placeholder 4">
            <a:extLst>
              <a:ext uri="{FF2B5EF4-FFF2-40B4-BE49-F238E27FC236}">
                <a16:creationId xmlns:a16="http://schemas.microsoft.com/office/drawing/2014/main" id="{47CD4D1B-83FE-BC7D-03CA-6514F827AC35}"/>
              </a:ext>
            </a:extLst>
          </p:cNvPr>
          <p:cNvPicPr>
            <a:picLocks noGrp="1" noChangeAspect="1"/>
          </p:cNvPicPr>
          <p:nvPr>
            <p:ph sz="half" idx="1"/>
          </p:nvPr>
        </p:nvPicPr>
        <p:blipFill>
          <a:blip r:embed="rId2"/>
          <a:stretch>
            <a:fillRect/>
          </a:stretch>
        </p:blipFill>
        <p:spPr>
          <a:xfrm>
            <a:off x="2000250" y="2380129"/>
            <a:ext cx="3916456" cy="3294529"/>
          </a:xfrm>
          <a:prstGeom prst="rect">
            <a:avLst/>
          </a:prstGeom>
        </p:spPr>
      </p:pic>
      <p:pic>
        <p:nvPicPr>
          <p:cNvPr id="6" name="Content Placeholder 5">
            <a:extLst>
              <a:ext uri="{FF2B5EF4-FFF2-40B4-BE49-F238E27FC236}">
                <a16:creationId xmlns:a16="http://schemas.microsoft.com/office/drawing/2014/main" id="{9527908F-184F-2BC8-1A6F-734B60355DED}"/>
              </a:ext>
            </a:extLst>
          </p:cNvPr>
          <p:cNvPicPr>
            <a:picLocks noGrp="1" noChangeAspect="1"/>
          </p:cNvPicPr>
          <p:nvPr>
            <p:ph sz="half" idx="2"/>
          </p:nvPr>
        </p:nvPicPr>
        <p:blipFill>
          <a:blip r:embed="rId3"/>
          <a:stretch>
            <a:fillRect/>
          </a:stretch>
        </p:blipFill>
        <p:spPr>
          <a:xfrm>
            <a:off x="6819663" y="1825625"/>
            <a:ext cx="3886674" cy="4351338"/>
          </a:xfrm>
          <a:prstGeom prst="rect">
            <a:avLst/>
          </a:prstGeom>
        </p:spPr>
      </p:pic>
    </p:spTree>
    <p:extLst>
      <p:ext uri="{BB962C8B-B14F-4D97-AF65-F5344CB8AC3E}">
        <p14:creationId xmlns:p14="http://schemas.microsoft.com/office/powerpoint/2010/main" val="190314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546</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Ομηρική εποχή (1100 – 750 π.Χ)</vt:lpstr>
      <vt:lpstr>Μετά τα μυκηναϊκά χρόνια τι;</vt:lpstr>
      <vt:lpstr> α΄ αποικισμός</vt:lpstr>
      <vt:lpstr>α΄αποικισμός (11ος-9ος αι.)</vt:lpstr>
      <vt:lpstr>οικονομία</vt:lpstr>
      <vt:lpstr>κοινωνική &amp; πολιτική οργάνωση φυλετικά κράτη</vt:lpstr>
      <vt:lpstr>πολιτισμός</vt:lpstr>
      <vt:lpstr>   γεωμετρική τέχνη</vt:lpstr>
      <vt:lpstr>Γεωμετρικά μοτίβα</vt:lpstr>
      <vt:lpstr>Γεωμετρική τέχνη</vt:lpstr>
      <vt:lpstr>Γεωμετρική τέχνη</vt:lpstr>
      <vt:lpstr> Τύποι αγγείων</vt:lpstr>
      <vt:lpstr>Τύποι αγγείων</vt:lpstr>
      <vt:lpstr>Τύποι αγγείων</vt:lpstr>
      <vt:lpstr>Σκηνές από την καθημερινή ζωή</vt:lpstr>
      <vt:lpstr>Ειδώλια-χάλκινα αγαλματίδια</vt:lpstr>
      <vt:lpstr>Γεωμετρική εποχή</vt:lpstr>
      <vt:lpstr>Γεωμετρική εποχή-κοσμήματα</vt:lpstr>
      <vt:lpstr> αλφάβητο</vt:lpstr>
      <vt:lpstr> πανοπλία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Ομηρική εποχή (1100 – 750 π.Χ)</dc:title>
  <dc:creator>Mary</dc:creator>
  <cp:lastModifiedBy>ΜΑΡΙΑ ΚΕΚΡΟΠΟΥΛΟΥ</cp:lastModifiedBy>
  <cp:revision>3</cp:revision>
  <dcterms:created xsi:type="dcterms:W3CDTF">2022-11-06T16:39:08Z</dcterms:created>
  <dcterms:modified xsi:type="dcterms:W3CDTF">2024-11-10T17:42:26Z</dcterms:modified>
</cp:coreProperties>
</file>