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0" r:id="rId6"/>
    <p:sldId id="262" r:id="rId7"/>
    <p:sldId id="261"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DBD684-83F7-465A-B586-5CE54D091250}" type="datetimeFigureOut">
              <a:rPr lang="el-GR" smtClean="0"/>
              <a:t>4/5/2025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66428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BD684-83F7-465A-B586-5CE54D091250}" type="datetimeFigureOut">
              <a:rPr lang="el-GR" smtClean="0"/>
              <a:t>4/5/2025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331641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ADBD684-83F7-465A-B586-5CE54D091250}" type="datetimeFigureOut">
              <a:rPr lang="el-GR" smtClean="0"/>
              <a:t>4/5/2025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260686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ADBD684-83F7-465A-B586-5CE54D091250}" type="datetimeFigureOut">
              <a:rPr lang="el-GR" smtClean="0"/>
              <a:t>4/5/2025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9D39C3-4E1D-4A2D-8155-0B151E848D22}" type="slidenum">
              <a:rPr lang="el-GR" smtClean="0"/>
              <a:t>‹#›</a:t>
            </a:fld>
            <a:endParaRPr lang="el-G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942819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DBD684-83F7-465A-B586-5CE54D091250}" type="datetimeFigureOut">
              <a:rPr lang="el-GR" smtClean="0"/>
              <a:t>4/5/2025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4187535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ADBD684-83F7-465A-B586-5CE54D091250}" type="datetimeFigureOut">
              <a:rPr lang="el-GR" smtClean="0"/>
              <a:t>4/5/2025</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2617073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ADBD684-83F7-465A-B586-5CE54D091250}" type="datetimeFigureOut">
              <a:rPr lang="el-GR" smtClean="0"/>
              <a:t>4/5/2025</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2494728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DBD684-83F7-465A-B586-5CE54D091250}" type="datetimeFigureOut">
              <a:rPr lang="el-GR" smtClean="0"/>
              <a:t>4/5/2025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2859190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DBD684-83F7-465A-B586-5CE54D091250}" type="datetimeFigureOut">
              <a:rPr lang="el-GR" smtClean="0"/>
              <a:t>4/5/2025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311720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ADBD684-83F7-465A-B586-5CE54D091250}" type="datetimeFigureOut">
              <a:rPr lang="el-GR" smtClean="0"/>
              <a:t>4/5/2025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300967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DBD684-83F7-465A-B586-5CE54D091250}" type="datetimeFigureOut">
              <a:rPr lang="el-GR" smtClean="0"/>
              <a:t>4/5/2025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182805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DBD684-83F7-465A-B586-5CE54D091250}" type="datetimeFigureOut">
              <a:rPr lang="el-GR" smtClean="0"/>
              <a:t>4/5/2025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314338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DBD684-83F7-465A-B586-5CE54D091250}" type="datetimeFigureOut">
              <a:rPr lang="el-GR" smtClean="0"/>
              <a:t>4/5/2025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325381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ADBD684-83F7-465A-B586-5CE54D091250}" type="datetimeFigureOut">
              <a:rPr lang="el-GR" smtClean="0"/>
              <a:t>4/5/2025</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109804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ADBD684-83F7-465A-B586-5CE54D091250}" type="datetimeFigureOut">
              <a:rPr lang="el-GR" smtClean="0"/>
              <a:t>4/5/2025</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178450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ADBD684-83F7-465A-B586-5CE54D091250}" type="datetimeFigureOut">
              <a:rPr lang="el-GR" smtClean="0"/>
              <a:t>4/5/2025</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15333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BD684-83F7-465A-B586-5CE54D091250}" type="datetimeFigureOut">
              <a:rPr lang="el-GR" smtClean="0"/>
              <a:t>4/5/2025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F9D39C3-4E1D-4A2D-8155-0B151E848D22}" type="slidenum">
              <a:rPr lang="el-GR" smtClean="0"/>
              <a:t>‹#›</a:t>
            </a:fld>
            <a:endParaRPr lang="el-GR"/>
          </a:p>
        </p:txBody>
      </p:sp>
    </p:spTree>
    <p:extLst>
      <p:ext uri="{BB962C8B-B14F-4D97-AF65-F5344CB8AC3E}">
        <p14:creationId xmlns:p14="http://schemas.microsoft.com/office/powerpoint/2010/main" val="330714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ADBD684-83F7-465A-B586-5CE54D091250}" type="datetimeFigureOut">
              <a:rPr lang="el-GR" smtClean="0"/>
              <a:t>4/5/2025</a:t>
            </a:fld>
            <a:endParaRPr lang="el-G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F9D39C3-4E1D-4A2D-8155-0B151E848D22}" type="slidenum">
              <a:rPr lang="el-GR" smtClean="0"/>
              <a:t>‹#›</a:t>
            </a:fld>
            <a:endParaRPr lang="el-GR"/>
          </a:p>
        </p:txBody>
      </p:sp>
    </p:spTree>
    <p:extLst>
      <p:ext uri="{BB962C8B-B14F-4D97-AF65-F5344CB8AC3E}">
        <p14:creationId xmlns:p14="http://schemas.microsoft.com/office/powerpoint/2010/main" val="63281365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sz="6000" b="1" dirty="0"/>
              <a:t>Η δημιουργία μιας αυτοκρατορίας</a:t>
            </a:r>
          </a:p>
        </p:txBody>
      </p:sp>
      <p:sp>
        <p:nvSpPr>
          <p:cNvPr id="3" name="2 - Υπότιτλος"/>
          <p:cNvSpPr>
            <a:spLocks noGrp="1"/>
          </p:cNvSpPr>
          <p:nvPr>
            <p:ph type="subTitle" idx="1"/>
          </p:nvPr>
        </p:nvSpPr>
        <p:spPr/>
        <p:txBody>
          <a:bodyPr/>
          <a:lstStyle/>
          <a:p>
            <a:r>
              <a:rPr lang="el-GR" dirty="0"/>
              <a:t>Από την ηγεμονια στην απολυτη μοναρχια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E1AB-DF16-4B0F-BA23-2C49EC175EEB}"/>
              </a:ext>
            </a:extLst>
          </p:cNvPr>
          <p:cNvSpPr>
            <a:spLocks noGrp="1"/>
          </p:cNvSpPr>
          <p:nvPr>
            <p:ph type="title"/>
          </p:nvPr>
        </p:nvSpPr>
        <p:spPr/>
        <p:txBody>
          <a:bodyPr/>
          <a:lstStyle/>
          <a:p>
            <a:pPr algn="ctr"/>
            <a:r>
              <a:rPr lang="el-GR" sz="4400" b="1" dirty="0"/>
              <a:t>Ίδρυση της Κπολης,</a:t>
            </a:r>
            <a:br>
              <a:rPr lang="el-GR" sz="4400" b="1" dirty="0"/>
            </a:br>
            <a:r>
              <a:rPr lang="el-GR" sz="4400" b="1" dirty="0"/>
              <a:t> 330 μ.Χ</a:t>
            </a:r>
            <a:endParaRPr lang="en-US" sz="4400" b="1" dirty="0"/>
          </a:p>
        </p:txBody>
      </p:sp>
      <p:sp>
        <p:nvSpPr>
          <p:cNvPr id="3" name="Content Placeholder 2">
            <a:extLst>
              <a:ext uri="{FF2B5EF4-FFF2-40B4-BE49-F238E27FC236}">
                <a16:creationId xmlns:a16="http://schemas.microsoft.com/office/drawing/2014/main" id="{4D450C0C-D5D4-C3DF-5D5A-88DF6B210772}"/>
              </a:ext>
            </a:extLst>
          </p:cNvPr>
          <p:cNvSpPr>
            <a:spLocks noGrp="1"/>
          </p:cNvSpPr>
          <p:nvPr>
            <p:ph sz="half" idx="1"/>
          </p:nvPr>
        </p:nvSpPr>
        <p:spPr>
          <a:xfrm>
            <a:off x="827700" y="2060576"/>
            <a:ext cx="3298113" cy="4797424"/>
          </a:xfrm>
        </p:spPr>
        <p:txBody>
          <a:bodyPr>
            <a:normAutofit fontScale="77500" lnSpcReduction="20000"/>
          </a:bodyPr>
          <a:lstStyle/>
          <a:p>
            <a:pPr marL="342900" marR="0" lvl="0" indent="-342900" algn="just">
              <a:lnSpc>
                <a:spcPct val="115000"/>
              </a:lnSpc>
              <a:buFont typeface="Symbol" panose="05050102010706020507" pitchFamily="18" charset="2"/>
              <a:buChar char=""/>
            </a:pPr>
            <a:r>
              <a:rPr lang="el-GR" sz="2100" kern="100" dirty="0">
                <a:effectLst/>
                <a:latin typeface="Century Gothic" panose="020B0502020202020204" pitchFamily="34" charset="0"/>
                <a:ea typeface="Calibri" panose="020F0502020204030204" pitchFamily="34" charset="0"/>
                <a:cs typeface="Times New Roman" panose="02020603050405020304" pitchFamily="18" charset="0"/>
              </a:rPr>
              <a:t>Μπορούσε να αντιμετωπίσει</a:t>
            </a:r>
          </a:p>
          <a:p>
            <a:pPr marL="342900" marR="0" lvl="0" indent="-342900" algn="just">
              <a:lnSpc>
                <a:spcPct val="115000"/>
              </a:lnSpc>
              <a:buFont typeface="Symbol" panose="05050102010706020507" pitchFamily="18" charset="2"/>
              <a:buChar char=""/>
            </a:pPr>
            <a:r>
              <a:rPr lang="el-GR" sz="2100" kern="100" dirty="0">
                <a:effectLst/>
                <a:latin typeface="Century Gothic" panose="020B0502020202020204" pitchFamily="34" charset="0"/>
                <a:ea typeface="Calibri" panose="020F0502020204030204" pitchFamily="34" charset="0"/>
                <a:cs typeface="Times New Roman" panose="02020603050405020304" pitchFamily="18" charset="0"/>
              </a:rPr>
              <a:t> πιο άμεσα τα προβλήματα της ανατολής</a:t>
            </a:r>
            <a:endParaRPr lang="en-US" sz="21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buFont typeface="Symbol" panose="05050102010706020507" pitchFamily="18" charset="2"/>
              <a:buChar char=""/>
            </a:pPr>
            <a:r>
              <a:rPr lang="el-GR" sz="2100" kern="100" dirty="0">
                <a:effectLst/>
                <a:latin typeface="Century Gothic" panose="020B0502020202020204" pitchFamily="34" charset="0"/>
                <a:ea typeface="Calibri" panose="020F0502020204030204" pitchFamily="34" charset="0"/>
                <a:cs typeface="Times New Roman" panose="02020603050405020304" pitchFamily="18" charset="0"/>
              </a:rPr>
              <a:t>Η Ρώμη ήταν ταυτισμένη με την αρχαία ρωμαϊκή παράδοση </a:t>
            </a:r>
            <a:endParaRPr lang="en-US" sz="21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buFont typeface="Symbol" panose="05050102010706020507" pitchFamily="18" charset="2"/>
              <a:buChar char=""/>
            </a:pPr>
            <a:r>
              <a:rPr lang="el-GR" sz="2100" kern="100" dirty="0">
                <a:effectLst/>
                <a:latin typeface="Century Gothic" panose="020B0502020202020204" pitchFamily="34" charset="0"/>
                <a:ea typeface="Calibri" panose="020F0502020204030204" pitchFamily="34" charset="0"/>
                <a:cs typeface="Times New Roman" panose="02020603050405020304" pitchFamily="18" charset="0"/>
              </a:rPr>
              <a:t>Η νέα πρωτεύυσα είχε προνομιακή θέση και καλύτερη άμυνα και οικονομική προοπτική</a:t>
            </a:r>
            <a:endParaRPr lang="en-US" sz="21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800"/>
              </a:spcAft>
              <a:buFont typeface="Symbol" panose="05050102010706020507" pitchFamily="18" charset="2"/>
              <a:buChar char=""/>
            </a:pPr>
            <a:r>
              <a:rPr lang="el-GR" sz="2100" kern="100" dirty="0">
                <a:effectLst/>
                <a:latin typeface="Century Gothic" panose="020B0502020202020204" pitchFamily="34" charset="0"/>
                <a:ea typeface="Calibri" panose="020F0502020204030204" pitchFamily="34" charset="0"/>
                <a:cs typeface="Times New Roman" panose="02020603050405020304" pitchFamily="18" charset="0"/>
              </a:rPr>
              <a:t>Στηριζόταν στην καινούργια θρησκεία που τα μέλη της ‘ηταν περισσότερα στην Ανατολή</a:t>
            </a:r>
            <a:endParaRPr lang="en-US" sz="2100" kern="1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FCD48D6E-7617-0681-A558-455FE37892D3}"/>
              </a:ext>
            </a:extLst>
          </p:cNvPr>
          <p:cNvPicPr>
            <a:picLocks noGrp="1" noChangeAspect="1"/>
          </p:cNvPicPr>
          <p:nvPr>
            <p:ph sz="half" idx="2"/>
          </p:nvPr>
        </p:nvPicPr>
        <p:blipFill>
          <a:blip r:embed="rId2"/>
          <a:stretch>
            <a:fillRect/>
          </a:stretch>
        </p:blipFill>
        <p:spPr>
          <a:xfrm>
            <a:off x="4256767" y="2055813"/>
            <a:ext cx="4635713" cy="4200525"/>
          </a:xfrm>
          <a:prstGeom prst="rect">
            <a:avLst/>
          </a:prstGeom>
        </p:spPr>
      </p:pic>
    </p:spTree>
    <p:extLst>
      <p:ext uri="{BB962C8B-B14F-4D97-AF65-F5344CB8AC3E}">
        <p14:creationId xmlns:p14="http://schemas.microsoft.com/office/powerpoint/2010/main" val="113997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4366-5B61-1A81-A496-DB4008946908}"/>
              </a:ext>
            </a:extLst>
          </p:cNvPr>
          <p:cNvSpPr>
            <a:spLocks noGrp="1"/>
          </p:cNvSpPr>
          <p:nvPr>
            <p:ph type="title"/>
          </p:nvPr>
        </p:nvSpPr>
        <p:spPr/>
        <p:txBody>
          <a:bodyPr/>
          <a:lstStyle/>
          <a:p>
            <a:r>
              <a:rPr lang="el-GR" dirty="0"/>
              <a:t>Εξελληνισμός του κράτους</a:t>
            </a:r>
            <a:endParaRPr lang="en-US" dirty="0"/>
          </a:p>
        </p:txBody>
      </p:sp>
      <p:sp>
        <p:nvSpPr>
          <p:cNvPr id="3" name="Content Placeholder 2">
            <a:extLst>
              <a:ext uri="{FF2B5EF4-FFF2-40B4-BE49-F238E27FC236}">
                <a16:creationId xmlns:a16="http://schemas.microsoft.com/office/drawing/2014/main" id="{1FF9291E-84D8-5F8B-63F0-35A20C621E9A}"/>
              </a:ext>
            </a:extLst>
          </p:cNvPr>
          <p:cNvSpPr>
            <a:spLocks noGrp="1"/>
          </p:cNvSpPr>
          <p:nvPr>
            <p:ph idx="1"/>
          </p:nvPr>
        </p:nvSpPr>
        <p:spPr/>
        <p:txBody>
          <a:bodyPr>
            <a:normAutofit/>
          </a:bodyPr>
          <a:lstStyle/>
          <a:p>
            <a:r>
              <a:rPr lang="el-GR" kern="100" dirty="0">
                <a:effectLst/>
                <a:latin typeface="Century Gothic" panose="020B0502020202020204" pitchFamily="34" charset="0"/>
                <a:ea typeface="Calibri" panose="020F0502020204030204" pitchFamily="34" charset="0"/>
                <a:cs typeface="Times New Roman" panose="02020603050405020304" pitchFamily="18" charset="0"/>
              </a:rPr>
              <a:t>Η ρωμαϊκή αυτοκρατορία έχει δεχθεί τις επιδράσεις α. της ρωμαϊκής πολιτικής παράδοσης β. της ελληνικής πολιτιστικής κληρονομιάς γ. της χριστιανικής πίστης.</a:t>
            </a:r>
            <a:endParaRPr lang="en-US" kern="1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l-GR" dirty="0"/>
              <a:t>Ο αυτοκράτορας Θεοδόσιος ο Β΄ λίγο πριν πεθάνει χώρισε την αυτοκρατορία και την ανέθεσε στους δύο γιούς του Αρκάδιο και Ονώριο (395 ). Το δυτικό τμήμα δεν κατάφερε να αντιμετωπίσει τα βαρβαρικά φύλα και κατέρρευσε, δεν συνέβη το ίδιο όμως και με το ανατολικό.</a:t>
            </a:r>
          </a:p>
          <a:p>
            <a:r>
              <a:rPr lang="el-GR" dirty="0"/>
              <a:t>Ίδρυση φιλοσοφικής σχολής (Πανδιδακτήριο) όπου υπερτερούσε η ελληνική γλώσσα.</a:t>
            </a:r>
            <a:endParaRPr lang="en-US" dirty="0"/>
          </a:p>
        </p:txBody>
      </p:sp>
    </p:spTree>
    <p:extLst>
      <p:ext uri="{BB962C8B-B14F-4D97-AF65-F5344CB8AC3E}">
        <p14:creationId xmlns:p14="http://schemas.microsoft.com/office/powerpoint/2010/main" val="346446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2B8C-53E4-FEE0-87EE-374AAC5F56AD}"/>
              </a:ext>
            </a:extLst>
          </p:cNvPr>
          <p:cNvSpPr>
            <a:spLocks noGrp="1"/>
          </p:cNvSpPr>
          <p:nvPr>
            <p:ph type="title"/>
          </p:nvPr>
        </p:nvSpPr>
        <p:spPr/>
        <p:txBody>
          <a:bodyPr/>
          <a:lstStyle/>
          <a:p>
            <a:r>
              <a:rPr lang="el-GR" dirty="0"/>
              <a:t>Ελληνοχριστιανική οικουμένη</a:t>
            </a:r>
            <a:endParaRPr lang="en-US" dirty="0"/>
          </a:p>
        </p:txBody>
      </p:sp>
      <p:pic>
        <p:nvPicPr>
          <p:cNvPr id="4" name="Content Placeholder 3">
            <a:extLst>
              <a:ext uri="{FF2B5EF4-FFF2-40B4-BE49-F238E27FC236}">
                <a16:creationId xmlns:a16="http://schemas.microsoft.com/office/drawing/2014/main" id="{3A307DDD-4C85-FA14-4A4D-A86023B8A4C6}"/>
              </a:ext>
            </a:extLst>
          </p:cNvPr>
          <p:cNvPicPr>
            <a:picLocks noGrp="1" noChangeAspect="1"/>
          </p:cNvPicPr>
          <p:nvPr>
            <p:ph idx="1"/>
          </p:nvPr>
        </p:nvPicPr>
        <p:blipFill>
          <a:blip r:embed="rId2"/>
          <a:stretch>
            <a:fillRect/>
          </a:stretch>
        </p:blipFill>
        <p:spPr>
          <a:xfrm>
            <a:off x="1" y="1853248"/>
            <a:ext cx="9144000" cy="5004752"/>
          </a:xfrm>
          <a:prstGeom prst="rect">
            <a:avLst/>
          </a:prstGeom>
        </p:spPr>
      </p:pic>
    </p:spTree>
    <p:extLst>
      <p:ext uri="{BB962C8B-B14F-4D97-AF65-F5344CB8AC3E}">
        <p14:creationId xmlns:p14="http://schemas.microsoft.com/office/powerpoint/2010/main" val="3635359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993B-310F-D78F-685D-01BE9597F8D0}"/>
              </a:ext>
            </a:extLst>
          </p:cNvPr>
          <p:cNvSpPr>
            <a:spLocks noGrp="1"/>
          </p:cNvSpPr>
          <p:nvPr>
            <p:ph type="title"/>
          </p:nvPr>
        </p:nvSpPr>
        <p:spPr/>
        <p:txBody>
          <a:bodyPr/>
          <a:lstStyle/>
          <a:p>
            <a:pPr algn="ctr"/>
            <a:r>
              <a:rPr lang="el-GR" b="1" dirty="0"/>
              <a:t>Ιουστινιανός 527-565</a:t>
            </a:r>
            <a:endParaRPr lang="en-US" b="1" dirty="0"/>
          </a:p>
        </p:txBody>
      </p:sp>
      <p:sp>
        <p:nvSpPr>
          <p:cNvPr id="3" name="Content Placeholder 2">
            <a:extLst>
              <a:ext uri="{FF2B5EF4-FFF2-40B4-BE49-F238E27FC236}">
                <a16:creationId xmlns:a16="http://schemas.microsoft.com/office/drawing/2014/main" id="{B877157E-DB1D-E685-E608-01804D3E7B9F}"/>
              </a:ext>
            </a:extLst>
          </p:cNvPr>
          <p:cNvSpPr>
            <a:spLocks noGrp="1"/>
          </p:cNvSpPr>
          <p:nvPr>
            <p:ph sz="half" idx="1"/>
          </p:nvPr>
        </p:nvSpPr>
        <p:spPr>
          <a:xfrm>
            <a:off x="827700" y="2060576"/>
            <a:ext cx="3298113" cy="4797424"/>
          </a:xfrm>
        </p:spPr>
        <p:txBody>
          <a:bodyPr>
            <a:normAutofit fontScale="92500" lnSpcReduction="10000"/>
          </a:bodyPr>
          <a:lstStyle/>
          <a:p>
            <a:pPr marL="342900" marR="0" lvl="0" indent="-342900" algn="just">
              <a:lnSpc>
                <a:spcPct val="115000"/>
              </a:lnSpc>
              <a:buFont typeface="Symbol" panose="05050102010706020507" pitchFamily="18" charset="2"/>
              <a:buChar char=""/>
            </a:pPr>
            <a:r>
              <a:rPr lang="el-GR" sz="1800" kern="100" dirty="0">
                <a:effectLst/>
                <a:latin typeface="Century Gothic" panose="020B0502020202020204" pitchFamily="34" charset="0"/>
                <a:ea typeface="Calibri" panose="020F0502020204030204" pitchFamily="34" charset="0"/>
                <a:cs typeface="Times New Roman" panose="02020603050405020304" pitchFamily="18" charset="0"/>
              </a:rPr>
              <a:t>Ισχυροποιήθηκε η απόλυτη μοναρχία μετά τη στάση του Νίκα (532)</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buFont typeface="Symbol" panose="05050102010706020507" pitchFamily="18" charset="2"/>
              <a:buChar char=""/>
            </a:pPr>
            <a:r>
              <a:rPr lang="el-GR" sz="1800" kern="100" dirty="0">
                <a:effectLst/>
                <a:latin typeface="Century Gothic" panose="020B0502020202020204" pitchFamily="34" charset="0"/>
                <a:ea typeface="Calibri" panose="020F0502020204030204" pitchFamily="34" charset="0"/>
                <a:cs typeface="Times New Roman" panose="02020603050405020304" pitchFamily="18" charset="0"/>
              </a:rPr>
              <a:t>Επιβλήθηκε μία θρησκεία και ένα δόγμα σε όλη την επικράτεια και για τον λόγο αυτό έκλεισε τη νεοπλατωνικά φιλοσοφική σχολή Αθηνών</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buFont typeface="Symbol" panose="05050102010706020507" pitchFamily="18" charset="2"/>
              <a:buChar char=""/>
            </a:pPr>
            <a:r>
              <a:rPr lang="el-GR" sz="1800" kern="100" dirty="0">
                <a:effectLst/>
                <a:latin typeface="Century Gothic" panose="020B0502020202020204" pitchFamily="34" charset="0"/>
                <a:ea typeface="Calibri" panose="020F0502020204030204" pitchFamily="34" charset="0"/>
                <a:cs typeface="Times New Roman" panose="02020603050405020304" pitchFamily="18" charset="0"/>
              </a:rPr>
              <a:t>Έγινε συστηματική κωδικοποίηση του δικαίου</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800"/>
              </a:spcAft>
              <a:buFont typeface="Symbol" panose="05050102010706020507" pitchFamily="18" charset="2"/>
              <a:buChar char=""/>
            </a:pPr>
            <a:r>
              <a:rPr lang="el-GR" sz="1800" kern="100" dirty="0">
                <a:effectLst/>
                <a:latin typeface="Century Gothic" panose="020B0502020202020204" pitchFamily="34" charset="0"/>
                <a:ea typeface="Calibri" panose="020F0502020204030204" pitchFamily="34" charset="0"/>
                <a:cs typeface="Times New Roman" panose="02020603050405020304" pitchFamily="18" charset="0"/>
              </a:rPr>
              <a:t>Θεμελιώθηκε νέο διοικητικό σύστημα που απέτρεψε τον εκφεουδαρχισμό της αυτοκρατορίας</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4DC320BE-3EA2-4B1A-4B89-ED7F745049A3}"/>
              </a:ext>
            </a:extLst>
          </p:cNvPr>
          <p:cNvPicPr>
            <a:picLocks noGrp="1" noChangeAspect="1"/>
          </p:cNvPicPr>
          <p:nvPr>
            <p:ph sz="half" idx="2"/>
          </p:nvPr>
        </p:nvPicPr>
        <p:blipFill>
          <a:blip r:embed="rId2"/>
          <a:stretch>
            <a:fillRect/>
          </a:stretch>
        </p:blipFill>
        <p:spPr>
          <a:xfrm>
            <a:off x="4427984" y="2204864"/>
            <a:ext cx="3744415" cy="4536504"/>
          </a:xfrm>
          <a:prstGeom prst="rect">
            <a:avLst/>
          </a:prstGeom>
        </p:spPr>
      </p:pic>
    </p:spTree>
    <p:extLst>
      <p:ext uri="{BB962C8B-B14F-4D97-AF65-F5344CB8AC3E}">
        <p14:creationId xmlns:p14="http://schemas.microsoft.com/office/powerpoint/2010/main" val="256252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9D44-A775-7E96-360A-3651120B0626}"/>
              </a:ext>
            </a:extLst>
          </p:cNvPr>
          <p:cNvSpPr>
            <a:spLocks noGrp="1"/>
          </p:cNvSpPr>
          <p:nvPr>
            <p:ph type="title"/>
          </p:nvPr>
        </p:nvSpPr>
        <p:spPr/>
        <p:txBody>
          <a:bodyPr/>
          <a:lstStyle/>
          <a:p>
            <a:pPr algn="ctr"/>
            <a:r>
              <a:rPr lang="el-GR" sz="3600" dirty="0"/>
              <a:t>Αυτοκράτορας Οκταβιανός [Αυγουστος 27π.Χ.-14 μ.Χ.]</a:t>
            </a:r>
            <a:endParaRPr lang="en-US" sz="3600" dirty="0"/>
          </a:p>
        </p:txBody>
      </p:sp>
      <p:pic>
        <p:nvPicPr>
          <p:cNvPr id="7" name="Content Placeholder 6">
            <a:extLst>
              <a:ext uri="{FF2B5EF4-FFF2-40B4-BE49-F238E27FC236}">
                <a16:creationId xmlns:a16="http://schemas.microsoft.com/office/drawing/2014/main" id="{827426EC-F578-83D2-22E0-D2B74A12544E}"/>
              </a:ext>
            </a:extLst>
          </p:cNvPr>
          <p:cNvPicPr>
            <a:picLocks noGrp="1" noChangeAspect="1"/>
          </p:cNvPicPr>
          <p:nvPr>
            <p:ph idx="1"/>
          </p:nvPr>
        </p:nvPicPr>
        <p:blipFill>
          <a:blip r:embed="rId2"/>
          <a:stretch>
            <a:fillRect/>
          </a:stretch>
        </p:blipFill>
        <p:spPr>
          <a:xfrm>
            <a:off x="0" y="2420888"/>
            <a:ext cx="9143999" cy="4869160"/>
          </a:xfrm>
          <a:prstGeom prst="rect">
            <a:avLst/>
          </a:prstGeom>
        </p:spPr>
      </p:pic>
    </p:spTree>
    <p:extLst>
      <p:ext uri="{BB962C8B-B14F-4D97-AF65-F5344CB8AC3E}">
        <p14:creationId xmlns:p14="http://schemas.microsoft.com/office/powerpoint/2010/main" val="159467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E679F-8167-AB45-8803-E88F09F30F94}"/>
              </a:ext>
            </a:extLst>
          </p:cNvPr>
          <p:cNvSpPr>
            <a:spLocks noGrp="1"/>
          </p:cNvSpPr>
          <p:nvPr>
            <p:ph type="title"/>
          </p:nvPr>
        </p:nvSpPr>
        <p:spPr/>
        <p:txBody>
          <a:bodyPr/>
          <a:lstStyle/>
          <a:p>
            <a:pPr algn="ctr"/>
            <a:r>
              <a:rPr lang="el-GR" dirty="0"/>
              <a:t>Η διακυβέρνηση του κράτους </a:t>
            </a:r>
            <a:endParaRPr lang="en-US" dirty="0"/>
          </a:p>
        </p:txBody>
      </p:sp>
      <p:sp>
        <p:nvSpPr>
          <p:cNvPr id="3" name="Text Placeholder 2">
            <a:extLst>
              <a:ext uri="{FF2B5EF4-FFF2-40B4-BE49-F238E27FC236}">
                <a16:creationId xmlns:a16="http://schemas.microsoft.com/office/drawing/2014/main" id="{5F1FE930-E4C3-DB11-0BC9-F0FBEF033E4B}"/>
              </a:ext>
            </a:extLst>
          </p:cNvPr>
          <p:cNvSpPr>
            <a:spLocks noGrp="1"/>
          </p:cNvSpPr>
          <p:nvPr>
            <p:ph type="body" idx="1"/>
          </p:nvPr>
        </p:nvSpPr>
        <p:spPr/>
        <p:txBody>
          <a:bodyPr/>
          <a:lstStyle/>
          <a:p>
            <a:r>
              <a:rPr lang="el-GR" dirty="0"/>
              <a:t>;πολιτικές εξουσίες</a:t>
            </a:r>
            <a:endParaRPr lang="en-US" dirty="0"/>
          </a:p>
        </p:txBody>
      </p:sp>
      <p:sp>
        <p:nvSpPr>
          <p:cNvPr id="4" name="Content Placeholder 3">
            <a:extLst>
              <a:ext uri="{FF2B5EF4-FFF2-40B4-BE49-F238E27FC236}">
                <a16:creationId xmlns:a16="http://schemas.microsoft.com/office/drawing/2014/main" id="{CDC89408-E44B-4BA5-6415-0C14D14012ED}"/>
              </a:ext>
            </a:extLst>
          </p:cNvPr>
          <p:cNvSpPr>
            <a:spLocks noGrp="1"/>
          </p:cNvSpPr>
          <p:nvPr>
            <p:ph sz="half" idx="2"/>
          </p:nvPr>
        </p:nvSpPr>
        <p:spPr/>
        <p:txBody>
          <a:bodyPr>
            <a:normAutofit fontScale="92500" lnSpcReduction="20000"/>
          </a:bodyPr>
          <a:lstStyle/>
          <a:p>
            <a:r>
              <a:rPr lang="el-GR" dirty="0"/>
              <a:t>Η σύγκλητος του προσέφερε διαφορά αξιώματα : υπάτου, ανθυπάτου, δημάρχου</a:t>
            </a:r>
          </a:p>
          <a:p>
            <a:r>
              <a:rPr lang="el-GR" dirty="0"/>
              <a:t>Αρχηγός  του στρατού, πρώτος πολίτης του κράτους &amp; μέγιστος αρχιερέας</a:t>
            </a:r>
          </a:p>
          <a:p>
            <a:r>
              <a:rPr lang="el-GR" dirty="0"/>
              <a:t>Ιδρυσε το συμβούλιο του αυτοκράτορα</a:t>
            </a:r>
          </a:p>
          <a:p>
            <a:r>
              <a:rPr lang="el-GR" dirty="0"/>
              <a:t>Ανέθεσε σε συγκλητικούς τη διοίκηση και τον έλεγχο των δημόσιων υπηρεσιών &amp; αυτός είχε την υψηλή εποπτεία</a:t>
            </a:r>
            <a:endParaRPr lang="en-US" dirty="0"/>
          </a:p>
        </p:txBody>
      </p:sp>
      <p:sp>
        <p:nvSpPr>
          <p:cNvPr id="5" name="Text Placeholder 4">
            <a:extLst>
              <a:ext uri="{FF2B5EF4-FFF2-40B4-BE49-F238E27FC236}">
                <a16:creationId xmlns:a16="http://schemas.microsoft.com/office/drawing/2014/main" id="{B818E4FD-252C-43B7-17CC-5F7C1EFA0CA8}"/>
              </a:ext>
            </a:extLst>
          </p:cNvPr>
          <p:cNvSpPr>
            <a:spLocks noGrp="1"/>
          </p:cNvSpPr>
          <p:nvPr>
            <p:ph type="body" sz="quarter" idx="3"/>
          </p:nvPr>
        </p:nvSpPr>
        <p:spPr>
          <a:xfrm>
            <a:off x="4241976" y="1905000"/>
            <a:ext cx="3298113" cy="761206"/>
          </a:xfrm>
        </p:spPr>
        <p:txBody>
          <a:bodyPr/>
          <a:lstStyle/>
          <a:p>
            <a:pPr algn="ctr"/>
            <a:r>
              <a:rPr lang="el-GR" dirty="0"/>
              <a:t>Ο πρώτος Ρωμαίος αυτοκράτορας</a:t>
            </a:r>
            <a:endParaRPr lang="en-US" dirty="0"/>
          </a:p>
        </p:txBody>
      </p:sp>
      <p:pic>
        <p:nvPicPr>
          <p:cNvPr id="9" name="Content Placeholder 8">
            <a:extLst>
              <a:ext uri="{FF2B5EF4-FFF2-40B4-BE49-F238E27FC236}">
                <a16:creationId xmlns:a16="http://schemas.microsoft.com/office/drawing/2014/main" id="{56F90D41-ED69-ADC2-F41F-0EC6FEA83183}"/>
              </a:ext>
            </a:extLst>
          </p:cNvPr>
          <p:cNvPicPr>
            <a:picLocks noGrp="1" noChangeAspect="1"/>
          </p:cNvPicPr>
          <p:nvPr>
            <p:ph sz="quarter" idx="4"/>
          </p:nvPr>
        </p:nvPicPr>
        <p:blipFill>
          <a:blip r:embed="rId2"/>
          <a:stretch>
            <a:fillRect/>
          </a:stretch>
        </p:blipFill>
        <p:spPr>
          <a:xfrm>
            <a:off x="4125812" y="2666206"/>
            <a:ext cx="2956025" cy="3859138"/>
          </a:xfrm>
          <a:prstGeom prst="rect">
            <a:avLst/>
          </a:prstGeom>
        </p:spPr>
      </p:pic>
    </p:spTree>
    <p:extLst>
      <p:ext uri="{BB962C8B-B14F-4D97-AF65-F5344CB8AC3E}">
        <p14:creationId xmlns:p14="http://schemas.microsoft.com/office/powerpoint/2010/main" val="167310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20FE-7463-2C1B-7C04-5DE3B59676D5}"/>
              </a:ext>
            </a:extLst>
          </p:cNvPr>
          <p:cNvSpPr>
            <a:spLocks noGrp="1"/>
          </p:cNvSpPr>
          <p:nvPr>
            <p:ph type="title"/>
          </p:nvPr>
        </p:nvSpPr>
        <p:spPr/>
        <p:txBody>
          <a:bodyPr/>
          <a:lstStyle/>
          <a:p>
            <a:pPr algn="ctr"/>
            <a:r>
              <a:rPr lang="el-GR" dirty="0"/>
              <a:t> </a:t>
            </a:r>
            <a:r>
              <a:rPr lang="el-GR" b="1" dirty="0"/>
              <a:t>το νέο πολίτευμα: ηγεμονία [</a:t>
            </a:r>
            <a:r>
              <a:rPr lang="en-US" b="1" dirty="0" err="1"/>
              <a:t>principatus</a:t>
            </a:r>
            <a:r>
              <a:rPr lang="en-US" b="1" dirty="0"/>
              <a:t>]</a:t>
            </a:r>
          </a:p>
        </p:txBody>
      </p:sp>
      <p:pic>
        <p:nvPicPr>
          <p:cNvPr id="5" name="Content Placeholder 4">
            <a:extLst>
              <a:ext uri="{FF2B5EF4-FFF2-40B4-BE49-F238E27FC236}">
                <a16:creationId xmlns:a16="http://schemas.microsoft.com/office/drawing/2014/main" id="{6A8F3D7F-58BA-5346-7C0F-471359C2E7AB}"/>
              </a:ext>
            </a:extLst>
          </p:cNvPr>
          <p:cNvPicPr>
            <a:picLocks noGrp="1" noChangeAspect="1"/>
          </p:cNvPicPr>
          <p:nvPr>
            <p:ph sz="half" idx="1"/>
          </p:nvPr>
        </p:nvPicPr>
        <p:blipFill>
          <a:blip r:embed="rId2"/>
          <a:stretch>
            <a:fillRect/>
          </a:stretch>
        </p:blipFill>
        <p:spPr>
          <a:xfrm>
            <a:off x="611560" y="2056093"/>
            <a:ext cx="3168352" cy="4801907"/>
          </a:xfrm>
          <a:prstGeom prst="rect">
            <a:avLst/>
          </a:prstGeom>
        </p:spPr>
      </p:pic>
      <p:sp>
        <p:nvSpPr>
          <p:cNvPr id="4" name="Content Placeholder 3">
            <a:extLst>
              <a:ext uri="{FF2B5EF4-FFF2-40B4-BE49-F238E27FC236}">
                <a16:creationId xmlns:a16="http://schemas.microsoft.com/office/drawing/2014/main" id="{337F0082-0083-A0FC-0B66-A11953C0A088}"/>
              </a:ext>
            </a:extLst>
          </p:cNvPr>
          <p:cNvSpPr>
            <a:spLocks noGrp="1"/>
          </p:cNvSpPr>
          <p:nvPr>
            <p:ph sz="half" idx="2"/>
          </p:nvPr>
        </p:nvSpPr>
        <p:spPr>
          <a:xfrm>
            <a:off x="4241975" y="2056093"/>
            <a:ext cx="3298115" cy="4801907"/>
          </a:xfrm>
        </p:spPr>
        <p:txBody>
          <a:bodyPr>
            <a:normAutofit fontScale="92500" lnSpcReduction="10000"/>
          </a:bodyPr>
          <a:lstStyle/>
          <a:p>
            <a:r>
              <a:rPr lang="el-GR" dirty="0"/>
              <a:t>Ανέθεσε σε διοικητικούς αξιωματιούχου την εκτελεστική εξουσία δημιουργώντας την αυτοκρατορική υπαλληλία.</a:t>
            </a:r>
          </a:p>
          <a:p>
            <a:r>
              <a:rPr lang="el-GR" dirty="0"/>
              <a:t>Αναδιοργάνωσε τη γεωργία</a:t>
            </a:r>
          </a:p>
          <a:p>
            <a:r>
              <a:rPr lang="el-GR" dirty="0"/>
              <a:t>Συγκέντρωσε όλη την εξουσία όπως παλαιότερα είχαν οι βασιλείς και ονομασε το πολίτευμα ηγεμονία. Στην ουσία ήταν δυαρχία αφού την εξουσία είχαν απο κοινού αυτοκράτορας &amp; σύγκλητος</a:t>
            </a:r>
          </a:p>
          <a:p>
            <a:r>
              <a:rPr lang="el-GR" dirty="0"/>
              <a:t>Σώμα πραιτωριανών</a:t>
            </a:r>
            <a:endParaRPr lang="en-US" dirty="0"/>
          </a:p>
        </p:txBody>
      </p:sp>
    </p:spTree>
    <p:extLst>
      <p:ext uri="{BB962C8B-B14F-4D97-AF65-F5344CB8AC3E}">
        <p14:creationId xmlns:p14="http://schemas.microsoft.com/office/powerpoint/2010/main" val="3879252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1B35C-2A4F-5463-BA92-17041814A33B}"/>
              </a:ext>
            </a:extLst>
          </p:cNvPr>
          <p:cNvSpPr>
            <a:spLocks noGrp="1"/>
          </p:cNvSpPr>
          <p:nvPr>
            <p:ph type="title"/>
          </p:nvPr>
        </p:nvSpPr>
        <p:spPr>
          <a:xfrm>
            <a:off x="484710" y="452718"/>
            <a:ext cx="7055380" cy="1104074"/>
          </a:xfrm>
        </p:spPr>
        <p:txBody>
          <a:bodyPr/>
          <a:lstStyle/>
          <a:p>
            <a:r>
              <a:rPr lang="el-GR" sz="4000" b="1" dirty="0"/>
              <a:t>Οι διάδοχοι του Αυγούστου</a:t>
            </a:r>
            <a:endParaRPr lang="en-US" sz="4000" b="1" dirty="0"/>
          </a:p>
        </p:txBody>
      </p:sp>
      <p:sp>
        <p:nvSpPr>
          <p:cNvPr id="3" name="Text Placeholder 2">
            <a:extLst>
              <a:ext uri="{FF2B5EF4-FFF2-40B4-BE49-F238E27FC236}">
                <a16:creationId xmlns:a16="http://schemas.microsoft.com/office/drawing/2014/main" id="{061428FC-943A-F0E9-0514-A9A1C5A449B2}"/>
              </a:ext>
            </a:extLst>
          </p:cNvPr>
          <p:cNvSpPr>
            <a:spLocks noGrp="1"/>
          </p:cNvSpPr>
          <p:nvPr>
            <p:ph type="body" idx="1"/>
          </p:nvPr>
        </p:nvSpPr>
        <p:spPr>
          <a:xfrm>
            <a:off x="827700" y="1556792"/>
            <a:ext cx="3298112" cy="924470"/>
          </a:xfrm>
        </p:spPr>
        <p:txBody>
          <a:bodyPr/>
          <a:lstStyle/>
          <a:p>
            <a:r>
              <a:rPr lang="el-GR" dirty="0"/>
              <a:t>      Οι δυναστείες</a:t>
            </a:r>
            <a:endParaRPr lang="en-US" dirty="0"/>
          </a:p>
        </p:txBody>
      </p:sp>
      <p:sp>
        <p:nvSpPr>
          <p:cNvPr id="4" name="Content Placeholder 3">
            <a:extLst>
              <a:ext uri="{FF2B5EF4-FFF2-40B4-BE49-F238E27FC236}">
                <a16:creationId xmlns:a16="http://schemas.microsoft.com/office/drawing/2014/main" id="{ABF215E7-E28E-37DD-2FBC-08347947143C}"/>
              </a:ext>
            </a:extLst>
          </p:cNvPr>
          <p:cNvSpPr>
            <a:spLocks noGrp="1"/>
          </p:cNvSpPr>
          <p:nvPr>
            <p:ph sz="half" idx="2"/>
          </p:nvPr>
        </p:nvSpPr>
        <p:spPr>
          <a:xfrm>
            <a:off x="827700" y="2514600"/>
            <a:ext cx="3298113" cy="4343400"/>
          </a:xfrm>
        </p:spPr>
        <p:txBody>
          <a:bodyPr>
            <a:normAutofit lnSpcReduction="10000"/>
          </a:bodyPr>
          <a:lstStyle/>
          <a:p>
            <a:pPr marL="342900" marR="0" lvl="0" indent="-342900" algn="just">
              <a:lnSpc>
                <a:spcPct val="115000"/>
              </a:lnSpc>
              <a:buFont typeface="Symbol" panose="05050102010706020507" pitchFamily="18" charset="2"/>
              <a:buChar char=""/>
            </a:pPr>
            <a:r>
              <a:rPr lang="el-GR" sz="2000" b="1" kern="100" dirty="0">
                <a:effectLst/>
                <a:latin typeface="Century Gothic" panose="020B0502020202020204" pitchFamily="34" charset="0"/>
                <a:ea typeface="Calibri" panose="020F0502020204030204" pitchFamily="34" charset="0"/>
                <a:cs typeface="Times New Roman" panose="02020603050405020304" pitchFamily="18" charset="0"/>
              </a:rPr>
              <a:t>Ιουλιοκλαυδιανή</a:t>
            </a:r>
            <a:r>
              <a:rPr lang="el-GR" sz="2000" kern="100" dirty="0">
                <a:effectLst/>
                <a:latin typeface="Century Gothic" panose="020B0502020202020204" pitchFamily="34" charset="0"/>
                <a:ea typeface="Calibri" panose="020F0502020204030204" pitchFamily="34" charset="0"/>
                <a:cs typeface="Times New Roman" panose="02020603050405020304" pitchFamily="18" charset="0"/>
              </a:rPr>
              <a:t> : συνδέονται με δεσμούς αίματος ή εξ υιοθεσίας με τον Αύγουστο</a:t>
            </a:r>
            <a:endParaRPr lang="en-US" sz="20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buFont typeface="Symbol" panose="05050102010706020507" pitchFamily="18" charset="2"/>
              <a:buChar char=""/>
            </a:pPr>
            <a:r>
              <a:rPr lang="el-GR" sz="2000" b="1" kern="100" dirty="0">
                <a:effectLst/>
                <a:latin typeface="Century Gothic" panose="020B0502020202020204" pitchFamily="34" charset="0"/>
                <a:ea typeface="Calibri" panose="020F0502020204030204" pitchFamily="34" charset="0"/>
                <a:cs typeface="Times New Roman" panose="02020603050405020304" pitchFamily="18" charset="0"/>
              </a:rPr>
              <a:t>Φλάβιοι:</a:t>
            </a:r>
            <a:r>
              <a:rPr lang="el-GR" sz="2000" kern="100" dirty="0">
                <a:effectLst/>
                <a:latin typeface="Century Gothic" panose="020B0502020202020204" pitchFamily="34" charset="0"/>
                <a:ea typeface="Calibri" panose="020F0502020204030204" pitchFamily="34" charset="0"/>
                <a:cs typeface="Times New Roman" panose="02020603050405020304" pitchFamily="18" charset="0"/>
              </a:rPr>
              <a:t> κατάγονται από ιταλικές πόλεις</a:t>
            </a:r>
          </a:p>
          <a:p>
            <a:pPr marL="342900" marR="0" lvl="0" indent="-342900" algn="just">
              <a:lnSpc>
                <a:spcPct val="115000"/>
              </a:lnSpc>
              <a:buFont typeface="Symbol" panose="05050102010706020507" pitchFamily="18" charset="2"/>
              <a:buChar char=""/>
            </a:pPr>
            <a:r>
              <a:rPr lang="el-GR" sz="2000" b="1" kern="100" dirty="0">
                <a:effectLst/>
                <a:latin typeface="Century Gothic" panose="020B0502020202020204" pitchFamily="34" charset="0"/>
                <a:ea typeface="Calibri" panose="020F0502020204030204" pitchFamily="34" charset="0"/>
                <a:cs typeface="Times New Roman" panose="02020603050405020304" pitchFamily="18" charset="0"/>
              </a:rPr>
              <a:t>Αντωνίνοι:</a:t>
            </a:r>
            <a:r>
              <a:rPr lang="el-GR" sz="2000" kern="100" dirty="0">
                <a:effectLst/>
                <a:latin typeface="Century Gothic" panose="020B0502020202020204" pitchFamily="34" charset="0"/>
                <a:ea typeface="Calibri" panose="020F0502020204030204" pitchFamily="34" charset="0"/>
                <a:cs typeface="Times New Roman" panose="02020603050405020304" pitchFamily="18" charset="0"/>
              </a:rPr>
              <a:t> προέρχονται από τις επαρχίες και συμβάλλουν στην ανάπτυξή τους. </a:t>
            </a:r>
            <a:endParaRPr lang="en-US" sz="2000" kern="1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068AFA6D-7EFD-AB09-EADE-8575423B1FFC}"/>
              </a:ext>
            </a:extLst>
          </p:cNvPr>
          <p:cNvSpPr>
            <a:spLocks noGrp="1"/>
          </p:cNvSpPr>
          <p:nvPr>
            <p:ph type="body" sz="quarter" idx="3"/>
          </p:nvPr>
        </p:nvSpPr>
        <p:spPr>
          <a:xfrm>
            <a:off x="4241976" y="1556792"/>
            <a:ext cx="3298113" cy="924470"/>
          </a:xfrm>
        </p:spPr>
        <p:txBody>
          <a:bodyPr/>
          <a:lstStyle/>
          <a:p>
            <a:pPr algn="ctr"/>
            <a:r>
              <a:rPr lang="el-GR" b="1" dirty="0"/>
              <a:t>ετικέτες</a:t>
            </a:r>
            <a:endParaRPr lang="en-US" b="1" dirty="0"/>
          </a:p>
        </p:txBody>
      </p:sp>
      <p:sp>
        <p:nvSpPr>
          <p:cNvPr id="6" name="Content Placeholder 5">
            <a:extLst>
              <a:ext uri="{FF2B5EF4-FFF2-40B4-BE49-F238E27FC236}">
                <a16:creationId xmlns:a16="http://schemas.microsoft.com/office/drawing/2014/main" id="{DC732065-E1C1-5450-4024-C4D6F99A1486}"/>
              </a:ext>
            </a:extLst>
          </p:cNvPr>
          <p:cNvSpPr>
            <a:spLocks noGrp="1"/>
          </p:cNvSpPr>
          <p:nvPr>
            <p:ph sz="quarter" idx="4"/>
          </p:nvPr>
        </p:nvSpPr>
        <p:spPr/>
        <p:txBody>
          <a:bodyPr>
            <a:normAutofit lnSpcReduction="10000"/>
          </a:bodyPr>
          <a:lstStyle/>
          <a:p>
            <a:r>
              <a:rPr lang="el-GR" dirty="0"/>
              <a:t>Εφαρμόζουν την πολιτική εξουσίας του Αυγούστου</a:t>
            </a:r>
          </a:p>
          <a:p>
            <a:r>
              <a:rPr lang="el-GR" dirty="0"/>
              <a:t>212 μ. Χ. Διάταγμα του Καρακάλλα</a:t>
            </a:r>
          </a:p>
          <a:p>
            <a:r>
              <a:rPr lang="el-GR" dirty="0"/>
              <a:t>Ρωμαϊκό Δίκαιο αποτελεί τη βάση για την κωδικοποίηση του δικαίου σε όλο τον κόσμο</a:t>
            </a:r>
          </a:p>
          <a:p>
            <a:r>
              <a:rPr lang="el-GR" dirty="0"/>
              <a:t>Νομιδιδάσκαλοι ερμηνεύουν τους νόμους</a:t>
            </a:r>
            <a:endParaRPr lang="en-US" dirty="0"/>
          </a:p>
        </p:txBody>
      </p:sp>
    </p:spTree>
    <p:extLst>
      <p:ext uri="{BB962C8B-B14F-4D97-AF65-F5344CB8AC3E}">
        <p14:creationId xmlns:p14="http://schemas.microsoft.com/office/powerpoint/2010/main" val="1252461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415A-D7D1-66C5-DEEB-D970C9D670E1}"/>
              </a:ext>
            </a:extLst>
          </p:cNvPr>
          <p:cNvSpPr>
            <a:spLocks noGrp="1"/>
          </p:cNvSpPr>
          <p:nvPr>
            <p:ph type="title"/>
          </p:nvPr>
        </p:nvSpPr>
        <p:spPr/>
        <p:txBody>
          <a:bodyPr/>
          <a:lstStyle/>
          <a:p>
            <a:pPr algn="ctr"/>
            <a:r>
              <a:rPr lang="el-GR" b="1" dirty="0"/>
              <a:t>Ύστερη αρχαιότητα</a:t>
            </a:r>
            <a:br>
              <a:rPr lang="el-GR" b="1" dirty="0"/>
            </a:br>
            <a:r>
              <a:rPr lang="el-GR" b="1" dirty="0"/>
              <a:t>4</a:t>
            </a:r>
            <a:r>
              <a:rPr lang="el-GR" b="1" baseline="30000" dirty="0"/>
              <a:t>ος</a:t>
            </a:r>
            <a:r>
              <a:rPr lang="el-GR" b="1" dirty="0"/>
              <a:t>-6</a:t>
            </a:r>
            <a:r>
              <a:rPr lang="el-GR" b="1" baseline="30000" dirty="0"/>
              <a:t>ος</a:t>
            </a:r>
            <a:r>
              <a:rPr lang="el-GR" b="1" dirty="0"/>
              <a:t> αι μ. Χ.</a:t>
            </a:r>
            <a:endParaRPr lang="en-US" b="1" dirty="0"/>
          </a:p>
        </p:txBody>
      </p:sp>
      <p:pic>
        <p:nvPicPr>
          <p:cNvPr id="4" name="Content Placeholder 3">
            <a:extLst>
              <a:ext uri="{FF2B5EF4-FFF2-40B4-BE49-F238E27FC236}">
                <a16:creationId xmlns:a16="http://schemas.microsoft.com/office/drawing/2014/main" id="{B6D4FFE6-B9BD-144B-A2EF-C0486B094FE0}"/>
              </a:ext>
            </a:extLst>
          </p:cNvPr>
          <p:cNvPicPr>
            <a:picLocks noGrp="1" noChangeAspect="1"/>
          </p:cNvPicPr>
          <p:nvPr>
            <p:ph idx="1"/>
          </p:nvPr>
        </p:nvPicPr>
        <p:blipFill>
          <a:blip r:embed="rId2"/>
          <a:stretch>
            <a:fillRect/>
          </a:stretch>
        </p:blipFill>
        <p:spPr>
          <a:xfrm>
            <a:off x="0" y="2052638"/>
            <a:ext cx="9144000" cy="4805362"/>
          </a:xfrm>
          <a:prstGeom prst="rect">
            <a:avLst/>
          </a:prstGeom>
        </p:spPr>
      </p:pic>
    </p:spTree>
    <p:extLst>
      <p:ext uri="{BB962C8B-B14F-4D97-AF65-F5344CB8AC3E}">
        <p14:creationId xmlns:p14="http://schemas.microsoft.com/office/powerpoint/2010/main" val="155235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2A81-6633-13E3-97F9-BB1E13E896D3}"/>
              </a:ext>
            </a:extLst>
          </p:cNvPr>
          <p:cNvSpPr>
            <a:spLocks noGrp="1"/>
          </p:cNvSpPr>
          <p:nvPr>
            <p:ph type="title"/>
          </p:nvPr>
        </p:nvSpPr>
        <p:spPr>
          <a:xfrm>
            <a:off x="484710" y="0"/>
            <a:ext cx="7055380" cy="1853248"/>
          </a:xfrm>
        </p:spPr>
        <p:txBody>
          <a:bodyPr/>
          <a:lstStyle/>
          <a:p>
            <a:pPr algn="ctr"/>
            <a:r>
              <a:rPr lang="el-GR" sz="4000" b="1" dirty="0"/>
              <a:t>Νέο πολιτικό σύστημα διακυβέρνησης: απόλυτη μοναρχία</a:t>
            </a:r>
            <a:endParaRPr lang="en-US" sz="4000" b="1" dirty="0"/>
          </a:p>
        </p:txBody>
      </p:sp>
      <p:sp>
        <p:nvSpPr>
          <p:cNvPr id="3" name="Text Placeholder 2">
            <a:extLst>
              <a:ext uri="{FF2B5EF4-FFF2-40B4-BE49-F238E27FC236}">
                <a16:creationId xmlns:a16="http://schemas.microsoft.com/office/drawing/2014/main" id="{9B1752B4-E960-7360-1961-E96B58E717F9}"/>
              </a:ext>
            </a:extLst>
          </p:cNvPr>
          <p:cNvSpPr>
            <a:spLocks noGrp="1"/>
          </p:cNvSpPr>
          <p:nvPr>
            <p:ph type="body" idx="1"/>
          </p:nvPr>
        </p:nvSpPr>
        <p:spPr/>
        <p:txBody>
          <a:bodyPr/>
          <a:lstStyle/>
          <a:p>
            <a:pPr algn="ctr"/>
            <a:r>
              <a:rPr lang="el-GR" b="1" dirty="0"/>
              <a:t>ΤΕΤΡΑΡΧΙΑ</a:t>
            </a:r>
            <a:endParaRPr lang="en-US" b="1" dirty="0"/>
          </a:p>
        </p:txBody>
      </p:sp>
      <p:sp>
        <p:nvSpPr>
          <p:cNvPr id="4" name="Content Placeholder 3">
            <a:extLst>
              <a:ext uri="{FF2B5EF4-FFF2-40B4-BE49-F238E27FC236}">
                <a16:creationId xmlns:a16="http://schemas.microsoft.com/office/drawing/2014/main" id="{B1A9DA7E-7840-1B1A-0AE1-4818E896CFDA}"/>
              </a:ext>
            </a:extLst>
          </p:cNvPr>
          <p:cNvSpPr>
            <a:spLocks noGrp="1"/>
          </p:cNvSpPr>
          <p:nvPr>
            <p:ph sz="half" idx="2"/>
          </p:nvPr>
        </p:nvSpPr>
        <p:spPr>
          <a:xfrm>
            <a:off x="827700" y="2514600"/>
            <a:ext cx="3298113" cy="4343400"/>
          </a:xfrm>
        </p:spPr>
        <p:txBody>
          <a:bodyPr>
            <a:normAutofit/>
          </a:bodyPr>
          <a:lstStyle/>
          <a:p>
            <a:pPr marL="0" algn="just">
              <a:lnSpc>
                <a:spcPct val="115000"/>
              </a:lnSpc>
              <a:spcAft>
                <a:spcPts val="800"/>
              </a:spcAft>
            </a:pPr>
            <a:r>
              <a:rPr lang="el-GR" sz="1800" kern="100" dirty="0">
                <a:effectLst/>
                <a:ea typeface="Calibri" panose="020F0502020204030204" pitchFamily="34" charset="0"/>
                <a:cs typeface="Times New Roman" panose="02020603050405020304" pitchFamily="18" charset="0"/>
              </a:rPr>
              <a:t>Ανατολή:Διοκλητιανός (Αύγουστος),  Γαλέριος (Καίσαρ)</a:t>
            </a:r>
            <a:endParaRPr lang="en-US" sz="1800" kern="100" dirty="0">
              <a:effectLst/>
              <a:ea typeface="Calibri" panose="020F0502020204030204" pitchFamily="34" charset="0"/>
              <a:cs typeface="Times New Roman" panose="02020603050405020304" pitchFamily="18" charset="0"/>
            </a:endParaRPr>
          </a:p>
          <a:p>
            <a:pPr marL="0" algn="just">
              <a:lnSpc>
                <a:spcPct val="115000"/>
              </a:lnSpc>
              <a:spcAft>
                <a:spcPts val="800"/>
              </a:spcAft>
            </a:pPr>
            <a:r>
              <a:rPr lang="el-GR" sz="1800" kern="100" dirty="0">
                <a:effectLst/>
                <a:ea typeface="Calibri" panose="020F0502020204030204" pitchFamily="34" charset="0"/>
                <a:cs typeface="Times New Roman" panose="02020603050405020304" pitchFamily="18" charset="0"/>
              </a:rPr>
              <a:t>Δύση:   Μαξιμιανός (Αύγουστος)  Κωνστάντιος  ο Χλωρός (Καίσαρ)</a:t>
            </a:r>
            <a:endParaRPr lang="en-US" sz="1800" kern="100" dirty="0">
              <a:effectLst/>
              <a:ea typeface="Calibri" panose="020F0502020204030204" pitchFamily="34" charset="0"/>
              <a:cs typeface="Times New Roman" panose="02020603050405020304" pitchFamily="18" charset="0"/>
            </a:endParaRPr>
          </a:p>
          <a:p>
            <a:pPr marL="0" marR="0" algn="just">
              <a:lnSpc>
                <a:spcPct val="115000"/>
              </a:lnSpc>
              <a:spcAft>
                <a:spcPts val="800"/>
              </a:spcAft>
            </a:pPr>
            <a:r>
              <a:rPr lang="el-GR" sz="1800" kern="100" dirty="0">
                <a:effectLst/>
                <a:ea typeface="Calibri" panose="020F0502020204030204" pitchFamily="34" charset="0"/>
                <a:cs typeface="Times New Roman" panose="02020603050405020304" pitchFamily="18" charset="0"/>
              </a:rPr>
              <a:t>Η Ρώμη παραμένει η πρωτεύουσα της αυτοκρατορίας και η έδρα της συγκλήτου. </a:t>
            </a:r>
            <a:endParaRPr lang="en-US" sz="1800" kern="100" dirty="0">
              <a:effectLst/>
              <a:ea typeface="Calibri" panose="020F0502020204030204" pitchFamily="34"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E5E65060-4E28-2F9E-1BEA-FAFB6969FB75}"/>
              </a:ext>
            </a:extLst>
          </p:cNvPr>
          <p:cNvSpPr>
            <a:spLocks noGrp="1"/>
          </p:cNvSpPr>
          <p:nvPr>
            <p:ph type="body" sz="quarter" idx="3"/>
          </p:nvPr>
        </p:nvSpPr>
        <p:spPr/>
        <p:txBody>
          <a:bodyPr/>
          <a:lstStyle/>
          <a:p>
            <a:r>
              <a:rPr lang="el-GR" dirty="0"/>
              <a:t>Διοκλητιανός, 284 </a:t>
            </a:r>
            <a:endParaRPr lang="en-US" dirty="0"/>
          </a:p>
        </p:txBody>
      </p:sp>
      <p:pic>
        <p:nvPicPr>
          <p:cNvPr id="7" name="Content Placeholder 6">
            <a:extLst>
              <a:ext uri="{FF2B5EF4-FFF2-40B4-BE49-F238E27FC236}">
                <a16:creationId xmlns:a16="http://schemas.microsoft.com/office/drawing/2014/main" id="{DE49024B-656C-E8B2-E272-BC6DEF7AA316}"/>
              </a:ext>
            </a:extLst>
          </p:cNvPr>
          <p:cNvPicPr>
            <a:picLocks noGrp="1" noChangeAspect="1"/>
          </p:cNvPicPr>
          <p:nvPr>
            <p:ph sz="quarter" idx="4"/>
          </p:nvPr>
        </p:nvPicPr>
        <p:blipFill>
          <a:blip r:embed="rId2"/>
          <a:stretch>
            <a:fillRect/>
          </a:stretch>
        </p:blipFill>
        <p:spPr>
          <a:xfrm>
            <a:off x="4837795" y="2514600"/>
            <a:ext cx="2106834" cy="3741738"/>
          </a:xfrm>
          <a:prstGeom prst="rect">
            <a:avLst/>
          </a:prstGeom>
        </p:spPr>
      </p:pic>
    </p:spTree>
    <p:extLst>
      <p:ext uri="{BB962C8B-B14F-4D97-AF65-F5344CB8AC3E}">
        <p14:creationId xmlns:p14="http://schemas.microsoft.com/office/powerpoint/2010/main" val="249087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90A1-A1E5-813F-391E-D36E9821EB3E}"/>
              </a:ext>
            </a:extLst>
          </p:cNvPr>
          <p:cNvSpPr>
            <a:spLocks noGrp="1"/>
          </p:cNvSpPr>
          <p:nvPr>
            <p:ph type="title"/>
          </p:nvPr>
        </p:nvSpPr>
        <p:spPr/>
        <p:txBody>
          <a:bodyPr/>
          <a:lstStyle/>
          <a:p>
            <a:pPr algn="ctr"/>
            <a:r>
              <a:rPr lang="el-GR" dirty="0"/>
              <a:t> </a:t>
            </a:r>
            <a:r>
              <a:rPr lang="el-GR" b="1" dirty="0"/>
              <a:t>Μέγας Κων/νος</a:t>
            </a:r>
            <a:endParaRPr lang="en-US" b="1" dirty="0"/>
          </a:p>
        </p:txBody>
      </p:sp>
      <p:sp>
        <p:nvSpPr>
          <p:cNvPr id="3" name="Text Placeholder 2">
            <a:extLst>
              <a:ext uri="{FF2B5EF4-FFF2-40B4-BE49-F238E27FC236}">
                <a16:creationId xmlns:a16="http://schemas.microsoft.com/office/drawing/2014/main" id="{5974B84D-2891-BC68-A347-0C65719FF8D8}"/>
              </a:ext>
            </a:extLst>
          </p:cNvPr>
          <p:cNvSpPr>
            <a:spLocks noGrp="1"/>
          </p:cNvSpPr>
          <p:nvPr>
            <p:ph type="body" idx="1"/>
          </p:nvPr>
        </p:nvSpPr>
        <p:spPr/>
        <p:txBody>
          <a:bodyPr/>
          <a:lstStyle/>
          <a:p>
            <a:r>
              <a:rPr lang="el-GR" dirty="0"/>
              <a:t>Απόλυτη μοναρχία</a:t>
            </a:r>
            <a:endParaRPr lang="en-US" dirty="0"/>
          </a:p>
        </p:txBody>
      </p:sp>
      <p:sp>
        <p:nvSpPr>
          <p:cNvPr id="4" name="Content Placeholder 3">
            <a:extLst>
              <a:ext uri="{FF2B5EF4-FFF2-40B4-BE49-F238E27FC236}">
                <a16:creationId xmlns:a16="http://schemas.microsoft.com/office/drawing/2014/main" id="{90AC1B6B-394D-A69B-55DC-EB05D47323F6}"/>
              </a:ext>
            </a:extLst>
          </p:cNvPr>
          <p:cNvSpPr>
            <a:spLocks noGrp="1"/>
          </p:cNvSpPr>
          <p:nvPr>
            <p:ph sz="half" idx="2"/>
          </p:nvPr>
        </p:nvSpPr>
        <p:spPr/>
        <p:txBody>
          <a:bodyPr>
            <a:normAutofit fontScale="92500" lnSpcReduction="20000"/>
          </a:bodyPr>
          <a:lstStyle/>
          <a:p>
            <a:r>
              <a:rPr lang="el-GR" sz="2200" dirty="0"/>
              <a:t>Ο  αυτοκράτορας φέρει διάδημα και προφύρα</a:t>
            </a:r>
          </a:p>
          <a:p>
            <a:r>
              <a:rPr lang="el-GR" sz="2200" dirty="0"/>
              <a:t>Οι υπήκοοι τον προσκυνούν και του αποδίδουν την ιερότητα του Διός</a:t>
            </a:r>
          </a:p>
          <a:p>
            <a:r>
              <a:rPr lang="el-GR" sz="2200" dirty="0"/>
              <a:t>Το </a:t>
            </a:r>
            <a:r>
              <a:rPr lang="el-GR" sz="2200" kern="100" dirty="0">
                <a:effectLst/>
                <a:latin typeface="Century Gothic" panose="020B0502020202020204" pitchFamily="34" charset="0"/>
                <a:ea typeface="Calibri" panose="020F0502020204030204" pitchFamily="34" charset="0"/>
                <a:cs typeface="Times New Roman" panose="02020603050405020304" pitchFamily="18" charset="0"/>
              </a:rPr>
              <a:t>πολίτευμα άλλαξε σε </a:t>
            </a:r>
            <a:r>
              <a:rPr lang="el-GR" sz="2200" b="1" kern="100" dirty="0">
                <a:effectLst/>
                <a:latin typeface="Century Gothic" panose="020B0502020202020204" pitchFamily="34" charset="0"/>
                <a:ea typeface="Calibri" panose="020F0502020204030204" pitchFamily="34" charset="0"/>
                <a:cs typeface="Times New Roman" panose="02020603050405020304" pitchFamily="18" charset="0"/>
              </a:rPr>
              <a:t>απόλυτη μοναρχία</a:t>
            </a:r>
            <a:r>
              <a:rPr lang="el-GR" sz="2200" kern="100" dirty="0">
                <a:effectLst/>
                <a:latin typeface="Century Gothic" panose="020B0502020202020204" pitchFamily="34" charset="0"/>
                <a:ea typeface="Calibri" panose="020F0502020204030204" pitchFamily="34" charset="0"/>
                <a:cs typeface="Times New Roman" panose="02020603050405020304" pitchFamily="18" charset="0"/>
              </a:rPr>
              <a:t> και ο πρώτος πολίτης έγινε απόλυτος μονάρχης (</a:t>
            </a:r>
            <a:r>
              <a:rPr lang="en-US" sz="2200" kern="100" dirty="0">
                <a:effectLst/>
                <a:latin typeface="Century Gothic" panose="020B0502020202020204" pitchFamily="34" charset="0"/>
                <a:ea typeface="Calibri" panose="020F0502020204030204" pitchFamily="34" charset="0"/>
                <a:cs typeface="Times New Roman" panose="02020603050405020304" pitchFamily="18" charset="0"/>
              </a:rPr>
              <a:t>dominus</a:t>
            </a:r>
            <a:r>
              <a:rPr lang="el-GR" sz="2200" kern="1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US" sz="2200" kern="1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l-GR" sz="2200" dirty="0"/>
          </a:p>
          <a:p>
            <a:endParaRPr lang="en-US" dirty="0"/>
          </a:p>
        </p:txBody>
      </p:sp>
      <p:sp>
        <p:nvSpPr>
          <p:cNvPr id="5" name="Text Placeholder 4">
            <a:extLst>
              <a:ext uri="{FF2B5EF4-FFF2-40B4-BE49-F238E27FC236}">
                <a16:creationId xmlns:a16="http://schemas.microsoft.com/office/drawing/2014/main" id="{64C35AAC-59D4-FD7D-A1D2-DB12566624BC}"/>
              </a:ext>
            </a:extLst>
          </p:cNvPr>
          <p:cNvSpPr>
            <a:spLocks noGrp="1"/>
          </p:cNvSpPr>
          <p:nvPr>
            <p:ph type="body" sz="quarter" idx="3"/>
          </p:nvPr>
        </p:nvSpPr>
        <p:spPr>
          <a:xfrm>
            <a:off x="4241976" y="1700808"/>
            <a:ext cx="3298113" cy="780454"/>
          </a:xfrm>
        </p:spPr>
        <p:txBody>
          <a:bodyPr/>
          <a:lstStyle/>
          <a:p>
            <a:r>
              <a:rPr lang="el-GR" dirty="0"/>
              <a:t>Γεγονότα που τον ανάδειξαν</a:t>
            </a:r>
            <a:endParaRPr lang="en-US" dirty="0"/>
          </a:p>
        </p:txBody>
      </p:sp>
      <p:sp>
        <p:nvSpPr>
          <p:cNvPr id="6" name="Content Placeholder 5">
            <a:extLst>
              <a:ext uri="{FF2B5EF4-FFF2-40B4-BE49-F238E27FC236}">
                <a16:creationId xmlns:a16="http://schemas.microsoft.com/office/drawing/2014/main" id="{37258923-CA9B-FCCA-6028-7A521D6D704A}"/>
              </a:ext>
            </a:extLst>
          </p:cNvPr>
          <p:cNvSpPr>
            <a:spLocks noGrp="1"/>
          </p:cNvSpPr>
          <p:nvPr>
            <p:ph sz="quarter" idx="4"/>
          </p:nvPr>
        </p:nvSpPr>
        <p:spPr>
          <a:xfrm>
            <a:off x="4241976" y="2514600"/>
            <a:ext cx="3298113" cy="4514800"/>
          </a:xfrm>
        </p:spPr>
        <p:txBody>
          <a:bodyPr>
            <a:normAutofit fontScale="92500" lnSpcReduction="20000"/>
          </a:bodyPr>
          <a:lstStyle/>
          <a:p>
            <a:pPr marL="342900" marR="0" lvl="0" indent="-342900" algn="just">
              <a:lnSpc>
                <a:spcPct val="115000"/>
              </a:lnSpc>
              <a:buFont typeface="Symbol" panose="05050102010706020507" pitchFamily="18" charset="2"/>
              <a:buChar char=""/>
            </a:pPr>
            <a:r>
              <a:rPr lang="el-GR" sz="1800" kern="100" dirty="0">
                <a:effectLst/>
                <a:latin typeface="Century Gothic" panose="020B0502020202020204" pitchFamily="34" charset="0"/>
                <a:ea typeface="Calibri" panose="020F0502020204030204" pitchFamily="34" charset="0"/>
                <a:cs typeface="Times New Roman" panose="02020603050405020304" pitchFamily="18" charset="0"/>
              </a:rPr>
              <a:t>312 νίκη στη Μουλβία γέφυρα, αντιμετώπισε τον συνάρχοντά του Μαξέντιο και επικράτησε στη Δύση</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buFont typeface="Symbol" panose="05050102010706020507" pitchFamily="18" charset="2"/>
              <a:buChar char=""/>
            </a:pPr>
            <a:r>
              <a:rPr lang="el-GR" sz="1800" kern="100" dirty="0">
                <a:effectLst/>
                <a:latin typeface="Century Gothic" panose="020B0502020202020204" pitchFamily="34" charset="0"/>
                <a:ea typeface="Calibri" panose="020F0502020204030204" pitchFamily="34" charset="0"/>
                <a:cs typeface="Times New Roman" panose="02020603050405020304" pitchFamily="18" charset="0"/>
              </a:rPr>
              <a:t>313 έρχεται σε συνεννόηση με τον Λικίνιο τον Αϋγουστο της Ανατολής. Συμφωνούν να μην ορίσουν καίσαρες και να συνεργαστούν γοια τη διοίκηση της αυτοκρατορίας</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800"/>
              </a:spcAft>
              <a:buFont typeface="Symbol" panose="05050102010706020507" pitchFamily="18" charset="2"/>
              <a:buChar char=""/>
            </a:pPr>
            <a:r>
              <a:rPr lang="el-GR" sz="1800" kern="100" dirty="0">
                <a:effectLst/>
                <a:latin typeface="Century Gothic" panose="020B0502020202020204" pitchFamily="34" charset="0"/>
                <a:ea typeface="Calibri" panose="020F0502020204030204" pitchFamily="34" charset="0"/>
                <a:cs typeface="Times New Roman" panose="02020603050405020304" pitchFamily="18" charset="0"/>
              </a:rPr>
              <a:t>324 νικά στην Αδριανούπολη τον Λικίνιο και αναδεικνύεται μονοκράτορας.</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0898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168198-5620-D268-773C-72378DE127C3}"/>
              </a:ext>
            </a:extLst>
          </p:cNvPr>
          <p:cNvSpPr>
            <a:spLocks noGrp="1"/>
          </p:cNvSpPr>
          <p:nvPr>
            <p:ph type="title"/>
          </p:nvPr>
        </p:nvSpPr>
        <p:spPr/>
        <p:txBody>
          <a:bodyPr/>
          <a:lstStyle/>
          <a:p>
            <a:r>
              <a:rPr lang="el-GR" dirty="0"/>
              <a:t> ο υποστηρικτής της νέας θρησκείας...</a:t>
            </a:r>
            <a:endParaRPr lang="en-US" dirty="0"/>
          </a:p>
        </p:txBody>
      </p:sp>
      <p:sp>
        <p:nvSpPr>
          <p:cNvPr id="8" name="Content Placeholder 7">
            <a:extLst>
              <a:ext uri="{FF2B5EF4-FFF2-40B4-BE49-F238E27FC236}">
                <a16:creationId xmlns:a16="http://schemas.microsoft.com/office/drawing/2014/main" id="{ABACC89E-E001-927C-EEC6-213C2DB2BFA3}"/>
              </a:ext>
            </a:extLst>
          </p:cNvPr>
          <p:cNvSpPr>
            <a:spLocks noGrp="1"/>
          </p:cNvSpPr>
          <p:nvPr>
            <p:ph sz="half" idx="1"/>
          </p:nvPr>
        </p:nvSpPr>
        <p:spPr/>
        <p:txBody>
          <a:bodyPr>
            <a:normAutofit/>
          </a:bodyPr>
          <a:lstStyle/>
          <a:p>
            <a:r>
              <a:rPr lang="el-GR" sz="2400" dirty="0"/>
              <a:t>Ο αυτοκράτορας περιβάλλεται από ανακτορικούς υπαλλήλους &amp; το ανακτορικό συμβούλιο</a:t>
            </a:r>
          </a:p>
          <a:p>
            <a:r>
              <a:rPr lang="el-GR" sz="2400" dirty="0"/>
              <a:t>Σύγκλητος</a:t>
            </a:r>
          </a:p>
          <a:p>
            <a:r>
              <a:rPr lang="el-GR" sz="2400" dirty="0"/>
              <a:t>313 μ. Χ. Διάταγμα των Μεδιολάνων (ανεξιθρησκεία)</a:t>
            </a:r>
            <a:endParaRPr lang="en-US" sz="2400" dirty="0"/>
          </a:p>
        </p:txBody>
      </p:sp>
      <p:pic>
        <p:nvPicPr>
          <p:cNvPr id="10" name="Content Placeholder 9">
            <a:extLst>
              <a:ext uri="{FF2B5EF4-FFF2-40B4-BE49-F238E27FC236}">
                <a16:creationId xmlns:a16="http://schemas.microsoft.com/office/drawing/2014/main" id="{CE4FCC3D-E98B-7562-091B-E4C5DA4A8C63}"/>
              </a:ext>
            </a:extLst>
          </p:cNvPr>
          <p:cNvPicPr>
            <a:picLocks noGrp="1" noChangeAspect="1"/>
          </p:cNvPicPr>
          <p:nvPr>
            <p:ph sz="half" idx="2"/>
          </p:nvPr>
        </p:nvPicPr>
        <p:blipFill>
          <a:blip r:embed="rId2"/>
          <a:stretch>
            <a:fillRect/>
          </a:stretch>
        </p:blipFill>
        <p:spPr>
          <a:xfrm>
            <a:off x="4319586" y="2060576"/>
            <a:ext cx="3996713" cy="4464767"/>
          </a:xfrm>
          <a:prstGeom prst="rect">
            <a:avLst/>
          </a:prstGeom>
        </p:spPr>
      </p:pic>
    </p:spTree>
    <p:extLst>
      <p:ext uri="{BB962C8B-B14F-4D97-AF65-F5344CB8AC3E}">
        <p14:creationId xmlns:p14="http://schemas.microsoft.com/office/powerpoint/2010/main" val="3566277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197</TotalTime>
  <Words>575</Words>
  <Application>Microsoft Office PowerPoint</Application>
  <PresentationFormat>On-screen Show (4:3)</PresentationFormat>
  <Paragraphs>61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Century Gothic</vt:lpstr>
      <vt:lpstr>Symbol</vt:lpstr>
      <vt:lpstr>Wingdings 3</vt:lpstr>
      <vt:lpstr>Ion</vt:lpstr>
      <vt:lpstr>Η δημιουργία μιας αυτοκρατορίας</vt:lpstr>
      <vt:lpstr>Αυτοκράτορας Οκταβιανός [Αυγουστος 27π.Χ.-14 μ.Χ.]</vt:lpstr>
      <vt:lpstr>Η διακυβέρνηση του κράτους </vt:lpstr>
      <vt:lpstr> το νέο πολίτευμα: ηγεμονία [principatus]</vt:lpstr>
      <vt:lpstr>Οι διάδοχοι του Αυγούστου</vt:lpstr>
      <vt:lpstr>Ύστερη αρχαιότητα 4ος-6ος αι μ. Χ.</vt:lpstr>
      <vt:lpstr>Νέο πολιτικό σύστημα διακυβέρνησης: απόλυτη μοναρχία</vt:lpstr>
      <vt:lpstr> Μέγας Κων/νος</vt:lpstr>
      <vt:lpstr> ο υποστηρικτής της νέας θρησκείας...</vt:lpstr>
      <vt:lpstr>Ίδρυση της Κπολης,  330 μ.Χ</vt:lpstr>
      <vt:lpstr>Εξελληνισμός του κράτους</vt:lpstr>
      <vt:lpstr>Ελληνοχριστιανική οικουμένη</vt:lpstr>
      <vt:lpstr>Ιουστινιανός 527-565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λίκνο του πολιτισμού</dc:title>
  <dc:creator>Maria</dc:creator>
  <cp:lastModifiedBy>ΜΑΡΙΑ ΚΕΚΡΟΠΟΥΛΟΥ</cp:lastModifiedBy>
  <cp:revision>6</cp:revision>
  <dcterms:created xsi:type="dcterms:W3CDTF">2019-09-15T15:14:46Z</dcterms:created>
  <dcterms:modified xsi:type="dcterms:W3CDTF">2025-05-04T13:56:46Z</dcterms:modified>
</cp:coreProperties>
</file>