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D527654-A2AE-4EB7-A71C-6F78B0D4AAFF}" type="datetimeFigureOut">
              <a:rPr lang="el-GR" smtClean="0"/>
              <a:pPr/>
              <a:t>22/4/2020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21120B7D-5A6B-4A64-A33F-8EC7AFB0F5D6}"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D527654-A2AE-4EB7-A71C-6F78B0D4AAFF}" type="datetimeFigureOut">
              <a:rPr lang="el-GR" smtClean="0"/>
              <a:pPr/>
              <a:t>22/4/2020</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1120B7D-5A6B-4A64-A33F-8EC7AFB0F5D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3%CE%B5%CF%89%CF%81%CE%B3%CE%AF%CE%B1_(%CE%B5%CF%81%CE%B3%CE%B1%CF%83%CE%AF%CE%B1)" TargetMode="External"/><Relationship Id="rId2" Type="http://schemas.openxmlformats.org/officeDocument/2006/relationships/hyperlink" Target="https://el.wikipedia.org/wiki/%CE%98%CE%BF%CF%8D%CE%BB%CE%B7"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s://el.wikipedia.org/wiki/%CE%93%CE%B5%CF%89%CE%B3%CF%81%CE%B1%CF%86%CE%AF%CE%B1" TargetMode="External"/><Relationship Id="rId13" Type="http://schemas.openxmlformats.org/officeDocument/2006/relationships/hyperlink" Target="https://el.wikipedia.org/wiki/%CE%93%CE%B7" TargetMode="External"/><Relationship Id="rId3" Type="http://schemas.openxmlformats.org/officeDocument/2006/relationships/hyperlink" Target="https://el.wikipedia.org/wiki/276_%CF%80.%CE%A7." TargetMode="External"/><Relationship Id="rId7" Type="http://schemas.openxmlformats.org/officeDocument/2006/relationships/hyperlink" Target="https://el.wikipedia.org/wiki/%CE%9C%CE%B1%CE%B8%CE%B7%CE%BC%CE%B1%CF%84%CE%B9%CE%BA%CE%AC" TargetMode="External"/><Relationship Id="rId12" Type="http://schemas.openxmlformats.org/officeDocument/2006/relationships/hyperlink" Target="https://el.wikipedia.org/wiki/%CE%A0%CE%BF%CE%AF%CE%B7%CF%83%CE%B7" TargetMode="External"/><Relationship Id="rId2" Type="http://schemas.openxmlformats.org/officeDocument/2006/relationships/hyperlink" Target="https://el.wikipedia.org/wiki/%CE%9A%CF%85%CF%81%CE%AE%CE%BD%CE%B7" TargetMode="External"/><Relationship Id="rId16"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s://el.wikipedia.org/wiki/%CE%88%CE%BB%CE%BB%CE%B7%CE%BD%CE%B1%CF%82" TargetMode="External"/><Relationship Id="rId11" Type="http://schemas.openxmlformats.org/officeDocument/2006/relationships/hyperlink" Target="https://el.wikipedia.org/wiki/%CE%9C%CE%BF%CF%85%CF%83%CE%B9%CE%BA%CE%AE" TargetMode="External"/><Relationship Id="rId5" Type="http://schemas.openxmlformats.org/officeDocument/2006/relationships/hyperlink" Target="https://el.wikipedia.org/wiki/194_%CF%80.%CE%A7." TargetMode="External"/><Relationship Id="rId15" Type="http://schemas.openxmlformats.org/officeDocument/2006/relationships/hyperlink" Target="https://el.wikipedia.org/wiki/%CE%A7%CE%AC%CF%81%CF%84%CE%B7%CF%82" TargetMode="External"/><Relationship Id="rId10" Type="http://schemas.openxmlformats.org/officeDocument/2006/relationships/hyperlink" Target="https://el.wikipedia.org/wiki/%CE%93%CE%B5%CF%89%CE%B4%CE%B1%CE%B9%CF%83%CE%AF%CE%B1" TargetMode="External"/><Relationship Id="rId4" Type="http://schemas.openxmlformats.org/officeDocument/2006/relationships/hyperlink" Target="https://el.wikipedia.org/wiki/%CE%91%CE%BB%CE%B5%CE%BE%CE%AC%CE%BD%CE%B4%CF%81%CE%B5%CE%B9%CE%B1" TargetMode="External"/><Relationship Id="rId9" Type="http://schemas.openxmlformats.org/officeDocument/2006/relationships/hyperlink" Target="https://el.wikipedia.org/wiki/%CE%91%CF%83%CF%84%CF%81%CE%BF%CE%BD%CE%BF%CE%BC%CE%AF%CE%B1" TargetMode="External"/><Relationship Id="rId14" Type="http://schemas.openxmlformats.org/officeDocument/2006/relationships/hyperlink" Target="https://el.wikipedia.org/wiki/%CE%A3%CF%8D%CF%83%CF%84%CE%B7%CE%BC%CE%B1_%CF%83%CF%85%CE%BD%CF%84%CE%B5%CF%84%CE%B1%CE%B3%CE%BC%CE%AD%CE%BD%CF%89%CE%B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5%CF%85%CE%BA%CE%BB%CE%B5%CE%AF%CE%B4%CE%B7%CF%82" TargetMode="External"/><Relationship Id="rId7" Type="http://schemas.openxmlformats.org/officeDocument/2006/relationships/image" Target="../media/image9.jpeg"/><Relationship Id="rId2" Type="http://schemas.openxmlformats.org/officeDocument/2006/relationships/hyperlink" Target="https://el.wikipedia.org/wiki/%CE%9C%CE%B1%CE%B8%CE%B7%CE%BC%CE%B1%CF%84%CE%B9%CE%BA%CE%AC" TargetMode="External"/><Relationship Id="rId1" Type="http://schemas.openxmlformats.org/officeDocument/2006/relationships/slideLayout" Target="../slideLayouts/slideLayout4.xml"/><Relationship Id="rId6" Type="http://schemas.openxmlformats.org/officeDocument/2006/relationships/hyperlink" Target="https://el.wikipedia.org/wiki/%CE%98%CE%B5%CF%89%CF%81%CE%AF%CE%B1_%CE%B1%CF%81%CE%B9%CE%B8%CE%BC%CF%8E%CE%BD" TargetMode="External"/><Relationship Id="rId5" Type="http://schemas.openxmlformats.org/officeDocument/2006/relationships/hyperlink" Target="https://el.wikipedia.org/wiki/%CE%95%CF%85%CE%BA%CE%BB%CE%B5%CE%AF%CE%B4%CE%B5%CE%B9%CE%B1_%CE%B3%CE%B5%CF%89%CE%BC%CE%B5%CF%84%CF%81%CE%AF%CE%B1" TargetMode="External"/><Relationship Id="rId4" Type="http://schemas.openxmlformats.org/officeDocument/2006/relationships/hyperlink" Target="https://el.wikipedia.org/wiki/%CE%91%CE%BB%CE%B5%CE%BE%CE%AC%CE%BD%CE%B4%CF%81%CE%B5%CE%B9%CE%B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l.wikipedia.org/wiki/%CE%95%CF%86%CE%B5%CF%8D%CF%81%CE%B5%CF%83%CE%B7" TargetMode="External"/><Relationship Id="rId3" Type="http://schemas.openxmlformats.org/officeDocument/2006/relationships/hyperlink" Target="https://el.wikipedia.org/wiki/212_%CF%80.%CE%A7." TargetMode="External"/><Relationship Id="rId7" Type="http://schemas.openxmlformats.org/officeDocument/2006/relationships/hyperlink" Target="https://el.wikipedia.org/wiki/%CE%A6%CF%85%CF%83%CE%B9%CE%BA%CF%8C%CF%82" TargetMode="Externa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hyperlink" Target="https://el.wikipedia.org/wiki/%CE%9C%CE%B7%CF%87%CE%B1%CE%BD%CE%B9%CE%BA%CE%AE" TargetMode="External"/><Relationship Id="rId5" Type="http://schemas.openxmlformats.org/officeDocument/2006/relationships/hyperlink" Target="https://el.wikipedia.org/wiki/%CE%9C%CE%B1%CE%B8%CE%B7%CE%BC%CE%B1%CF%84%CE%B9%CE%BA%CF%8C%CF%82" TargetMode="External"/><Relationship Id="rId4" Type="http://schemas.openxmlformats.org/officeDocument/2006/relationships/hyperlink" Target="https://el.wikipedia.org/wiki/%CE%88%CE%BB%CE%BB%CE%B7%CE%BD%CE%B5%CF%82" TargetMode="External"/><Relationship Id="rId9" Type="http://schemas.openxmlformats.org/officeDocument/2006/relationships/hyperlink" Target="https://el.wikipedia.org/wiki/%CE%91%CF%83%CF%84%CF%81%CE%BF%CE%BD%CF%8C%CE%BC%CE%BF%CF%8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A0%CE%B5%CF%81%CF%83%CE%B9%CE%BA%CF%8C%CF%82_%CE%9A%CF%8C%CE%BB%CF%80%CE%BF%CF%82" TargetMode="External"/><Relationship Id="rId2" Type="http://schemas.openxmlformats.org/officeDocument/2006/relationships/hyperlink" Target="https://el.wikipedia.org/wiki/%CE%99%CE%BD%CE%B4%CF%8C%CF%82_%CF%80%CE%BF%CF%84%CE%B1%CE%BC%CF%8C%CF%82"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el.wikipedia.org/wiki/%CE%9A%CE%B1%CF%83%CF%80%CE%AF%CE%B1_%CE%98%CE%AC%CE%BB%CE%B1%CF%83%CF%83%C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Ο πολιτισμός της ελληνιστικής εποχής</a:t>
            </a:r>
            <a:endParaRPr lang="el-GR" dirty="0"/>
          </a:p>
        </p:txBody>
      </p:sp>
      <p:sp>
        <p:nvSpPr>
          <p:cNvPr id="3" name="2 - Υπότιτλος"/>
          <p:cNvSpPr>
            <a:spLocks noGrp="1"/>
          </p:cNvSpPr>
          <p:nvPr>
            <p:ph type="subTitle" idx="1"/>
          </p:nvPr>
        </p:nvSpPr>
        <p:spPr/>
        <p:txBody>
          <a:bodyPr/>
          <a:lstStyle/>
          <a:p>
            <a:endParaRPr lang="el-GR" dirty="0" smtClean="0"/>
          </a:p>
          <a:p>
            <a:r>
              <a:rPr lang="el-GR" dirty="0" smtClean="0"/>
              <a:t>Μ. </a:t>
            </a:r>
            <a:r>
              <a:rPr lang="el-GR" dirty="0" err="1" smtClean="0"/>
              <a:t>Κεκροπούλου</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Εξερευνητής: </a:t>
            </a:r>
            <a:br>
              <a:rPr lang="el-GR" dirty="0" smtClean="0"/>
            </a:br>
            <a:r>
              <a:rPr lang="el-GR" dirty="0" smtClean="0"/>
              <a:t>Πυθέας ο Μασσαλιώτης</a:t>
            </a:r>
            <a:endParaRPr lang="el-GR" dirty="0"/>
          </a:p>
        </p:txBody>
      </p:sp>
      <p:sp>
        <p:nvSpPr>
          <p:cNvPr id="3" name="2 - Θέση περιεχομένου"/>
          <p:cNvSpPr>
            <a:spLocks noGrp="1"/>
          </p:cNvSpPr>
          <p:nvPr>
            <p:ph sz="half" idx="1"/>
          </p:nvPr>
        </p:nvSpPr>
        <p:spPr/>
        <p:txBody>
          <a:bodyPr>
            <a:normAutofit fontScale="62500" lnSpcReduction="20000"/>
          </a:bodyPr>
          <a:lstStyle/>
          <a:p>
            <a:r>
              <a:rPr lang="el-GR" dirty="0" smtClean="0"/>
              <a:t>Ο </a:t>
            </a:r>
            <a:r>
              <a:rPr lang="el-GR" b="1" dirty="0" smtClean="0"/>
              <a:t>Πυθέας</a:t>
            </a:r>
            <a:r>
              <a:rPr lang="el-GR" dirty="0" smtClean="0"/>
              <a:t> περιέγραψε το ταξίδι του στα βιβλία του </a:t>
            </a:r>
            <a:r>
              <a:rPr lang="el-GR" i="1" dirty="0" smtClean="0"/>
              <a:t>Περί Ωκεανού</a:t>
            </a:r>
            <a:r>
              <a:rPr lang="el-GR" dirty="0" smtClean="0"/>
              <a:t> και </a:t>
            </a:r>
            <a:r>
              <a:rPr lang="el-GR" i="1" dirty="0" smtClean="0"/>
              <a:t>Γης περίοδος</a:t>
            </a:r>
            <a:r>
              <a:rPr lang="el-GR" dirty="0" smtClean="0"/>
              <a:t>, από τα οποία σώζονται μόνο αποσπάσματα, σε αναφορές άλλων συγγραφέων. Δεν γνωρίζουμε ακριβώς τη διαδρομή που ακολούθησε, πιθανόν να πέρασε από το Γιβραλτάρ, τα παράλια της σημερινής Γαλλίας &amp; έφτασε στην </a:t>
            </a:r>
            <a:r>
              <a:rPr lang="el-GR" dirty="0" err="1" smtClean="0"/>
              <a:t>Κορνουάλη</a:t>
            </a:r>
            <a:r>
              <a:rPr lang="el-GR" dirty="0" smtClean="0"/>
              <a:t> (Μ. Βρετανία). Μετά από θαλάσσιο ταξίδι έξι ημερών προς τον βορρά έφτασε σε έναν τόπο που ονομάζει </a:t>
            </a:r>
            <a:r>
              <a:rPr lang="el-GR" dirty="0" err="1" smtClean="0">
                <a:hlinkClick r:id="rId2" tooltip="Θούλη"/>
              </a:rPr>
              <a:t>Θούλη</a:t>
            </a:r>
            <a:r>
              <a:rPr lang="el-GR" dirty="0" smtClean="0"/>
              <a:t>. Για τη </a:t>
            </a:r>
            <a:r>
              <a:rPr lang="el-GR" dirty="0" err="1" smtClean="0"/>
              <a:t>Θούλη</a:t>
            </a:r>
            <a:r>
              <a:rPr lang="el-GR" dirty="0" smtClean="0"/>
              <a:t> ο Πυθέας αναφέρει ότι ήταν μία </a:t>
            </a:r>
            <a:r>
              <a:rPr lang="el-GR" dirty="0" smtClean="0">
                <a:hlinkClick r:id="rId3" tooltip="Γεωργία (εργασία)"/>
              </a:rPr>
              <a:t>γεωργική</a:t>
            </a:r>
            <a:r>
              <a:rPr lang="el-GR" dirty="0" smtClean="0"/>
              <a:t> χώρα, όπου η μεγαλύτερη ημέρα διαρκεί 20 (ισημερινές) ώρες.</a:t>
            </a:r>
            <a:endParaRPr lang="el-GR" dirty="0"/>
          </a:p>
        </p:txBody>
      </p:sp>
      <p:pic>
        <p:nvPicPr>
          <p:cNvPr id="5" name="4 - Θέση περιεχομένου" descr="287px-Pytheas_itineraire.png"/>
          <p:cNvPicPr>
            <a:picLocks noGrp="1" noChangeAspect="1"/>
          </p:cNvPicPr>
          <p:nvPr>
            <p:ph sz="half" idx="2"/>
          </p:nvPr>
        </p:nvPicPr>
        <p:blipFill>
          <a:blip r:embed="rId4"/>
          <a:stretch>
            <a:fillRect/>
          </a:stretch>
        </p:blipFill>
        <p:spPr>
          <a:xfrm>
            <a:off x="4643439" y="357166"/>
            <a:ext cx="4071966" cy="450059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Χαρτογραφία: </a:t>
            </a:r>
            <a:br>
              <a:rPr lang="el-GR" dirty="0" smtClean="0"/>
            </a:br>
            <a:r>
              <a:rPr lang="el-GR" dirty="0" smtClean="0"/>
              <a:t>Ερατοσθένης ο </a:t>
            </a:r>
            <a:r>
              <a:rPr lang="el-GR" dirty="0" err="1" smtClean="0"/>
              <a:t>Κυρηναίος</a:t>
            </a:r>
            <a:endParaRPr lang="el-GR" dirty="0"/>
          </a:p>
        </p:txBody>
      </p:sp>
      <p:sp>
        <p:nvSpPr>
          <p:cNvPr id="4" name="3 - Θέση περιεχομένου"/>
          <p:cNvSpPr>
            <a:spLocks noGrp="1"/>
          </p:cNvSpPr>
          <p:nvPr>
            <p:ph sz="half" idx="2"/>
          </p:nvPr>
        </p:nvSpPr>
        <p:spPr/>
        <p:txBody>
          <a:bodyPr>
            <a:normAutofit fontScale="70000" lnSpcReduction="20000"/>
          </a:bodyPr>
          <a:lstStyle/>
          <a:p>
            <a:r>
              <a:rPr lang="el-GR" dirty="0" smtClean="0"/>
              <a:t>Ο </a:t>
            </a:r>
            <a:r>
              <a:rPr lang="el-GR" b="1" dirty="0" smtClean="0"/>
              <a:t>Ερατοσθένης ο </a:t>
            </a:r>
            <a:r>
              <a:rPr lang="el-GR" b="1" dirty="0" err="1" smtClean="0"/>
              <a:t>Κυρηναίος</a:t>
            </a:r>
            <a:r>
              <a:rPr lang="el-GR" dirty="0" smtClean="0"/>
              <a:t> (</a:t>
            </a:r>
            <a:r>
              <a:rPr lang="el-GR" dirty="0" smtClean="0">
                <a:hlinkClick r:id="rId2" tooltip="Κυρήνη"/>
              </a:rPr>
              <a:t>Κυρήνη</a:t>
            </a:r>
            <a:r>
              <a:rPr lang="el-GR" dirty="0" smtClean="0"/>
              <a:t>, </a:t>
            </a:r>
            <a:r>
              <a:rPr lang="el-GR" dirty="0" smtClean="0">
                <a:hlinkClick r:id="rId3" tooltip="276 π.Χ."/>
              </a:rPr>
              <a:t>276 </a:t>
            </a:r>
            <a:r>
              <a:rPr lang="el-GR" dirty="0" err="1" smtClean="0">
                <a:hlinkClick r:id="rId3" tooltip="276 π.Χ."/>
              </a:rPr>
              <a:t>π.Χ.</a:t>
            </a:r>
            <a:r>
              <a:rPr lang="el-GR" dirty="0" smtClean="0"/>
              <a:t> – </a:t>
            </a:r>
            <a:r>
              <a:rPr lang="el-GR" dirty="0" smtClean="0">
                <a:hlinkClick r:id="rId4" tooltip="Αλεξάνδρεια"/>
              </a:rPr>
              <a:t>Αλεξάνδρεια</a:t>
            </a:r>
            <a:r>
              <a:rPr lang="el-GR" dirty="0" smtClean="0"/>
              <a:t>, </a:t>
            </a:r>
            <a:r>
              <a:rPr lang="el-GR" dirty="0" smtClean="0">
                <a:hlinkClick r:id="rId5" tooltip="194 π.Χ."/>
              </a:rPr>
              <a:t>194 </a:t>
            </a:r>
            <a:r>
              <a:rPr lang="el-GR" dirty="0" err="1" smtClean="0">
                <a:hlinkClick r:id="rId5" tooltip="194 π.Χ."/>
              </a:rPr>
              <a:t>π.Χ.</a:t>
            </a:r>
            <a:r>
              <a:rPr lang="el-GR" dirty="0" smtClean="0"/>
              <a:t>) ήταν αρχαίος </a:t>
            </a:r>
            <a:r>
              <a:rPr lang="el-GR" dirty="0" smtClean="0">
                <a:hlinkClick r:id="rId6" tooltip="Έλληνας"/>
              </a:rPr>
              <a:t>Έλληνας</a:t>
            </a:r>
            <a:r>
              <a:rPr lang="el-GR" dirty="0" smtClean="0"/>
              <a:t> </a:t>
            </a:r>
            <a:r>
              <a:rPr lang="el-GR" dirty="0" smtClean="0">
                <a:hlinkClick r:id="rId7" tooltip="Μαθηματικά"/>
              </a:rPr>
              <a:t>μαθηματικός</a:t>
            </a:r>
            <a:r>
              <a:rPr lang="el-GR" dirty="0" smtClean="0"/>
              <a:t>, </a:t>
            </a:r>
            <a:r>
              <a:rPr lang="el-GR" dirty="0" smtClean="0">
                <a:hlinkClick r:id="rId8" tooltip="Γεωγραφία"/>
              </a:rPr>
              <a:t>γεωγράφος</a:t>
            </a:r>
            <a:r>
              <a:rPr lang="el-GR" dirty="0" smtClean="0"/>
              <a:t>, </a:t>
            </a:r>
            <a:r>
              <a:rPr lang="el-GR" dirty="0" smtClean="0">
                <a:hlinkClick r:id="rId9" tooltip="Αστρονομία"/>
              </a:rPr>
              <a:t>αστρονόμος</a:t>
            </a:r>
            <a:r>
              <a:rPr lang="el-GR" dirty="0" smtClean="0"/>
              <a:t>, </a:t>
            </a:r>
            <a:r>
              <a:rPr lang="el-GR" dirty="0" smtClean="0">
                <a:hlinkClick r:id="rId10" tooltip="Γεωδαισία"/>
              </a:rPr>
              <a:t>γεωδαίτης</a:t>
            </a:r>
            <a:r>
              <a:rPr lang="el-GR" dirty="0" smtClean="0"/>
              <a:t>, </a:t>
            </a:r>
            <a:r>
              <a:rPr lang="el-GR" dirty="0" smtClean="0">
                <a:hlinkClick r:id="rId11" tooltip="Μουσική"/>
              </a:rPr>
              <a:t>μουσικός</a:t>
            </a:r>
            <a:r>
              <a:rPr lang="el-GR" dirty="0" smtClean="0"/>
              <a:t>, </a:t>
            </a:r>
            <a:r>
              <a:rPr lang="el-GR" dirty="0" smtClean="0">
                <a:hlinkClick r:id="rId12" tooltip="Ποίηση"/>
              </a:rPr>
              <a:t>ποιητής</a:t>
            </a:r>
            <a:r>
              <a:rPr lang="el-GR" dirty="0" smtClean="0"/>
              <a:t>, ιστορικός, φιλόλογος και συγγραφέας, ο οποίος θεωρείται ο πρώτος άνθρωπος στην ιστορία που υπολόγισε το μέγεθος της </a:t>
            </a:r>
            <a:r>
              <a:rPr lang="el-GR" dirty="0" smtClean="0">
                <a:hlinkClick r:id="rId13" tooltip="Γη"/>
              </a:rPr>
              <a:t>Γης</a:t>
            </a:r>
            <a:r>
              <a:rPr lang="el-GR" dirty="0" smtClean="0"/>
              <a:t> και κατασκεύασε ένα </a:t>
            </a:r>
            <a:r>
              <a:rPr lang="el-GR" dirty="0" smtClean="0">
                <a:hlinkClick r:id="rId14" tooltip="Σύστημα συντεταγμένων"/>
              </a:rPr>
              <a:t>σύστημα συντεταγμένων</a:t>
            </a:r>
            <a:r>
              <a:rPr lang="el-GR" dirty="0" smtClean="0"/>
              <a:t> με παράλληλους και μεσημβρινούς. Επίσης, κατασκεύασε και έναν </a:t>
            </a:r>
            <a:r>
              <a:rPr lang="el-GR" dirty="0" smtClean="0">
                <a:hlinkClick r:id="rId15" tooltip="Χάρτης"/>
              </a:rPr>
              <a:t>χάρτη</a:t>
            </a:r>
            <a:r>
              <a:rPr lang="el-GR" dirty="0" smtClean="0"/>
              <a:t> του κόσμου</a:t>
            </a:r>
            <a:endParaRPr lang="el-GR" dirty="0"/>
          </a:p>
        </p:txBody>
      </p:sp>
      <p:pic>
        <p:nvPicPr>
          <p:cNvPr id="7" name="6 - Θέση περιεχομένου" descr="Ερατοσθένης.jpg"/>
          <p:cNvPicPr>
            <a:picLocks noGrp="1" noChangeAspect="1"/>
          </p:cNvPicPr>
          <p:nvPr>
            <p:ph sz="half" idx="1"/>
          </p:nvPr>
        </p:nvPicPr>
        <p:blipFill>
          <a:blip r:embed="rId16"/>
          <a:stretch>
            <a:fillRect/>
          </a:stretch>
        </p:blipFill>
        <p:spPr>
          <a:xfrm>
            <a:off x="500034" y="785794"/>
            <a:ext cx="4286280" cy="385765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Αστρονομία:</a:t>
            </a:r>
            <a:br>
              <a:rPr lang="el-GR" dirty="0" smtClean="0"/>
            </a:br>
            <a:r>
              <a:rPr lang="el-GR" dirty="0" smtClean="0"/>
              <a:t>Αρίσταρχος ο Σάμιος</a:t>
            </a:r>
            <a:endParaRPr lang="el-GR" dirty="0"/>
          </a:p>
        </p:txBody>
      </p:sp>
      <p:pic>
        <p:nvPicPr>
          <p:cNvPr id="5" name="4 - Θέση περιεχομένου" descr="382px-Aristarchus_working.jpg"/>
          <p:cNvPicPr>
            <a:picLocks noGrp="1" noChangeAspect="1"/>
          </p:cNvPicPr>
          <p:nvPr>
            <p:ph sz="half" idx="1"/>
          </p:nvPr>
        </p:nvPicPr>
        <p:blipFill>
          <a:blip r:embed="rId2"/>
          <a:stretch>
            <a:fillRect/>
          </a:stretch>
        </p:blipFill>
        <p:spPr>
          <a:xfrm>
            <a:off x="661194" y="1000108"/>
            <a:ext cx="3638550" cy="3286148"/>
          </a:xfrm>
        </p:spPr>
      </p:pic>
      <p:sp>
        <p:nvSpPr>
          <p:cNvPr id="4" name="3 - Θέση περιεχομένου"/>
          <p:cNvSpPr>
            <a:spLocks noGrp="1"/>
          </p:cNvSpPr>
          <p:nvPr>
            <p:ph sz="half" idx="2"/>
          </p:nvPr>
        </p:nvSpPr>
        <p:spPr/>
        <p:txBody>
          <a:bodyPr>
            <a:normAutofit fontScale="62500" lnSpcReduction="20000"/>
          </a:bodyPr>
          <a:lstStyle/>
          <a:p>
            <a:r>
              <a:rPr lang="el-GR" dirty="0" smtClean="0"/>
              <a:t>Ο Αρίσταρχος ο Σάμιος μίλησε για τη σφαιρικότητα της γης. Υποστήριζε ότι ο Ήλιος, η Σελήνη και η Γη σχηματίζουν σχεδόν μια ορθή γωνία τη στιγμή του πρώτου ή του τελευταίου τετάρτου της Σελήνης. συμπέρανε ότι ο Ήλιος ήταν 20 φορές πιο μακριά από </a:t>
            </a:r>
            <a:r>
              <a:rPr lang="el-GR" dirty="0" err="1" smtClean="0"/>
              <a:t>ό,τι</a:t>
            </a:r>
            <a:r>
              <a:rPr lang="el-GR" dirty="0" smtClean="0"/>
              <a:t> η Σελήνη. Στην πραγματικότητα ο Ήλιος είναι περίπου 390 φορές πιο μακριά. Εντόπισε ότι η Σελήνη και ο Ήλιος έχουν σχεδόν το ίδιο φαινόμενο μέγεθος από τη Γη και συμπέρανε ότι οι διάμετροί τους θα είναι ανάλογοι με την απόστασή τους από τη Γη.</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Μαθηματικά: Ευκλείδης</a:t>
            </a:r>
            <a:endParaRPr lang="el-GR" dirty="0"/>
          </a:p>
        </p:txBody>
      </p:sp>
      <p:sp>
        <p:nvSpPr>
          <p:cNvPr id="4" name="3 - Θέση περιεχομένου"/>
          <p:cNvSpPr>
            <a:spLocks noGrp="1"/>
          </p:cNvSpPr>
          <p:nvPr>
            <p:ph sz="half" idx="2"/>
          </p:nvPr>
        </p:nvSpPr>
        <p:spPr/>
        <p:txBody>
          <a:bodyPr>
            <a:noAutofit/>
          </a:bodyPr>
          <a:lstStyle/>
          <a:p>
            <a:r>
              <a:rPr lang="el-GR" sz="1600" dirty="0" smtClean="0"/>
              <a:t>Τα </a:t>
            </a:r>
            <a:r>
              <a:rPr lang="el-GR" sz="1600" b="1" i="1" dirty="0" smtClean="0"/>
              <a:t>Στοιχεία του Ευκλείδη</a:t>
            </a:r>
            <a:r>
              <a:rPr lang="el-GR" sz="1600" dirty="0" smtClean="0"/>
              <a:t> (</a:t>
            </a:r>
            <a:r>
              <a:rPr lang="el-GR" sz="1600" i="1" dirty="0" err="1" smtClean="0"/>
              <a:t>Στοιχεῖα</a:t>
            </a:r>
            <a:r>
              <a:rPr lang="el-GR" sz="1600" dirty="0" smtClean="0"/>
              <a:t>) είναι μια </a:t>
            </a:r>
            <a:r>
              <a:rPr lang="el-GR" sz="1600" dirty="0" smtClean="0">
                <a:hlinkClick r:id="rId2" tooltip="Μαθηματικά"/>
              </a:rPr>
              <a:t>μαθηματική</a:t>
            </a:r>
            <a:r>
              <a:rPr lang="el-GR" sz="1600" dirty="0" smtClean="0"/>
              <a:t> πραγματεία που αποτελείται από 13 βιβλία γραμμένα από τον </a:t>
            </a:r>
            <a:r>
              <a:rPr lang="el-GR" sz="1600" dirty="0" smtClean="0">
                <a:hlinkClick r:id="rId3" tooltip="Ευκλείδης"/>
              </a:rPr>
              <a:t>Ευκλείδη</a:t>
            </a:r>
            <a:r>
              <a:rPr lang="el-GR" sz="1600" dirty="0" smtClean="0"/>
              <a:t> στην </a:t>
            </a:r>
            <a:r>
              <a:rPr lang="el-GR" sz="1600" dirty="0" smtClean="0">
                <a:hlinkClick r:id="rId4" tooltip="Αλεξάνδρεια"/>
              </a:rPr>
              <a:t>Αλεξάνδρεια</a:t>
            </a:r>
            <a:r>
              <a:rPr lang="el-GR" sz="1600" dirty="0" smtClean="0"/>
              <a:t> περίπου το 300 </a:t>
            </a:r>
            <a:r>
              <a:rPr lang="el-GR" sz="1600" dirty="0" err="1" smtClean="0"/>
              <a:t>π.Χ.</a:t>
            </a:r>
            <a:r>
              <a:rPr lang="el-GR" sz="1600" dirty="0" smtClean="0"/>
              <a:t>. Περιλαμβάνει μια συλλογή ορισμών, αξιωμάτων και θεωρημάτων που ορίζουν τη μαθηματική επιστήμη από τότε. Τα περιεχόμενα καλύπτουν την </a:t>
            </a:r>
            <a:r>
              <a:rPr lang="el-GR" sz="1600" dirty="0" smtClean="0">
                <a:hlinkClick r:id="rId5" tooltip="Ευκλείδεια γεωμετρία"/>
              </a:rPr>
              <a:t>ευκλείδεια γεωμετρία</a:t>
            </a:r>
            <a:r>
              <a:rPr lang="el-GR" sz="1600" dirty="0" smtClean="0"/>
              <a:t>, αλλά και την αρχαιοελληνική </a:t>
            </a:r>
            <a:r>
              <a:rPr lang="el-GR" sz="1600" dirty="0" smtClean="0">
                <a:hlinkClick r:id="rId6" tooltip="Θεωρία αριθμών"/>
              </a:rPr>
              <a:t>θεωρία των αριθμών</a:t>
            </a:r>
            <a:r>
              <a:rPr lang="el-GR" sz="1600" dirty="0" smtClean="0"/>
              <a:t> [δίπλα άγαλμα του Ευκλείδη στην Οξφόρδη]</a:t>
            </a:r>
            <a:endParaRPr lang="el-GR" sz="1600" dirty="0"/>
          </a:p>
        </p:txBody>
      </p:sp>
      <p:pic>
        <p:nvPicPr>
          <p:cNvPr id="7" name="6 - Θέση περιεχομένου" descr="Ευκλείδης.jpg"/>
          <p:cNvPicPr>
            <a:picLocks noGrp="1" noChangeAspect="1"/>
          </p:cNvPicPr>
          <p:nvPr>
            <p:ph sz="half" idx="1"/>
          </p:nvPr>
        </p:nvPicPr>
        <p:blipFill>
          <a:blip r:embed="rId7"/>
          <a:stretch>
            <a:fillRect/>
          </a:stretch>
        </p:blipFill>
        <p:spPr>
          <a:xfrm>
            <a:off x="928662" y="642918"/>
            <a:ext cx="3143271" cy="428628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Φυσικές </a:t>
            </a:r>
            <a:r>
              <a:rPr lang="el-GR" dirty="0" err="1" smtClean="0"/>
              <a:t>επιστήμες:μηχανική</a:t>
            </a:r>
            <a:r>
              <a:rPr lang="el-GR" dirty="0" smtClean="0"/>
              <a:t/>
            </a:r>
            <a:br>
              <a:rPr lang="el-GR" dirty="0" smtClean="0"/>
            </a:br>
            <a:r>
              <a:rPr lang="el-GR" dirty="0" smtClean="0"/>
              <a:t>Αρχιμήδης ο </a:t>
            </a:r>
            <a:r>
              <a:rPr lang="el-GR" dirty="0" err="1" smtClean="0"/>
              <a:t>Συρακόσιος</a:t>
            </a:r>
            <a:endParaRPr lang="el-GR" dirty="0"/>
          </a:p>
        </p:txBody>
      </p:sp>
      <p:pic>
        <p:nvPicPr>
          <p:cNvPr id="5" name="4 - Θέση περιεχομένου" descr="Archimidis_fire_mirrors_1-fill-601x326.jpg"/>
          <p:cNvPicPr>
            <a:picLocks noGrp="1" noChangeAspect="1"/>
          </p:cNvPicPr>
          <p:nvPr>
            <p:ph sz="half" idx="1"/>
          </p:nvPr>
        </p:nvPicPr>
        <p:blipFill>
          <a:blip r:embed="rId2"/>
          <a:stretch>
            <a:fillRect/>
          </a:stretch>
        </p:blipFill>
        <p:spPr>
          <a:xfrm>
            <a:off x="514350" y="714357"/>
            <a:ext cx="4486278" cy="3857652"/>
          </a:xfrm>
        </p:spPr>
      </p:pic>
      <p:sp>
        <p:nvSpPr>
          <p:cNvPr id="4" name="3 - Θέση περιεχομένου"/>
          <p:cNvSpPr>
            <a:spLocks noGrp="1"/>
          </p:cNvSpPr>
          <p:nvPr>
            <p:ph sz="half" idx="2"/>
          </p:nvPr>
        </p:nvSpPr>
        <p:spPr/>
        <p:txBody>
          <a:bodyPr>
            <a:normAutofit fontScale="62500" lnSpcReduction="20000"/>
          </a:bodyPr>
          <a:lstStyle/>
          <a:p>
            <a:r>
              <a:rPr lang="el-GR" dirty="0" smtClean="0"/>
              <a:t>Ο </a:t>
            </a:r>
            <a:r>
              <a:rPr lang="el-GR" b="1" dirty="0" smtClean="0"/>
              <a:t>Αρχιμήδης ο </a:t>
            </a:r>
            <a:r>
              <a:rPr lang="el-GR" dirty="0" err="1" smtClean="0"/>
              <a:t>περ</a:t>
            </a:r>
            <a:r>
              <a:rPr lang="el-GR" dirty="0" smtClean="0"/>
              <a:t>. </a:t>
            </a:r>
            <a:r>
              <a:rPr lang="el-GR" dirty="0" smtClean="0">
                <a:hlinkClick r:id="rId3" tooltip="212 π.Χ."/>
              </a:rPr>
              <a:t>212 </a:t>
            </a:r>
            <a:r>
              <a:rPr lang="el-GR" dirty="0" err="1" smtClean="0">
                <a:hlinkClick r:id="rId3" tooltip="212 π.Χ."/>
              </a:rPr>
              <a:t>π.Χ.</a:t>
            </a:r>
            <a:r>
              <a:rPr lang="el-GR" dirty="0" smtClean="0"/>
              <a:t>, ήταν αρχαίος </a:t>
            </a:r>
            <a:r>
              <a:rPr lang="el-GR" dirty="0" smtClean="0">
                <a:hlinkClick r:id="rId4" tooltip="Έλληνες"/>
              </a:rPr>
              <a:t>Έλληνας</a:t>
            </a:r>
            <a:r>
              <a:rPr lang="el-GR" dirty="0" smtClean="0"/>
              <a:t> </a:t>
            </a:r>
            <a:r>
              <a:rPr lang="el-GR" dirty="0" smtClean="0">
                <a:hlinkClick r:id="rId5" tooltip="Μαθηματικός"/>
              </a:rPr>
              <a:t>μαθηματικός</a:t>
            </a:r>
            <a:r>
              <a:rPr lang="el-GR" dirty="0" smtClean="0"/>
              <a:t>, </a:t>
            </a:r>
            <a:r>
              <a:rPr lang="el-GR" dirty="0" smtClean="0">
                <a:hlinkClick r:id="rId6" tooltip="Μηχανική"/>
              </a:rPr>
              <a:t>μηχανικός</a:t>
            </a:r>
            <a:r>
              <a:rPr lang="el-GR" dirty="0" smtClean="0"/>
              <a:t>, </a:t>
            </a:r>
            <a:r>
              <a:rPr lang="el-GR" dirty="0" smtClean="0">
                <a:hlinkClick r:id="rId7" tooltip="Φυσικός"/>
              </a:rPr>
              <a:t>φυσικός</a:t>
            </a:r>
            <a:r>
              <a:rPr lang="el-GR" dirty="0" smtClean="0"/>
              <a:t>, </a:t>
            </a:r>
            <a:r>
              <a:rPr lang="el-GR" dirty="0" smtClean="0">
                <a:hlinkClick r:id="rId8" tooltip="Εφεύρεση"/>
              </a:rPr>
              <a:t>εφευρέτης</a:t>
            </a:r>
            <a:r>
              <a:rPr lang="el-GR" dirty="0" smtClean="0"/>
              <a:t> και </a:t>
            </a:r>
            <a:r>
              <a:rPr lang="el-GR" dirty="0" smtClean="0">
                <a:hlinkClick r:id="rId9" tooltip="Αστρονόμος"/>
              </a:rPr>
              <a:t>αστρονόμος</a:t>
            </a:r>
            <a:r>
              <a:rPr lang="el-GR" dirty="0" smtClean="0"/>
              <a:t>. Σήμερα να αναγνωρίζεται ως μία από τις μεγαλύτερες μαθηματικές ιδιοφυΐες όλων των εποχών και ένας από τους λαμπρότερους επιστήμονες της κλασικής αρχαιότητας. Ασχολήθηκε με το ειδικό βάρος των σωμάτων, τα κάτοπτρα, τους μοχλούς. Χρησιμοποιώντας τα κάτοπτρα και το φως του ήλιου κατέστρεψε τον στόλο των Ρωμαίων που πολιορκούσαν την πατρίδα του</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Φυσικές επιστήμες: ατμομηχανή</a:t>
            </a:r>
            <a:br>
              <a:rPr lang="el-GR" dirty="0" smtClean="0"/>
            </a:br>
            <a:r>
              <a:rPr lang="el-GR" dirty="0" smtClean="0"/>
              <a:t>Ήρων ο </a:t>
            </a:r>
            <a:r>
              <a:rPr lang="el-GR" dirty="0" err="1" smtClean="0"/>
              <a:t>Αλεξανδρεύς</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Ο Ήρων ο </a:t>
            </a:r>
            <a:r>
              <a:rPr lang="el-GR" dirty="0" err="1" smtClean="0"/>
              <a:t>Αλεξανδρεύς</a:t>
            </a:r>
            <a:r>
              <a:rPr lang="el-GR" dirty="0" smtClean="0"/>
              <a:t> ήταν Έλληνας μηχανικός, γεωμέτρης και εφευρέτης, του οποίου η πιο διάσημη εφεύρεση ήταν η </a:t>
            </a:r>
            <a:r>
              <a:rPr lang="el-GR" dirty="0" err="1" smtClean="0"/>
              <a:t>αιολόσφαιρα</a:t>
            </a:r>
            <a:r>
              <a:rPr lang="el-GR" dirty="0" smtClean="0"/>
              <a:t>, η πρώτη ατμομηχανή στην παγκόσμια ιστορία. Υπήρξε διευθυντής της περίφημης Ανώτατης Τεχνικής Σχολής της Αλεξάνδρειας, το πρώτο πολυτεχνείο που είχε ιδρυθεί στο Μουσείο για μηχανικούς</a:t>
            </a:r>
            <a:endParaRPr lang="el-GR" dirty="0"/>
          </a:p>
        </p:txBody>
      </p:sp>
      <p:pic>
        <p:nvPicPr>
          <p:cNvPr id="5" name="4 - Θέση περιεχομένου" descr="Ηρων.jpg"/>
          <p:cNvPicPr>
            <a:picLocks noGrp="1" noChangeAspect="1"/>
          </p:cNvPicPr>
          <p:nvPr>
            <p:ph sz="half" idx="2"/>
          </p:nvPr>
        </p:nvPicPr>
        <p:blipFill>
          <a:blip r:embed="rId2"/>
          <a:stretch>
            <a:fillRect/>
          </a:stretch>
        </p:blipFill>
        <p:spPr>
          <a:xfrm>
            <a:off x="4714876" y="785794"/>
            <a:ext cx="4000529" cy="364333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Βιολογία &amp; Ιατρική</a:t>
            </a:r>
            <a:endParaRPr lang="el-GR" dirty="0"/>
          </a:p>
        </p:txBody>
      </p:sp>
      <p:pic>
        <p:nvPicPr>
          <p:cNvPr id="5" name="4 - Θέση περιεχομένου" descr="Galenus.jpg"/>
          <p:cNvPicPr>
            <a:picLocks noGrp="1" noChangeAspect="1"/>
          </p:cNvPicPr>
          <p:nvPr>
            <p:ph sz="half" idx="1"/>
          </p:nvPr>
        </p:nvPicPr>
        <p:blipFill>
          <a:blip r:embed="rId2"/>
          <a:stretch>
            <a:fillRect/>
          </a:stretch>
        </p:blipFill>
        <p:spPr>
          <a:xfrm>
            <a:off x="785786" y="500042"/>
            <a:ext cx="3643337" cy="4357717"/>
          </a:xfrm>
        </p:spPr>
      </p:pic>
      <p:sp>
        <p:nvSpPr>
          <p:cNvPr id="4" name="3 - Θέση περιεχομένου"/>
          <p:cNvSpPr>
            <a:spLocks noGrp="1"/>
          </p:cNvSpPr>
          <p:nvPr>
            <p:ph sz="half" idx="2"/>
          </p:nvPr>
        </p:nvSpPr>
        <p:spPr/>
        <p:txBody>
          <a:bodyPr>
            <a:normAutofit fontScale="85000" lnSpcReduction="20000"/>
          </a:bodyPr>
          <a:lstStyle/>
          <a:p>
            <a:r>
              <a:rPr lang="el-GR" dirty="0" smtClean="0"/>
              <a:t>Ο </a:t>
            </a:r>
            <a:r>
              <a:rPr lang="el-GR" b="1" dirty="0" smtClean="0"/>
              <a:t>Γαληνός</a:t>
            </a:r>
            <a:r>
              <a:rPr lang="el-GR" dirty="0" smtClean="0"/>
              <a:t> από την Πέργαμο ήταν γνωστός ιατρός, χειρούργος και φιλόσοφος. Έζησε και διέπρεψε στην Αλεξάνδρεια.</a:t>
            </a:r>
          </a:p>
          <a:p>
            <a:r>
              <a:rPr lang="el-GR" dirty="0" smtClean="0"/>
              <a:t>Ο</a:t>
            </a:r>
            <a:r>
              <a:rPr lang="el-GR" b="1" dirty="0" smtClean="0"/>
              <a:t> Ηρόφιλος  </a:t>
            </a:r>
            <a:r>
              <a:rPr lang="el-GR" dirty="0" smtClean="0"/>
              <a:t>από την Αλεξάνδρεια ασχολήθηκε με τη Βιολογία &amp; εργάστηκε στο Μουσείο της Βιβλιοθήκης που διέθετε κ Βοτανικό Κήπο.</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pPr algn="ctr"/>
            <a:r>
              <a:rPr lang="el-GR" dirty="0" smtClean="0"/>
              <a:t>Πλαστική: εξωτερικεύονται τα συναισθήματα και το πάθος.</a:t>
            </a:r>
            <a:endParaRPr lang="el-GR" dirty="0"/>
          </a:p>
        </p:txBody>
      </p:sp>
      <p:sp>
        <p:nvSpPr>
          <p:cNvPr id="6" name="5 - Θέση κειμένου"/>
          <p:cNvSpPr>
            <a:spLocks noGrp="1"/>
          </p:cNvSpPr>
          <p:nvPr>
            <p:ph type="body" idx="1"/>
          </p:nvPr>
        </p:nvSpPr>
        <p:spPr/>
        <p:txBody>
          <a:bodyPr>
            <a:normAutofit fontScale="85000" lnSpcReduction="10000"/>
          </a:bodyPr>
          <a:lstStyle/>
          <a:p>
            <a:r>
              <a:rPr lang="el-GR" dirty="0" smtClean="0"/>
              <a:t>Η Νίκη της Σαμοθράκης</a:t>
            </a:r>
          </a:p>
          <a:p>
            <a:r>
              <a:rPr lang="el-GR" dirty="0" smtClean="0"/>
              <a:t>[Μουσείο του Λούβρου]</a:t>
            </a:r>
            <a:endParaRPr lang="el-GR" dirty="0"/>
          </a:p>
        </p:txBody>
      </p:sp>
      <p:sp>
        <p:nvSpPr>
          <p:cNvPr id="8" name="7 - Θέση κειμένου"/>
          <p:cNvSpPr>
            <a:spLocks noGrp="1"/>
          </p:cNvSpPr>
          <p:nvPr>
            <p:ph type="body" sz="half" idx="3"/>
          </p:nvPr>
        </p:nvSpPr>
        <p:spPr/>
        <p:txBody>
          <a:bodyPr>
            <a:normAutofit fontScale="85000" lnSpcReduction="10000"/>
          </a:bodyPr>
          <a:lstStyle/>
          <a:p>
            <a:r>
              <a:rPr lang="el-GR" dirty="0" smtClean="0"/>
              <a:t>Η Αφροδίτη της Μήλου</a:t>
            </a:r>
          </a:p>
          <a:p>
            <a:r>
              <a:rPr lang="el-GR" dirty="0" smtClean="0"/>
              <a:t>[Μουσείο του Λούβρου]</a:t>
            </a:r>
            <a:endParaRPr lang="el-GR" dirty="0"/>
          </a:p>
        </p:txBody>
      </p:sp>
      <p:pic>
        <p:nvPicPr>
          <p:cNvPr id="10" name="9 - Θέση περιεχομένου" descr="Νίκη της Σαμοθράκης.jpg"/>
          <p:cNvPicPr>
            <a:picLocks noGrp="1" noChangeAspect="1"/>
          </p:cNvPicPr>
          <p:nvPr>
            <p:ph sz="quarter" idx="2"/>
          </p:nvPr>
        </p:nvPicPr>
        <p:blipFill>
          <a:blip r:embed="rId2"/>
          <a:stretch>
            <a:fillRect/>
          </a:stretch>
        </p:blipFill>
        <p:spPr>
          <a:xfrm>
            <a:off x="608013" y="1810688"/>
            <a:ext cx="3930650" cy="2763549"/>
          </a:xfrm>
        </p:spPr>
      </p:pic>
      <p:pic>
        <p:nvPicPr>
          <p:cNvPr id="11" name="10 - Θέση περιεχομένου" descr="Αφροδίτη της Μήλου.jpg"/>
          <p:cNvPicPr>
            <a:picLocks noGrp="1" noChangeAspect="1"/>
          </p:cNvPicPr>
          <p:nvPr>
            <p:ph sz="quarter" idx="4"/>
          </p:nvPr>
        </p:nvPicPr>
        <p:blipFill>
          <a:blip r:embed="rId3"/>
          <a:stretch>
            <a:fillRect/>
          </a:stretch>
        </p:blipFill>
        <p:spPr>
          <a:xfrm>
            <a:off x="5715009" y="1571612"/>
            <a:ext cx="1928826" cy="314327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αρχιτεκτονική</a:t>
            </a:r>
            <a:endParaRPr lang="el-GR" dirty="0"/>
          </a:p>
        </p:txBody>
      </p:sp>
      <p:sp>
        <p:nvSpPr>
          <p:cNvPr id="5" name="4 - Θέση κειμένου"/>
          <p:cNvSpPr>
            <a:spLocks noGrp="1"/>
          </p:cNvSpPr>
          <p:nvPr>
            <p:ph type="body" idx="1"/>
          </p:nvPr>
        </p:nvSpPr>
        <p:spPr/>
        <p:txBody>
          <a:bodyPr/>
          <a:lstStyle/>
          <a:p>
            <a:pPr algn="ctr"/>
            <a:r>
              <a:rPr lang="el-GR" dirty="0" smtClean="0"/>
              <a:t>Κατασκευή στοών</a:t>
            </a:r>
            <a:endParaRPr lang="el-GR" dirty="0"/>
          </a:p>
        </p:txBody>
      </p:sp>
      <p:sp>
        <p:nvSpPr>
          <p:cNvPr id="6" name="5 - Θέση κειμένου"/>
          <p:cNvSpPr>
            <a:spLocks noGrp="1"/>
          </p:cNvSpPr>
          <p:nvPr>
            <p:ph type="body" sz="half" idx="3"/>
          </p:nvPr>
        </p:nvSpPr>
        <p:spPr/>
        <p:txBody>
          <a:bodyPr/>
          <a:lstStyle/>
          <a:p>
            <a:pPr algn="ctr"/>
            <a:r>
              <a:rPr lang="el-GR" dirty="0" smtClean="0"/>
              <a:t> μνημειώδη έργα</a:t>
            </a:r>
            <a:endParaRPr lang="el-GR" dirty="0"/>
          </a:p>
        </p:txBody>
      </p:sp>
      <p:pic>
        <p:nvPicPr>
          <p:cNvPr id="7" name="6 - Θέση περιεχομένου" descr="αρχιτεκτονική-στοά.jpg"/>
          <p:cNvPicPr>
            <a:picLocks noGrp="1" noChangeAspect="1"/>
          </p:cNvPicPr>
          <p:nvPr>
            <p:ph sz="quarter" idx="2"/>
          </p:nvPr>
        </p:nvPicPr>
        <p:blipFill>
          <a:blip r:embed="rId2"/>
          <a:stretch>
            <a:fillRect/>
          </a:stretch>
        </p:blipFill>
        <p:spPr>
          <a:xfrm>
            <a:off x="608013" y="1716928"/>
            <a:ext cx="3930650" cy="2951068"/>
          </a:xfrm>
        </p:spPr>
      </p:pic>
      <p:pic>
        <p:nvPicPr>
          <p:cNvPr id="8" name="7 - Θέση περιεχομένου" descr="Φάρος.jpg"/>
          <p:cNvPicPr>
            <a:picLocks noGrp="1" noChangeAspect="1"/>
          </p:cNvPicPr>
          <p:nvPr>
            <p:ph sz="quarter" idx="4"/>
          </p:nvPr>
        </p:nvPicPr>
        <p:blipFill>
          <a:blip r:embed="rId3"/>
          <a:stretch>
            <a:fillRect/>
          </a:stretch>
        </p:blipFill>
        <p:spPr>
          <a:xfrm>
            <a:off x="4652963" y="1716928"/>
            <a:ext cx="3930650" cy="295106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ζωγραφική</a:t>
            </a:r>
            <a:endParaRPr lang="el-GR" dirty="0"/>
          </a:p>
        </p:txBody>
      </p:sp>
      <p:pic>
        <p:nvPicPr>
          <p:cNvPr id="9" name="8 - Θέση περιεχομένου" descr="ΖΩΓΡΑΦΙΚΗ ψηφιδωτό στη Δήλο.jpg"/>
          <p:cNvPicPr>
            <a:picLocks noGrp="1" noChangeAspect="1"/>
          </p:cNvPicPr>
          <p:nvPr>
            <p:ph sz="half" idx="1"/>
          </p:nvPr>
        </p:nvPicPr>
        <p:blipFill>
          <a:blip r:embed="rId2"/>
          <a:stretch>
            <a:fillRect/>
          </a:stretch>
        </p:blipFill>
        <p:spPr>
          <a:xfrm>
            <a:off x="514350" y="879976"/>
            <a:ext cx="3932238" cy="3689935"/>
          </a:xfrm>
        </p:spPr>
      </p:pic>
      <p:pic>
        <p:nvPicPr>
          <p:cNvPr id="12" name="11 - Θέση περιεχομένου" descr="περσεφόνη.jpg"/>
          <p:cNvPicPr>
            <a:picLocks noGrp="1" noChangeAspect="1"/>
          </p:cNvPicPr>
          <p:nvPr>
            <p:ph sz="half" idx="2"/>
          </p:nvPr>
        </p:nvPicPr>
        <p:blipFill>
          <a:blip r:embed="rId3"/>
          <a:stretch>
            <a:fillRect/>
          </a:stretch>
        </p:blipFill>
        <p:spPr>
          <a:xfrm>
            <a:off x="5245100" y="1142984"/>
            <a:ext cx="2952750" cy="328614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κράτος Μ. Αλεξάνδρου.jpg"/>
          <p:cNvPicPr>
            <a:picLocks noGrp="1" noChangeAspect="1"/>
          </p:cNvPicPr>
          <p:nvPr>
            <p:ph idx="1"/>
          </p:nvPr>
        </p:nvPicPr>
        <p:blipFill>
          <a:blip r:embed="rId2"/>
          <a:stretch>
            <a:fillRect/>
          </a:stretch>
        </p:blipFill>
        <p:spPr>
          <a:xfrm>
            <a:off x="0" y="1"/>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5500702"/>
            <a:ext cx="8183880" cy="1000132"/>
          </a:xfrm>
        </p:spPr>
        <p:txBody>
          <a:bodyPr>
            <a:normAutofit/>
          </a:bodyPr>
          <a:lstStyle/>
          <a:p>
            <a:pPr algn="ctr"/>
            <a:r>
              <a:rPr lang="el-GR" sz="2800" dirty="0" smtClean="0"/>
              <a:t>Ο ελληνικός κόσμος μετά τον Αλέξανδρο</a:t>
            </a:r>
            <a:endParaRPr lang="el-GR" sz="2800" dirty="0"/>
          </a:p>
        </p:txBody>
      </p:sp>
      <p:sp>
        <p:nvSpPr>
          <p:cNvPr id="3" name="2 - Θέση περιεχομένου"/>
          <p:cNvSpPr>
            <a:spLocks noGrp="1"/>
          </p:cNvSpPr>
          <p:nvPr>
            <p:ph sz="half" idx="1"/>
          </p:nvPr>
        </p:nvSpPr>
        <p:spPr>
          <a:xfrm>
            <a:off x="514352" y="530352"/>
            <a:ext cx="3931920" cy="4970350"/>
          </a:xfrm>
        </p:spPr>
        <p:txBody>
          <a:bodyPr>
            <a:noAutofit/>
          </a:bodyPr>
          <a:lstStyle/>
          <a:p>
            <a:r>
              <a:rPr lang="el-GR" sz="2000" dirty="0" smtClean="0"/>
              <a:t>Από τον θάνατο του Μ. Αλεξάνδρου (323 </a:t>
            </a:r>
            <a:r>
              <a:rPr lang="el-GR" sz="2000" dirty="0" err="1" smtClean="0"/>
              <a:t>π.Χ.</a:t>
            </a:r>
            <a:r>
              <a:rPr lang="el-GR" sz="2000" dirty="0" smtClean="0"/>
              <a:t>) μέχρι το 30 </a:t>
            </a:r>
            <a:r>
              <a:rPr lang="el-GR" sz="2000" dirty="0" err="1" smtClean="0"/>
              <a:t>π.Χ.</a:t>
            </a:r>
            <a:r>
              <a:rPr lang="el-GR" sz="2000" dirty="0" smtClean="0"/>
              <a:t> ο αρχαίος κόσμος υφίσταται μια ριζική αλλαγή. Πριν την εκστρατεία του η Αθήνα, η Σπάρτη και η Θήβα αποτελούν τις εστίες του ελληνικού κόσμου, 100 χρόνια μετά τον θάνατό του μετατοπίζεται στις νέες πόλεις που ιδρύθηκαν από τον ίδιο και τους επιγόνους του: Αντιόχεια, Σελεύκεια, Πέργαμο, Αλεξάνδρεια. </a:t>
            </a:r>
            <a:endParaRPr lang="el-GR" sz="2000" dirty="0"/>
          </a:p>
        </p:txBody>
      </p:sp>
      <p:sp>
        <p:nvSpPr>
          <p:cNvPr id="4" name="3 - Θέση περιεχομένου"/>
          <p:cNvSpPr>
            <a:spLocks noGrp="1"/>
          </p:cNvSpPr>
          <p:nvPr>
            <p:ph sz="half" idx="2"/>
          </p:nvPr>
        </p:nvSpPr>
        <p:spPr>
          <a:xfrm>
            <a:off x="4714876" y="530352"/>
            <a:ext cx="3972404" cy="4898912"/>
          </a:xfrm>
        </p:spPr>
        <p:txBody>
          <a:bodyPr>
            <a:normAutofit lnSpcReduction="10000"/>
          </a:bodyPr>
          <a:lstStyle/>
          <a:p>
            <a:r>
              <a:rPr lang="el-GR" b="1" dirty="0" smtClean="0">
                <a:solidFill>
                  <a:schemeClr val="accent1">
                    <a:lumMod val="75000"/>
                  </a:schemeClr>
                </a:solidFill>
              </a:rPr>
              <a:t>ΠΡΙΝ</a:t>
            </a:r>
            <a:r>
              <a:rPr lang="el-GR" dirty="0" smtClean="0"/>
              <a:t>: Η εικόνα του κόσμου περικλείεται στην πόλη, στον ναό, στο άγαλμα, στην τραγωδία.</a:t>
            </a:r>
          </a:p>
          <a:p>
            <a:r>
              <a:rPr lang="el-GR" b="1" dirty="0" smtClean="0">
                <a:solidFill>
                  <a:schemeClr val="accent1">
                    <a:lumMod val="75000"/>
                  </a:schemeClr>
                </a:solidFill>
              </a:rPr>
              <a:t>ΤΩΡΑ</a:t>
            </a:r>
            <a:r>
              <a:rPr lang="el-GR" dirty="0" smtClean="0"/>
              <a:t>: εκτινάσσει τις δυνάμεις του στα πέρατα του κόσμου, τα έργα του πνεύματος και της τέχνης οδηγούν σε οικουμενικές μορφές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02920" y="6857999"/>
            <a:ext cx="8183880" cy="1500221"/>
          </a:xfrm>
        </p:spPr>
        <p:txBody>
          <a:bodyPr>
            <a:normAutofit/>
          </a:bodyPr>
          <a:lstStyle/>
          <a:p>
            <a:endParaRPr lang="el-GR" dirty="0"/>
          </a:p>
        </p:txBody>
      </p:sp>
      <p:sp>
        <p:nvSpPr>
          <p:cNvPr id="6" name="5 - Θέση κειμένου"/>
          <p:cNvSpPr>
            <a:spLocks noGrp="1"/>
          </p:cNvSpPr>
          <p:nvPr>
            <p:ph type="body" idx="1"/>
          </p:nvPr>
        </p:nvSpPr>
        <p:spPr/>
        <p:txBody>
          <a:bodyPr/>
          <a:lstStyle/>
          <a:p>
            <a:pPr algn="ctr"/>
            <a:r>
              <a:rPr lang="el-GR" dirty="0" smtClean="0">
                <a:solidFill>
                  <a:schemeClr val="accent1">
                    <a:lumMod val="75000"/>
                  </a:schemeClr>
                </a:solidFill>
              </a:rPr>
              <a:t>ΓΛΩΣΣΑ</a:t>
            </a:r>
            <a:endParaRPr lang="el-GR" dirty="0">
              <a:solidFill>
                <a:schemeClr val="accent1">
                  <a:lumMod val="75000"/>
                </a:schemeClr>
              </a:solidFill>
            </a:endParaRPr>
          </a:p>
        </p:txBody>
      </p:sp>
      <p:sp>
        <p:nvSpPr>
          <p:cNvPr id="8" name="7 - Θέση κειμένου"/>
          <p:cNvSpPr>
            <a:spLocks noGrp="1"/>
          </p:cNvSpPr>
          <p:nvPr>
            <p:ph type="body" sz="half" idx="3"/>
          </p:nvPr>
        </p:nvSpPr>
        <p:spPr/>
        <p:txBody>
          <a:bodyPr/>
          <a:lstStyle/>
          <a:p>
            <a:pPr algn="ctr"/>
            <a:r>
              <a:rPr lang="el-GR" dirty="0" smtClean="0">
                <a:solidFill>
                  <a:schemeClr val="accent1">
                    <a:lumMod val="75000"/>
                  </a:schemeClr>
                </a:solidFill>
              </a:rPr>
              <a:t>ΠΑΙΔΕΙΑ</a:t>
            </a:r>
            <a:endParaRPr lang="el-GR" dirty="0">
              <a:solidFill>
                <a:schemeClr val="accent1">
                  <a:lumMod val="75000"/>
                </a:schemeClr>
              </a:solidFill>
            </a:endParaRPr>
          </a:p>
        </p:txBody>
      </p:sp>
      <p:sp>
        <p:nvSpPr>
          <p:cNvPr id="7" name="6 - Θέση περιεχομένου"/>
          <p:cNvSpPr>
            <a:spLocks noGrp="1"/>
          </p:cNvSpPr>
          <p:nvPr>
            <p:ph sz="quarter" idx="2"/>
          </p:nvPr>
        </p:nvSpPr>
        <p:spPr/>
        <p:txBody>
          <a:bodyPr>
            <a:normAutofit fontScale="55000" lnSpcReduction="20000"/>
          </a:bodyPr>
          <a:lstStyle/>
          <a:p>
            <a:r>
              <a:rPr lang="el-GR" b="1" dirty="0" smtClean="0"/>
              <a:t>Ελληνική Κοινή</a:t>
            </a:r>
            <a:r>
              <a:rPr lang="el-GR" dirty="0" smtClean="0"/>
              <a:t>:  βάση της η αττική διάλεκτος σχηματίστηκε από την ανάμιξη των αρχαίων ελληνικών διαλέκτων [</a:t>
            </a:r>
            <a:r>
              <a:rPr lang="el-GR" i="1" dirty="0" smtClean="0"/>
              <a:t>η εκ των </a:t>
            </a:r>
            <a:r>
              <a:rPr lang="el-GR" i="1" dirty="0" err="1" smtClean="0"/>
              <a:t>τεττάρων</a:t>
            </a:r>
            <a:r>
              <a:rPr lang="el-GR" i="1" dirty="0" smtClean="0"/>
              <a:t> συνιστώσα</a:t>
            </a:r>
            <a:r>
              <a:rPr lang="el-GR" dirty="0" smtClean="0"/>
              <a:t>]</a:t>
            </a:r>
          </a:p>
          <a:p>
            <a:r>
              <a:rPr lang="el-GR" dirty="0" smtClean="0"/>
              <a:t>Παραμερίζεται η διάκριση σε βραχέα και μακρά φωνήεντα που καθιστούν τη γλώσσα μουσική, τώρα όλα τα φωνήεντα προφέρονται ισόχρονα</a:t>
            </a:r>
          </a:p>
          <a:p>
            <a:r>
              <a:rPr lang="el-GR" dirty="0" smtClean="0"/>
              <a:t>Εμφανίζονται τα πνεύματα και η μικρογράμματη γραφή</a:t>
            </a:r>
          </a:p>
          <a:p>
            <a:r>
              <a:rPr lang="el-GR" dirty="0" smtClean="0"/>
              <a:t>Αλλάζει και η προφορά σε ορισμένα σύμφωνα π.χ. </a:t>
            </a:r>
            <a:r>
              <a:rPr lang="el-GR" dirty="0" err="1" smtClean="0"/>
              <a:t>β,γ,δ</a:t>
            </a:r>
            <a:r>
              <a:rPr lang="el-GR" dirty="0" smtClean="0"/>
              <a:t> προφέρονταν ως </a:t>
            </a:r>
            <a:r>
              <a:rPr lang="en-US" dirty="0" err="1" smtClean="0"/>
              <a:t>b,g,d</a:t>
            </a:r>
            <a:r>
              <a:rPr lang="en-US" dirty="0" smtClean="0"/>
              <a:t> </a:t>
            </a:r>
            <a:r>
              <a:rPr lang="el-GR" dirty="0" smtClean="0"/>
              <a:t>ενώ τώρα πήραν τη σημερινή τους εκφορά.</a:t>
            </a:r>
          </a:p>
          <a:p>
            <a:r>
              <a:rPr lang="el-GR" dirty="0" smtClean="0"/>
              <a:t>Εμφανίζονται λέξεις που αντικαθιστούν τις μονοσύλλαβες και δύσκολες στην κλίση π.χ. </a:t>
            </a:r>
            <a:r>
              <a:rPr lang="el-GR" dirty="0" err="1" smtClean="0"/>
              <a:t>ναυς</a:t>
            </a:r>
            <a:r>
              <a:rPr lang="el-GR" dirty="0" smtClean="0"/>
              <a:t>-</a:t>
            </a:r>
            <a:r>
              <a:rPr lang="el-GR" dirty="0" err="1" smtClean="0"/>
              <a:t>πλοίον</a:t>
            </a:r>
            <a:r>
              <a:rPr lang="el-GR" dirty="0" smtClean="0"/>
              <a:t>, </a:t>
            </a:r>
            <a:r>
              <a:rPr lang="el-GR" dirty="0" err="1" smtClean="0"/>
              <a:t>οις</a:t>
            </a:r>
            <a:r>
              <a:rPr lang="el-GR" dirty="0" smtClean="0"/>
              <a:t>-</a:t>
            </a:r>
            <a:r>
              <a:rPr lang="el-GR" dirty="0" err="1" smtClean="0"/>
              <a:t>πρόβατον</a:t>
            </a:r>
            <a:endParaRPr lang="el-GR" dirty="0"/>
          </a:p>
        </p:txBody>
      </p:sp>
      <p:sp>
        <p:nvSpPr>
          <p:cNvPr id="9" name="8 - Θέση περιεχομένου"/>
          <p:cNvSpPr>
            <a:spLocks noGrp="1"/>
          </p:cNvSpPr>
          <p:nvPr>
            <p:ph sz="quarter" idx="4"/>
          </p:nvPr>
        </p:nvSpPr>
        <p:spPr>
          <a:xfrm>
            <a:off x="4643438" y="1447800"/>
            <a:ext cx="3940651" cy="4981596"/>
          </a:xfrm>
        </p:spPr>
        <p:txBody>
          <a:bodyPr>
            <a:noAutofit/>
          </a:bodyPr>
          <a:lstStyle/>
          <a:p>
            <a:r>
              <a:rPr lang="el-GR" sz="1400" dirty="0" smtClean="0"/>
              <a:t>Η στοιχειώδης εκπαίδευση παραμένει όπως στα κλασικά χρόνια. Οι παιδαγωγοί, συνοδεύουν τους μικρούς μαθητές στο </a:t>
            </a:r>
            <a:r>
              <a:rPr lang="el-GR" sz="1400" i="1" dirty="0" err="1" smtClean="0"/>
              <a:t>Γυμνάσιον</a:t>
            </a:r>
            <a:r>
              <a:rPr lang="el-GR" sz="1400" dirty="0" smtClean="0"/>
              <a:t> για να γυμναστούν και στην οικία του Διδασκάλου (</a:t>
            </a:r>
            <a:r>
              <a:rPr lang="el-GR" sz="1400" i="1" dirty="0" err="1" smtClean="0"/>
              <a:t>Παιδαγωγείον</a:t>
            </a:r>
            <a:r>
              <a:rPr lang="el-GR" sz="1400" dirty="0" smtClean="0"/>
              <a:t>). Οι κλάδοι τους οποίους εκπροσωπεί η στοιχειώδης εκπαίδευση είναι ο </a:t>
            </a:r>
            <a:r>
              <a:rPr lang="el-GR" sz="1400" b="1" dirty="0" err="1" smtClean="0"/>
              <a:t>γραμματιστής</a:t>
            </a:r>
            <a:r>
              <a:rPr lang="el-GR" sz="1400" dirty="0" smtClean="0"/>
              <a:t>, ο </a:t>
            </a:r>
            <a:r>
              <a:rPr lang="el-GR" sz="1400" b="1" dirty="0" smtClean="0"/>
              <a:t>κιθαριστής</a:t>
            </a:r>
            <a:r>
              <a:rPr lang="el-GR" sz="1400" dirty="0" smtClean="0"/>
              <a:t> και ο </a:t>
            </a:r>
            <a:r>
              <a:rPr lang="el-GR" sz="1400" b="1" dirty="0" err="1" smtClean="0"/>
              <a:t>παιδοτρίβης</a:t>
            </a:r>
            <a:r>
              <a:rPr lang="el-GR" sz="1400" dirty="0" smtClean="0"/>
              <a:t>.</a:t>
            </a:r>
          </a:p>
          <a:p>
            <a:r>
              <a:rPr lang="el-GR" sz="1400" dirty="0" smtClean="0"/>
              <a:t> Η μέση εκπαίδευση περιελάμβανε συγκεκριμένο κύκλο μαθημάτων: «φιλολογία», ρητορική, μαθηματικά. Οι μαθητές ασκούνται στη γραμματική</a:t>
            </a:r>
          </a:p>
          <a:p>
            <a:r>
              <a:rPr lang="el-GR" sz="1400" dirty="0" smtClean="0"/>
              <a:t>Διονύσιος ο </a:t>
            </a:r>
            <a:r>
              <a:rPr lang="el-GR" sz="1400" dirty="0" err="1" smtClean="0"/>
              <a:t>Θραξ</a:t>
            </a:r>
            <a:r>
              <a:rPr lang="el-GR" sz="1400" dirty="0" smtClean="0"/>
              <a:t>- Τέχνη Γραμματική</a:t>
            </a:r>
          </a:p>
          <a:p>
            <a:r>
              <a:rPr lang="el-GR" sz="1400" dirty="0" smtClean="0"/>
              <a:t>Ευκλείδης-Στοιχεία</a:t>
            </a:r>
          </a:p>
          <a:p>
            <a:r>
              <a:rPr lang="el-GR" sz="1400" dirty="0" smtClean="0"/>
              <a:t>Νικόμαχος </a:t>
            </a:r>
            <a:r>
              <a:rPr lang="el-GR" sz="1400" dirty="0" err="1" smtClean="0"/>
              <a:t>Γερασηνός</a:t>
            </a:r>
            <a:r>
              <a:rPr lang="el-GR" sz="1400" dirty="0" smtClean="0"/>
              <a:t> –Αριθμητική Εισαγωγή</a:t>
            </a:r>
          </a:p>
          <a:p>
            <a:r>
              <a:rPr lang="el-GR" sz="1400" dirty="0" smtClean="0"/>
              <a:t>Ανώτερη Εκπαίδευση : φοιτούν σε φιλοσοφικές σχολές</a:t>
            </a:r>
            <a:endParaRPr lang="el-G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Καινούργια δεδομένα</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l-GR" dirty="0" smtClean="0"/>
              <a:t>Μαζική παραγωγή βιβλίων: περγαμηνή, πάπυρος.</a:t>
            </a:r>
          </a:p>
          <a:p>
            <a:r>
              <a:rPr lang="el-GR" dirty="0" smtClean="0"/>
              <a:t>Γραμματικοί: οι πρώτοι φιλόλογοι. Αντιγράφουν τους κλασικούς, σχολιάζουν. Κάθε σπουδαία πόλη διαθέτει βιβλιοθήκη, Μουσείο, Βοτανικό Κήπο.</a:t>
            </a:r>
            <a:endParaRPr lang="el-GR" dirty="0"/>
          </a:p>
        </p:txBody>
      </p:sp>
      <p:pic>
        <p:nvPicPr>
          <p:cNvPr id="5" name="4 - Θέση περιεχομένου" descr="Βιβλιοθήηκ της Αλεξάνδρειας.jpg"/>
          <p:cNvPicPr>
            <a:picLocks noGrp="1" noChangeAspect="1"/>
          </p:cNvPicPr>
          <p:nvPr>
            <p:ph sz="half" idx="2"/>
          </p:nvPr>
        </p:nvPicPr>
        <p:blipFill>
          <a:blip r:embed="rId2"/>
          <a:stretch>
            <a:fillRect/>
          </a:stretch>
        </p:blipFill>
        <p:spPr>
          <a:xfrm>
            <a:off x="4756150" y="428604"/>
            <a:ext cx="3930650" cy="464347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Εκπρόσωποι του πνεύματος-νέες τάσεις</a:t>
            </a:r>
            <a:endParaRPr lang="el-GR" dirty="0"/>
          </a:p>
        </p:txBody>
      </p:sp>
      <p:sp>
        <p:nvSpPr>
          <p:cNvPr id="3" name="2 - Θέση περιεχομένου"/>
          <p:cNvSpPr>
            <a:spLocks noGrp="1"/>
          </p:cNvSpPr>
          <p:nvPr>
            <p:ph sz="half" idx="1"/>
          </p:nvPr>
        </p:nvSpPr>
        <p:spPr/>
        <p:txBody>
          <a:bodyPr>
            <a:normAutofit fontScale="85000" lnSpcReduction="10000"/>
          </a:bodyPr>
          <a:lstStyle/>
          <a:p>
            <a:pPr algn="ctr">
              <a:buNone/>
            </a:pPr>
            <a:r>
              <a:rPr lang="el-GR" b="1" dirty="0" smtClean="0">
                <a:solidFill>
                  <a:schemeClr val="accent1">
                    <a:lumMod val="75000"/>
                  </a:schemeClr>
                </a:solidFill>
              </a:rPr>
              <a:t>Ποίηση</a:t>
            </a:r>
          </a:p>
          <a:p>
            <a:r>
              <a:rPr lang="el-GR" b="1" dirty="0" smtClean="0"/>
              <a:t>Απολλώνιος ο Ρόδιος</a:t>
            </a:r>
            <a:r>
              <a:rPr lang="el-GR" dirty="0" smtClean="0"/>
              <a:t>: </a:t>
            </a:r>
            <a:r>
              <a:rPr lang="el-GR" dirty="0" smtClean="0"/>
              <a:t>(</a:t>
            </a:r>
            <a:r>
              <a:rPr lang="el-GR" dirty="0" err="1" smtClean="0"/>
              <a:t>ηρωϊκό</a:t>
            </a:r>
            <a:r>
              <a:rPr lang="el-GR" dirty="0" smtClean="0"/>
              <a:t> έπος) </a:t>
            </a:r>
            <a:r>
              <a:rPr lang="el-GR" i="1" dirty="0" smtClean="0"/>
              <a:t>Αργοναυτικά</a:t>
            </a:r>
            <a:endParaRPr lang="el-GR" i="1" dirty="0" smtClean="0"/>
          </a:p>
          <a:p>
            <a:r>
              <a:rPr lang="el-GR" b="1" dirty="0" smtClean="0"/>
              <a:t>Θεόκριτος</a:t>
            </a:r>
            <a:r>
              <a:rPr lang="el-GR" dirty="0" smtClean="0"/>
              <a:t>: </a:t>
            </a:r>
            <a:r>
              <a:rPr lang="el-GR" dirty="0" smtClean="0"/>
              <a:t>(βουκολική ποίηση) </a:t>
            </a:r>
            <a:r>
              <a:rPr lang="el-GR" i="1" dirty="0" smtClean="0"/>
              <a:t>Ειδύλλια</a:t>
            </a:r>
            <a:r>
              <a:rPr lang="el-GR" i="1" dirty="0" smtClean="0"/>
              <a:t>, Χαρακτήρες</a:t>
            </a:r>
          </a:p>
          <a:p>
            <a:r>
              <a:rPr lang="el-GR" b="1" dirty="0" smtClean="0"/>
              <a:t>Ηρώνδας</a:t>
            </a:r>
            <a:r>
              <a:rPr lang="el-GR" dirty="0" smtClean="0"/>
              <a:t>, </a:t>
            </a:r>
            <a:r>
              <a:rPr lang="el-GR" dirty="0" smtClean="0"/>
              <a:t>(σάτιρα) </a:t>
            </a:r>
            <a:r>
              <a:rPr lang="el-GR" i="1" dirty="0" smtClean="0"/>
              <a:t>Μίμοι</a:t>
            </a:r>
            <a:endParaRPr lang="el-GR" i="1" dirty="0" smtClean="0"/>
          </a:p>
          <a:p>
            <a:r>
              <a:rPr lang="el-GR" b="1" dirty="0" smtClean="0"/>
              <a:t>Μένανδρος</a:t>
            </a:r>
            <a:r>
              <a:rPr lang="el-GR" dirty="0" smtClean="0"/>
              <a:t>, </a:t>
            </a:r>
            <a:r>
              <a:rPr lang="el-GR" i="1" dirty="0" smtClean="0"/>
              <a:t>Νέα Κωμωδία </a:t>
            </a:r>
            <a:r>
              <a:rPr lang="el-GR" dirty="0" smtClean="0"/>
              <a:t>[ηθογραφία]</a:t>
            </a:r>
            <a:endParaRPr lang="el-GR" dirty="0"/>
          </a:p>
        </p:txBody>
      </p:sp>
      <p:sp>
        <p:nvSpPr>
          <p:cNvPr id="4" name="3 - Θέση περιεχομένου"/>
          <p:cNvSpPr>
            <a:spLocks noGrp="1"/>
          </p:cNvSpPr>
          <p:nvPr>
            <p:ph sz="half" idx="2"/>
          </p:nvPr>
        </p:nvSpPr>
        <p:spPr/>
        <p:txBody>
          <a:bodyPr>
            <a:normAutofit fontScale="85000" lnSpcReduction="10000"/>
          </a:bodyPr>
          <a:lstStyle/>
          <a:p>
            <a:pPr>
              <a:buNone/>
            </a:pPr>
            <a:r>
              <a:rPr lang="el-GR" b="1" dirty="0" smtClean="0">
                <a:solidFill>
                  <a:schemeClr val="accent1">
                    <a:lumMod val="75000"/>
                  </a:schemeClr>
                </a:solidFill>
              </a:rPr>
              <a:t>   Ιστοριογραφία</a:t>
            </a:r>
          </a:p>
          <a:p>
            <a:r>
              <a:rPr lang="el-GR" b="1" dirty="0" smtClean="0"/>
              <a:t>Πολύβιος ο </a:t>
            </a:r>
            <a:r>
              <a:rPr lang="el-GR" b="1" dirty="0" err="1" smtClean="0"/>
              <a:t>Μεγαλοπολίτης</a:t>
            </a:r>
            <a:endParaRPr lang="el-GR" b="1" dirty="0" smtClean="0"/>
          </a:p>
          <a:p>
            <a:r>
              <a:rPr lang="el-GR" b="1" dirty="0" smtClean="0">
                <a:solidFill>
                  <a:schemeClr val="accent1">
                    <a:lumMod val="75000"/>
                  </a:schemeClr>
                </a:solidFill>
              </a:rPr>
              <a:t>Φιλολογία</a:t>
            </a:r>
          </a:p>
          <a:p>
            <a:r>
              <a:rPr lang="el-GR" b="1" dirty="0" smtClean="0"/>
              <a:t>Λυκόφρων ο </a:t>
            </a:r>
            <a:r>
              <a:rPr lang="el-GR" b="1" dirty="0" err="1" smtClean="0"/>
              <a:t>Χαλκιδεύς</a:t>
            </a:r>
            <a:r>
              <a:rPr lang="el-GR" dirty="0" smtClean="0"/>
              <a:t>,  </a:t>
            </a:r>
            <a:r>
              <a:rPr lang="el-GR" i="1" dirty="0" smtClean="0"/>
              <a:t>Αλεξάνδρα</a:t>
            </a:r>
          </a:p>
          <a:p>
            <a:r>
              <a:rPr lang="el-GR" b="1" dirty="0" smtClean="0"/>
              <a:t>Ζηνόδοτος ο Εφέσιος</a:t>
            </a:r>
            <a:r>
              <a:rPr lang="el-GR" dirty="0" smtClean="0"/>
              <a:t>, </a:t>
            </a:r>
            <a:r>
              <a:rPr lang="el-GR" i="1" dirty="0" err="1" smtClean="0"/>
              <a:t>Γλώσσα</a:t>
            </a:r>
            <a:r>
              <a:rPr lang="el-GR" dirty="0" err="1" smtClean="0"/>
              <a:t>ι</a:t>
            </a:r>
            <a:r>
              <a:rPr lang="el-GR" dirty="0" smtClean="0"/>
              <a:t> (ομηρικό λεξικό)</a:t>
            </a:r>
          </a:p>
          <a:p>
            <a:r>
              <a:rPr lang="el-GR" b="1" dirty="0" smtClean="0"/>
              <a:t>Καλλίμαχος ο </a:t>
            </a:r>
            <a:r>
              <a:rPr lang="el-GR" b="1" dirty="0" err="1" smtClean="0"/>
              <a:t>Κυρηναίος</a:t>
            </a:r>
            <a:r>
              <a:rPr lang="el-GR" dirty="0" smtClean="0"/>
              <a:t>, κατάλογος έργων και δημιουργών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Φιλοσοφικές σχολές</a:t>
            </a:r>
            <a:endParaRPr lang="el-GR" dirty="0"/>
          </a:p>
        </p:txBody>
      </p:sp>
      <p:sp>
        <p:nvSpPr>
          <p:cNvPr id="3" name="2 - Θέση περιεχομένου"/>
          <p:cNvSpPr>
            <a:spLocks noGrp="1"/>
          </p:cNvSpPr>
          <p:nvPr>
            <p:ph sz="half" idx="1"/>
          </p:nvPr>
        </p:nvSpPr>
        <p:spPr/>
        <p:txBody>
          <a:bodyPr>
            <a:normAutofit fontScale="92500" lnSpcReduction="20000"/>
          </a:bodyPr>
          <a:lstStyle/>
          <a:p>
            <a:pPr>
              <a:buNone/>
            </a:pPr>
            <a:r>
              <a:rPr lang="el-GR" dirty="0" smtClean="0"/>
              <a:t>Συνεχίζουν τη λειτουργία τους οι:</a:t>
            </a:r>
          </a:p>
          <a:p>
            <a:r>
              <a:rPr lang="el-GR" b="1" dirty="0" smtClean="0"/>
              <a:t>Ακαδημία</a:t>
            </a:r>
            <a:r>
              <a:rPr lang="el-GR" dirty="0" smtClean="0"/>
              <a:t> του Πλάτωνα</a:t>
            </a:r>
          </a:p>
          <a:p>
            <a:r>
              <a:rPr lang="el-GR" b="1" dirty="0" smtClean="0"/>
              <a:t>Λύκειο</a:t>
            </a:r>
            <a:r>
              <a:rPr lang="el-GR" dirty="0" smtClean="0"/>
              <a:t> του Αριστοτέλη</a:t>
            </a:r>
          </a:p>
          <a:p>
            <a:endParaRPr lang="el-GR" dirty="0"/>
          </a:p>
        </p:txBody>
      </p:sp>
      <p:sp>
        <p:nvSpPr>
          <p:cNvPr id="4" name="3 - Θέση περιεχομένου"/>
          <p:cNvSpPr>
            <a:spLocks noGrp="1"/>
          </p:cNvSpPr>
          <p:nvPr>
            <p:ph sz="half" idx="2"/>
          </p:nvPr>
        </p:nvSpPr>
        <p:spPr/>
        <p:txBody>
          <a:bodyPr>
            <a:normAutofit fontScale="92500" lnSpcReduction="20000"/>
          </a:bodyPr>
          <a:lstStyle/>
          <a:p>
            <a:r>
              <a:rPr lang="el-GR" dirty="0" smtClean="0"/>
              <a:t>Εμφανίζονται νέες τάσεις:</a:t>
            </a:r>
          </a:p>
          <a:p>
            <a:r>
              <a:rPr lang="el-GR" b="1" dirty="0" smtClean="0"/>
              <a:t>Στωική Φιλοσοφία </a:t>
            </a:r>
            <a:r>
              <a:rPr lang="el-GR" dirty="0" smtClean="0"/>
              <a:t>(Ζήνων) ο άνθρωπος πρέπει να είναι αυτάρκης &amp; εγκρατής, η ευτυχία δεν εξαρτάται από τα επίγεια</a:t>
            </a:r>
          </a:p>
          <a:p>
            <a:r>
              <a:rPr lang="el-GR" b="1" dirty="0" smtClean="0"/>
              <a:t>Κήπος</a:t>
            </a:r>
            <a:r>
              <a:rPr lang="el-GR" dirty="0" smtClean="0"/>
              <a:t> (Επίκουρος), μέσα από την πνευματική απόλαυση ο άνθρωπος βρίσκει την ευτυχία</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Πολύβιος ο </a:t>
            </a:r>
            <a:r>
              <a:rPr lang="el-GR" dirty="0" err="1" smtClean="0"/>
              <a:t>Μεγαλοπολίτης</a:t>
            </a:r>
            <a:endParaRPr lang="el-GR" dirty="0"/>
          </a:p>
        </p:txBody>
      </p:sp>
      <p:sp>
        <p:nvSpPr>
          <p:cNvPr id="3" name="2 - Θέση περιεχομένου"/>
          <p:cNvSpPr>
            <a:spLocks noGrp="1"/>
          </p:cNvSpPr>
          <p:nvPr>
            <p:ph sz="half" idx="1"/>
          </p:nvPr>
        </p:nvSpPr>
        <p:spPr>
          <a:xfrm>
            <a:off x="514352" y="530352"/>
            <a:ext cx="3931920" cy="4684598"/>
          </a:xfrm>
        </p:spPr>
        <p:txBody>
          <a:bodyPr>
            <a:noAutofit/>
          </a:bodyPr>
          <a:lstStyle/>
          <a:p>
            <a:r>
              <a:rPr lang="el-GR" sz="1800" b="1" dirty="0" smtClean="0"/>
              <a:t>Ασχολήθηκε με την ιστοριογραφία. </a:t>
            </a:r>
            <a:r>
              <a:rPr lang="el-GR" sz="1800" dirty="0" smtClean="0"/>
              <a:t>Το έργο του </a:t>
            </a:r>
            <a:r>
              <a:rPr lang="el-GR" sz="1800" b="1" i="1" dirty="0" err="1" smtClean="0"/>
              <a:t>Ιστορίαι</a:t>
            </a:r>
            <a:r>
              <a:rPr lang="el-GR" sz="1800" dirty="0" smtClean="0"/>
              <a:t>, μνημονεύεται και ως «Ρωμαϊκή Ιστορία», (39 βιβλία, από τα οποία σώζονται ακέραια μόνο τα πέντε πρώτα), καλύπτει την περίοδο 240-146 </a:t>
            </a:r>
            <a:r>
              <a:rPr lang="el-GR" sz="1800" dirty="0" err="1" smtClean="0"/>
              <a:t>π.Χ.</a:t>
            </a:r>
            <a:r>
              <a:rPr lang="el-GR" sz="1800" dirty="0" smtClean="0"/>
              <a:t> και αναφέρεται στην επέκταση της ρωμαϊκής δύναμης και στον ρόλο της Ρώμης ως παράγοντα της πολιτικής ενοποίησης· αυτή η οπτική της ρωμαϊκής επιτυχίας καθορίζει και τον τρόπο σύνθεσης του</a:t>
            </a:r>
            <a:endParaRPr lang="el-GR" sz="1800" dirty="0"/>
          </a:p>
        </p:txBody>
      </p:sp>
      <p:pic>
        <p:nvPicPr>
          <p:cNvPr id="5" name="4 - Θέση περιεχομένου" descr="Πολύβιος.jpg"/>
          <p:cNvPicPr>
            <a:picLocks noGrp="1" noChangeAspect="1"/>
          </p:cNvPicPr>
          <p:nvPr>
            <p:ph sz="half" idx="2"/>
          </p:nvPr>
        </p:nvPicPr>
        <p:blipFill>
          <a:blip r:embed="rId2"/>
          <a:stretch>
            <a:fillRect/>
          </a:stretch>
        </p:blipFill>
        <p:spPr>
          <a:xfrm>
            <a:off x="4857753" y="500042"/>
            <a:ext cx="3786214" cy="471490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Γεωγραφία: Νέαρχος</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Η κάθοδος του </a:t>
            </a:r>
            <a:r>
              <a:rPr lang="el-GR" dirty="0" smtClean="0">
                <a:hlinkClick r:id="rId2" tooltip="Ινδός ποταμός"/>
              </a:rPr>
              <a:t>Ινδού ποταμού</a:t>
            </a:r>
            <a:r>
              <a:rPr lang="el-GR" dirty="0" smtClean="0"/>
              <a:t> από το στόλο του Μ. Αλεξάνδρου με το </a:t>
            </a:r>
            <a:r>
              <a:rPr lang="el-GR" b="1" dirty="0" smtClean="0"/>
              <a:t>ναύαρχο Νέαρχο </a:t>
            </a:r>
            <a:r>
              <a:rPr lang="el-GR" dirty="0" smtClean="0"/>
              <a:t>και το μεγάλο ταξίδι από τις εκβολές του Ινδού ποταμού μέχρι τον </a:t>
            </a:r>
            <a:r>
              <a:rPr lang="el-GR" dirty="0" smtClean="0">
                <a:hlinkClick r:id="rId3" tooltip="Περσικός Κόλπος"/>
              </a:rPr>
              <a:t>Περσικό Κόλπο</a:t>
            </a:r>
            <a:r>
              <a:rPr lang="el-GR" dirty="0" smtClean="0"/>
              <a:t> αποτελούν μια απ' τις μεγαλύτερες εποποιίες του Αρχαιοελληνικού Ναυτικού. Σύντομα θα ακολουθήσουν η εξερεύνηση των ακτών της Αραβίας και της </a:t>
            </a:r>
            <a:r>
              <a:rPr lang="el-GR" dirty="0" smtClean="0">
                <a:hlinkClick r:id="rId4" tooltip="Κασπία Θάλασσα"/>
              </a:rPr>
              <a:t>Κασπίας</a:t>
            </a:r>
            <a:endParaRPr lang="el-GR" dirty="0"/>
          </a:p>
        </p:txBody>
      </p:sp>
      <p:pic>
        <p:nvPicPr>
          <p:cNvPr id="5" name="4 - Θέση περιεχομένου" descr="τα ταξίδια του νεάρχου.png"/>
          <p:cNvPicPr>
            <a:picLocks noGrp="1" noChangeAspect="1"/>
          </p:cNvPicPr>
          <p:nvPr>
            <p:ph sz="half" idx="2"/>
          </p:nvPr>
        </p:nvPicPr>
        <p:blipFill>
          <a:blip r:embed="rId5"/>
          <a:stretch>
            <a:fillRect/>
          </a:stretch>
        </p:blipFill>
        <p:spPr>
          <a:xfrm>
            <a:off x="4500562" y="571480"/>
            <a:ext cx="4357717" cy="392909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176</TotalTime>
  <Words>1118</Words>
  <Application>Microsoft Office PowerPoint</Application>
  <PresentationFormat>Προβολή στην οθόνη (4:3)</PresentationFormat>
  <Paragraphs>70</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Άποψη</vt:lpstr>
      <vt:lpstr>Ο πολιτισμός της ελληνιστικής εποχής</vt:lpstr>
      <vt:lpstr>Διαφάνεια 2</vt:lpstr>
      <vt:lpstr>Ο ελληνικός κόσμος μετά τον Αλέξανδρο</vt:lpstr>
      <vt:lpstr>Διαφάνεια 4</vt:lpstr>
      <vt:lpstr>Καινούργια δεδομένα</vt:lpstr>
      <vt:lpstr>Εκπρόσωποι του πνεύματος-νέες τάσεις</vt:lpstr>
      <vt:lpstr>Φιλοσοφικές σχολές</vt:lpstr>
      <vt:lpstr>Πολύβιος ο Μεγαλοπολίτης</vt:lpstr>
      <vt:lpstr>Γεωγραφία: Νέαρχος</vt:lpstr>
      <vt:lpstr>Εξερευνητής:  Πυθέας ο Μασσαλιώτης</vt:lpstr>
      <vt:lpstr>Χαρτογραφία:  Ερατοσθένης ο Κυρηναίος</vt:lpstr>
      <vt:lpstr>Αστρονομία: Αρίσταρχος ο Σάμιος</vt:lpstr>
      <vt:lpstr>Μαθηματικά: Ευκλείδης</vt:lpstr>
      <vt:lpstr>Φυσικές επιστήμες:μηχανική Αρχιμήδης ο Συρακόσιος</vt:lpstr>
      <vt:lpstr>Φυσικές επιστήμες: ατμομηχανή Ήρων ο Αλεξανδρεύς</vt:lpstr>
      <vt:lpstr>Βιολογία &amp; Ιατρική</vt:lpstr>
      <vt:lpstr>Πλαστική: εξωτερικεύονται τα συναισθήματα και το πάθος.</vt:lpstr>
      <vt:lpstr>αρχιτεκτονική</vt:lpstr>
      <vt:lpstr>ζωγραφική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πολιτισμός της ελληνιστικής εποχής</dc:title>
  <dc:creator>Maria</dc:creator>
  <cp:lastModifiedBy>Maria</cp:lastModifiedBy>
  <cp:revision>4</cp:revision>
  <dcterms:created xsi:type="dcterms:W3CDTF">2020-04-21T08:07:27Z</dcterms:created>
  <dcterms:modified xsi:type="dcterms:W3CDTF">2020-04-22T08:41:29Z</dcterms:modified>
</cp:coreProperties>
</file>