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62" r:id="rId4"/>
    <p:sldId id="257" r:id="rId5"/>
    <p:sldId id="267" r:id="rId6"/>
    <p:sldId id="258" r:id="rId7"/>
    <p:sldId id="259" r:id="rId8"/>
    <p:sldId id="260" r:id="rId9"/>
    <p:sldId id="268" r:id="rId10"/>
    <p:sldId id="269" r:id="rId11"/>
    <p:sldId id="270" r:id="rId12"/>
    <p:sldId id="271" r:id="rId13"/>
    <p:sldId id="272" r:id="rId14"/>
    <p:sldId id="265" r:id="rId15"/>
    <p:sldId id="263" r:id="rId16"/>
    <p:sldId id="264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C677-CA9F-403F-9FE3-71DCFDE693A5}" type="datetimeFigureOut">
              <a:rPr lang="el-GR" smtClean="0"/>
              <a:t>3/2/2025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BB35D3-1BE3-4FB3-8F53-6E5326848AD3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C677-CA9F-403F-9FE3-71DCFDE693A5}" type="datetimeFigureOut">
              <a:rPr lang="el-GR" smtClean="0"/>
              <a:t>3/2/2025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35D3-1BE3-4FB3-8F53-6E5326848AD3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DBB35D3-1BE3-4FB3-8F53-6E5326848AD3}" type="slidenum">
              <a:rPr lang="el-GR" smtClean="0"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C677-CA9F-403F-9FE3-71DCFDE693A5}" type="datetimeFigureOut">
              <a:rPr lang="el-GR" smtClean="0"/>
              <a:t>3/2/2025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C677-CA9F-403F-9FE3-71DCFDE693A5}" type="datetimeFigureOut">
              <a:rPr lang="el-GR" smtClean="0"/>
              <a:t>3/2/2025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DBB35D3-1BE3-4FB3-8F53-6E5326848AD3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C677-CA9F-403F-9FE3-71DCFDE693A5}" type="datetimeFigureOut">
              <a:rPr lang="el-GR" smtClean="0"/>
              <a:t>3/2/2025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BB35D3-1BE3-4FB3-8F53-6E5326848AD3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B7BC677-CA9F-403F-9FE3-71DCFDE693A5}" type="datetimeFigureOut">
              <a:rPr lang="el-GR" smtClean="0"/>
              <a:t>3/2/2025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35D3-1BE3-4FB3-8F53-6E5326848AD3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C677-CA9F-403F-9FE3-71DCFDE693A5}" type="datetimeFigureOut">
              <a:rPr lang="el-GR" smtClean="0"/>
              <a:t>3/2/2025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DBB35D3-1BE3-4FB3-8F53-6E5326848AD3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C677-CA9F-403F-9FE3-71DCFDE693A5}" type="datetimeFigureOut">
              <a:rPr lang="el-GR" smtClean="0"/>
              <a:t>3/2/2025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DBB35D3-1BE3-4FB3-8F53-6E5326848AD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C677-CA9F-403F-9FE3-71DCFDE693A5}" type="datetimeFigureOut">
              <a:rPr lang="el-GR" smtClean="0"/>
              <a:t>3/2/2025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BB35D3-1BE3-4FB3-8F53-6E5326848AD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BB35D3-1BE3-4FB3-8F53-6E5326848AD3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C677-CA9F-403F-9FE3-71DCFDE693A5}" type="datetimeFigureOut">
              <a:rPr lang="el-GR" smtClean="0"/>
              <a:t>3/2/2025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DBB35D3-1BE3-4FB3-8F53-6E5326848AD3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B7BC677-CA9F-403F-9FE3-71DCFDE693A5}" type="datetimeFigureOut">
              <a:rPr lang="el-GR" smtClean="0"/>
              <a:t>3/2/2025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B7BC677-CA9F-403F-9FE3-71DCFDE693A5}" type="datetimeFigureOut">
              <a:rPr lang="el-GR" smtClean="0"/>
              <a:t>3/2/2025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BB35D3-1BE3-4FB3-8F53-6E5326848AD3}" type="slidenum">
              <a:rPr lang="el-GR" smtClean="0"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Culture and Art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Archaic Era</a:t>
            </a:r>
            <a:r>
              <a:rPr lang="el-GR" dirty="0"/>
              <a:t>(750-480 </a:t>
            </a:r>
            <a:r>
              <a:rPr lang="en-US" dirty="0" err="1"/>
              <a:t>b.C.</a:t>
            </a:r>
            <a:r>
              <a:rPr lang="el-GR" dirty="0"/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Vase Paintings</a:t>
            </a:r>
            <a:endParaRPr lang="el-GR" dirty="0"/>
          </a:p>
        </p:txBody>
      </p:sp>
      <p:pic>
        <p:nvPicPr>
          <p:cNvPr id="4" name="3 - Θέση περιεχομένου" descr="αγγεία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01625" y="1500174"/>
            <a:ext cx="4038600" cy="4857783"/>
          </a:xfrm>
        </p:spPr>
      </p:pic>
      <p:sp>
        <p:nvSpPr>
          <p:cNvPr id="8" name="7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 dirty="0"/>
          </a:p>
          <a:p>
            <a:r>
              <a:rPr lang="en-US" sz="3200" dirty="0"/>
              <a:t>The figures are in black color (</a:t>
            </a:r>
            <a:r>
              <a:rPr lang="en-US" sz="3200" b="1" dirty="0" err="1"/>
              <a:t>blackcolored</a:t>
            </a:r>
            <a:r>
              <a:rPr lang="en-US" sz="3200" b="1" dirty="0"/>
              <a:t> vases</a:t>
            </a:r>
            <a:r>
              <a:rPr lang="en-US" sz="3200" dirty="0"/>
              <a:t>) </a:t>
            </a:r>
          </a:p>
          <a:p>
            <a:r>
              <a:rPr lang="en-US" sz="3200" dirty="0"/>
              <a:t>or in red color (</a:t>
            </a:r>
            <a:r>
              <a:rPr lang="en-US" sz="3200" b="1" dirty="0" err="1"/>
              <a:t>redcolored</a:t>
            </a:r>
            <a:r>
              <a:rPr lang="en-US" sz="3200" b="1" dirty="0"/>
              <a:t> vases</a:t>
            </a:r>
            <a:r>
              <a:rPr lang="en-US" sz="3200" dirty="0"/>
              <a:t>)</a:t>
            </a:r>
            <a:endParaRPr lang="el-GR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</a:t>
            </a:r>
            <a:endParaRPr lang="el-GR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design of a </a:t>
            </a:r>
            <a:r>
              <a:rPr lang="en-US" sz="3200" dirty="0" err="1"/>
              <a:t>peripteros</a:t>
            </a:r>
            <a:r>
              <a:rPr lang="en-US" sz="3200" dirty="0"/>
              <a:t> (</a:t>
            </a:r>
            <a:r>
              <a:rPr lang="el-GR" sz="3200" i="1" dirty="0"/>
              <a:t>περίπτερος</a:t>
            </a:r>
            <a:r>
              <a:rPr lang="el-GR" sz="3200" dirty="0"/>
              <a:t>)</a:t>
            </a:r>
          </a:p>
          <a:p>
            <a:pPr marL="0" indent="0">
              <a:buNone/>
            </a:pPr>
            <a:r>
              <a:rPr lang="el-GR" sz="3200" dirty="0"/>
              <a:t>   </a:t>
            </a:r>
            <a:r>
              <a:rPr lang="en-US" sz="3200" dirty="0"/>
              <a:t>temple</a:t>
            </a:r>
            <a:endParaRPr lang="el-GR" sz="3200" dirty="0"/>
          </a:p>
          <a:p>
            <a:pPr marL="0" indent="0">
              <a:buNone/>
            </a:pPr>
            <a:endParaRPr lang="el-GR" sz="3200" dirty="0"/>
          </a:p>
          <a:p>
            <a:pPr marL="0" indent="0">
              <a:buNone/>
            </a:pPr>
            <a:r>
              <a:rPr lang="en-US" sz="3200" dirty="0"/>
              <a:t>You see the floor plan of a temple </a:t>
            </a:r>
            <a:r>
              <a:rPr lang="en-US" sz="3200" dirty="0">
                <a:sym typeface="Wingdings" panose="05000000000000000000" pitchFamily="2" charset="2"/>
              </a:rPr>
              <a:t></a:t>
            </a:r>
            <a:endParaRPr lang="el-GR" sz="3200" dirty="0"/>
          </a:p>
          <a:p>
            <a:pPr marL="0" indent="0">
              <a:buNone/>
            </a:pPr>
            <a:endParaRPr lang="el-GR" sz="3200" dirty="0"/>
          </a:p>
          <a:p>
            <a:pPr marL="0" indent="0">
              <a:buNone/>
            </a:pPr>
            <a:endParaRPr lang="el-GR" sz="3200" dirty="0"/>
          </a:p>
        </p:txBody>
      </p:sp>
      <p:pic>
        <p:nvPicPr>
          <p:cNvPr id="6" name="5 - Θέση περιεχομένου" descr="ναός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071934" y="1500174"/>
            <a:ext cx="5072066" cy="4786346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Temple building</a:t>
            </a:r>
            <a:endParaRPr lang="el-GR" dirty="0"/>
          </a:p>
        </p:txBody>
      </p:sp>
      <p:pic>
        <p:nvPicPr>
          <p:cNvPr id="9" name="8 - Θέση περιεχομένου" descr="τύποι ναών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87425" y="1978819"/>
            <a:ext cx="2667000" cy="3467100"/>
          </a:xfrm>
        </p:spPr>
      </p:pic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temple types are</a:t>
            </a:r>
            <a:r>
              <a:rPr lang="el-GR" dirty="0"/>
              <a:t>:</a:t>
            </a:r>
          </a:p>
          <a:p>
            <a:r>
              <a:rPr lang="en-US" dirty="0"/>
              <a:t>doric</a:t>
            </a:r>
            <a:r>
              <a:rPr lang="el-GR" dirty="0"/>
              <a:t> : </a:t>
            </a:r>
            <a:r>
              <a:rPr lang="en-US" dirty="0"/>
              <a:t>it has triglyphs and metope over the molding </a:t>
            </a:r>
          </a:p>
          <a:p>
            <a:r>
              <a:rPr lang="en-US" dirty="0"/>
              <a:t>ionic</a:t>
            </a:r>
            <a:r>
              <a:rPr lang="el-GR" dirty="0"/>
              <a:t> : </a:t>
            </a:r>
            <a:r>
              <a:rPr lang="en-US" dirty="0"/>
              <a:t>it has frieze with sculpture presentations from Greek mythology</a:t>
            </a:r>
          </a:p>
          <a:p>
            <a:r>
              <a:rPr lang="en-US" dirty="0"/>
              <a:t>Columns  and sculpture presentations.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Doric and Ionic type</a:t>
            </a:r>
            <a:endParaRPr lang="el-GR" dirty="0"/>
          </a:p>
        </p:txBody>
      </p:sp>
      <p:pic>
        <p:nvPicPr>
          <p:cNvPr id="7" name="6 - Θέση περιεχομένου" descr="δωρικός-ιωνικός ρυθμός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00034" y="1500174"/>
            <a:ext cx="8001055" cy="500066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Persian Wars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When?</a:t>
            </a:r>
            <a:r>
              <a:rPr lang="el-GR" dirty="0"/>
              <a:t> </a:t>
            </a:r>
          </a:p>
          <a:p>
            <a:r>
              <a:rPr lang="en-US" dirty="0"/>
              <a:t>During the first decades of 5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err="1"/>
              <a:t>cent.BC</a:t>
            </a:r>
            <a:endParaRPr lang="en-US" dirty="0"/>
          </a:p>
          <a:p>
            <a:r>
              <a:rPr lang="en-US" dirty="0"/>
              <a:t>What was the motivation?</a:t>
            </a:r>
          </a:p>
          <a:p>
            <a:r>
              <a:rPr lang="en-US" dirty="0"/>
              <a:t>Ionic Revolution 499-494 BC</a:t>
            </a:r>
          </a:p>
          <a:p>
            <a:r>
              <a:rPr lang="en-US" dirty="0"/>
              <a:t>When was the first Persian organized attempt to expand?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r>
              <a:rPr lang="en-US" dirty="0"/>
              <a:t>492 BC: Persians with their fleet came against Greek cities. They conquered Thrace and Macedonia, but their fleet destroyed by a tempest near Athos</a:t>
            </a:r>
            <a:r>
              <a:rPr lang="el-GR" dirty="0"/>
              <a:t> </a:t>
            </a:r>
            <a:r>
              <a:rPr lang="en-US" dirty="0"/>
              <a:t>peninsula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Persian Wars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Second </a:t>
            </a:r>
            <a:r>
              <a:rPr lang="en-US" dirty="0" err="1"/>
              <a:t>expendition</a:t>
            </a:r>
            <a:r>
              <a:rPr lang="en-US" dirty="0"/>
              <a:t> against Greek cities 490 BC</a:t>
            </a:r>
            <a:r>
              <a:rPr lang="el-GR" dirty="0"/>
              <a:t> </a:t>
            </a:r>
          </a:p>
          <a:p>
            <a:r>
              <a:rPr lang="en-US" dirty="0"/>
              <a:t>A naval operation</a:t>
            </a:r>
            <a:endParaRPr lang="el-GR" dirty="0"/>
          </a:p>
          <a:p>
            <a:r>
              <a:rPr lang="en-US" dirty="0"/>
              <a:t>Persians wanted to punish Eretria and Athens because they helped the Greek colonies during the Ionic  Revolution.</a:t>
            </a:r>
          </a:p>
          <a:p>
            <a:r>
              <a:rPr lang="en-US" dirty="0"/>
              <a:t>490 BC Marathon Battle, disaster for the Persian army  from Athenians and </a:t>
            </a:r>
            <a:r>
              <a:rPr lang="en-US" dirty="0" err="1"/>
              <a:t>Plateians</a:t>
            </a:r>
            <a:r>
              <a:rPr lang="en-US" dirty="0"/>
              <a:t> (Miltiades was the Athenian  general)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Third Expedition </a:t>
            </a:r>
            <a:r>
              <a:rPr lang="el-GR" dirty="0"/>
              <a:t>480-479</a:t>
            </a:r>
            <a:r>
              <a:rPr lang="en-US" dirty="0"/>
              <a:t> BC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Persian leader, Xerxes the King of Persia</a:t>
            </a:r>
            <a:endParaRPr lang="el-GR" dirty="0"/>
          </a:p>
          <a:p>
            <a:r>
              <a:rPr lang="en-US" dirty="0"/>
              <a:t>He wanted to conquer all Greek cities</a:t>
            </a:r>
            <a:endParaRPr lang="el-GR" dirty="0"/>
          </a:p>
          <a:p>
            <a:r>
              <a:rPr lang="en-US" dirty="0"/>
              <a:t>Corinth Congress 481 BC: all Greek cities united under the common goal: freedom</a:t>
            </a:r>
            <a:endParaRPr lang="el-GR" dirty="0"/>
          </a:p>
          <a:p>
            <a:r>
              <a:rPr lang="en-US" dirty="0"/>
              <a:t>480 Thermopylae Battle, Leonidas was the leader</a:t>
            </a:r>
          </a:p>
          <a:p>
            <a:r>
              <a:rPr lang="el-GR" dirty="0"/>
              <a:t>480 </a:t>
            </a:r>
            <a:r>
              <a:rPr lang="en-US" dirty="0" err="1"/>
              <a:t>Artemision</a:t>
            </a:r>
            <a:r>
              <a:rPr lang="en-US" dirty="0"/>
              <a:t> Naval Battle</a:t>
            </a:r>
            <a:r>
              <a:rPr lang="el-GR" dirty="0"/>
              <a:t> </a:t>
            </a:r>
          </a:p>
          <a:p>
            <a:r>
              <a:rPr lang="el-GR" dirty="0"/>
              <a:t>480 </a:t>
            </a:r>
            <a:r>
              <a:rPr lang="en-US" dirty="0"/>
              <a:t>Salamis Naval Battle, Themistocles was the leader</a:t>
            </a:r>
            <a:endParaRPr lang="el-GR" dirty="0"/>
          </a:p>
          <a:p>
            <a:r>
              <a:rPr lang="en-US" dirty="0"/>
              <a:t>479 </a:t>
            </a:r>
            <a:r>
              <a:rPr lang="en-US" dirty="0" err="1"/>
              <a:t>Plataies</a:t>
            </a:r>
            <a:r>
              <a:rPr lang="en-US" dirty="0"/>
              <a:t> Battle, Pausanias was the leader</a:t>
            </a:r>
          </a:p>
          <a:p>
            <a:r>
              <a:rPr lang="en-US" dirty="0"/>
              <a:t>479 Mycale </a:t>
            </a:r>
            <a:r>
              <a:rPr lang="en-US"/>
              <a:t>Naval Battle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Texts</a:t>
            </a:r>
            <a:r>
              <a:rPr lang="el-GR" dirty="0"/>
              <a:t>: </a:t>
            </a:r>
            <a:r>
              <a:rPr lang="en-US" dirty="0"/>
              <a:t>poetry and </a:t>
            </a:r>
            <a:r>
              <a:rPr lang="en-US" dirty="0" err="1"/>
              <a:t>litterature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Poetry: feelings, expression of personal experiences and sentiments</a:t>
            </a:r>
            <a:endParaRPr lang="el-GR" dirty="0"/>
          </a:p>
          <a:p>
            <a:endParaRPr lang="el-GR" dirty="0"/>
          </a:p>
          <a:p>
            <a:r>
              <a:rPr lang="el-GR" dirty="0"/>
              <a:t>Λογογράφοι</a:t>
            </a:r>
            <a:r>
              <a:rPr lang="en-US" dirty="0"/>
              <a:t> (writers)</a:t>
            </a:r>
            <a:r>
              <a:rPr lang="el-GR" dirty="0"/>
              <a:t>: </a:t>
            </a:r>
            <a:r>
              <a:rPr lang="en-US" dirty="0"/>
              <a:t>they try to tell their cities history, to talk about their everyday life and rituals</a:t>
            </a:r>
            <a:r>
              <a:rPr lang="el-GR" dirty="0"/>
              <a:t> </a:t>
            </a:r>
            <a:endParaRPr lang="en-US" dirty="0"/>
          </a:p>
          <a:p>
            <a:r>
              <a:rPr lang="en-US" dirty="0" err="1"/>
              <a:t>Hecateus</a:t>
            </a:r>
            <a:r>
              <a:rPr lang="en-US" dirty="0"/>
              <a:t> from </a:t>
            </a:r>
            <a:r>
              <a:rPr lang="en-US" dirty="0" err="1"/>
              <a:t>Miletos</a:t>
            </a:r>
            <a:r>
              <a:rPr lang="en-US" dirty="0"/>
              <a:t>, </a:t>
            </a:r>
            <a:r>
              <a:rPr lang="en-US" i="1" dirty="0" err="1"/>
              <a:t>Athis</a:t>
            </a:r>
            <a:r>
              <a:rPr lang="el-GR" dirty="0"/>
              <a:t> </a:t>
            </a:r>
            <a:r>
              <a:rPr lang="en-US" dirty="0"/>
              <a:t>(</a:t>
            </a:r>
            <a:r>
              <a:rPr lang="el-GR" i="1" dirty="0" err="1"/>
              <a:t>Ατθίς</a:t>
            </a:r>
            <a:r>
              <a:rPr lang="en-US" i="1" dirty="0"/>
              <a:t>)</a:t>
            </a:r>
            <a:r>
              <a:rPr lang="el-GR" dirty="0"/>
              <a:t>,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B7F1BEB-B97C-AF5F-7E49-52C742F0B64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POETRY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Expressing personal feelings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time flied away so quickly, midnight is near, 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moon was hiding, the same did the Morning Star, 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here I am, alone, deserted.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Love, that only difficult times gives, 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Love that makes fairy tales 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seized my soul and burned it 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 as the wind that comes from the mountains 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rushes through the trees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/>
              <a:t>                  Sappho, woman poet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Litterature</a:t>
            </a:r>
            <a:r>
              <a:rPr lang="en-US" dirty="0"/>
              <a:t>: philosophy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Philosophers try to explain the creation of the world (</a:t>
            </a:r>
            <a:r>
              <a:rPr lang="el-GR" b="1" dirty="0"/>
              <a:t>κοσμογονία</a:t>
            </a:r>
            <a:r>
              <a:rPr lang="en-US" b="1" dirty="0"/>
              <a:t>)</a:t>
            </a:r>
            <a:r>
              <a:rPr lang="el-GR" dirty="0"/>
              <a:t>,</a:t>
            </a:r>
          </a:p>
          <a:p>
            <a:pPr>
              <a:buNone/>
            </a:pPr>
            <a:r>
              <a:rPr lang="el-GR" dirty="0"/>
              <a:t>     </a:t>
            </a:r>
            <a:r>
              <a:rPr lang="en-US" dirty="0"/>
              <a:t>and they are called natural philosophers</a:t>
            </a:r>
            <a:endParaRPr lang="el-GR" dirty="0"/>
          </a:p>
          <a:p>
            <a:pPr>
              <a:buNone/>
            </a:pPr>
            <a:r>
              <a:rPr lang="en-US" b="1" dirty="0"/>
              <a:t>Thales of </a:t>
            </a:r>
            <a:r>
              <a:rPr lang="en-US" b="1" dirty="0" err="1"/>
              <a:t>Miletos</a:t>
            </a:r>
            <a:r>
              <a:rPr lang="el-GR" dirty="0"/>
              <a:t>: </a:t>
            </a:r>
            <a:r>
              <a:rPr lang="en-US" dirty="0"/>
              <a:t>he thinks that the beginning and the basis of the cosmos (the world) is the water.</a:t>
            </a:r>
            <a:endParaRPr lang="el-GR" dirty="0"/>
          </a:p>
        </p:txBody>
      </p:sp>
      <p:pic>
        <p:nvPicPr>
          <p:cNvPr id="7" name="6 - Θέση περιεχομένου" descr="Θαλής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72066" y="1571612"/>
            <a:ext cx="3000396" cy="392908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Woman figure</a:t>
            </a:r>
            <a:endParaRPr lang="el-GR" dirty="0"/>
          </a:p>
        </p:txBody>
      </p:sp>
      <p:sp>
        <p:nvSpPr>
          <p:cNvPr id="7" name="6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l-GR" i="1" dirty="0"/>
              <a:t>Κόρη</a:t>
            </a:r>
          </a:p>
        </p:txBody>
      </p:sp>
      <p:pic>
        <p:nvPicPr>
          <p:cNvPr id="9" name="8 - Θέση περιεχομένου" descr="κόρες.1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1674812" y="2618581"/>
            <a:ext cx="1295400" cy="3524250"/>
          </a:xfrm>
        </p:spPr>
      </p:pic>
      <p:pic>
        <p:nvPicPr>
          <p:cNvPr id="14" name="13 - Θέση περιεχομένου" descr="κόρες.2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357818" y="2285992"/>
            <a:ext cx="2143140" cy="4357718"/>
          </a:xfrm>
        </p:spPr>
      </p:pic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301752" y="116632"/>
            <a:ext cx="8534400" cy="870920"/>
          </a:xfrm>
        </p:spPr>
        <p:txBody>
          <a:bodyPr>
            <a:normAutofit fontScale="90000"/>
          </a:bodyPr>
          <a:lstStyle/>
          <a:p>
            <a:r>
              <a:rPr lang="en-US" dirty="0"/>
              <a:t>sculpture</a:t>
            </a:r>
            <a:r>
              <a:rPr lang="el-GR" dirty="0"/>
              <a:t>: </a:t>
            </a:r>
            <a:r>
              <a:rPr lang="en-US" dirty="0"/>
              <a:t>“Anatolian”, from east, Daedalic is the form of statues (Daedalus was a mythic person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Woman in veil</a:t>
            </a:r>
            <a:endParaRPr lang="el-GR" dirty="0"/>
          </a:p>
        </p:txBody>
      </p:sp>
      <p:pic>
        <p:nvPicPr>
          <p:cNvPr id="9" name="8 - Θέση περιεχομένου" descr="κόρη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42910" y="1600200"/>
            <a:ext cx="7715303" cy="490063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Θέση κειμένου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dirty="0"/>
              <a:t>Kouros, man figure:</a:t>
            </a:r>
          </a:p>
          <a:p>
            <a:pPr algn="ctr"/>
            <a:r>
              <a:rPr lang="en-US" dirty="0" err="1"/>
              <a:t>Kleovis</a:t>
            </a:r>
            <a:r>
              <a:rPr lang="en-US" dirty="0"/>
              <a:t> and Viton</a:t>
            </a:r>
            <a:endParaRPr lang="el-GR" dirty="0"/>
          </a:p>
        </p:txBody>
      </p:sp>
      <p:sp>
        <p:nvSpPr>
          <p:cNvPr id="11" name="10 - Θέση κειμένου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l-GR" dirty="0"/>
              <a:t>             Κούρος </a:t>
            </a:r>
            <a:r>
              <a:rPr lang="en-US" dirty="0"/>
              <a:t>of </a:t>
            </a:r>
            <a:r>
              <a:rPr lang="en-US" dirty="0" err="1"/>
              <a:t>Anavyssos</a:t>
            </a:r>
            <a:endParaRPr lang="el-GR" dirty="0"/>
          </a:p>
        </p:txBody>
      </p:sp>
      <p:pic>
        <p:nvPicPr>
          <p:cNvPr id="7" name="6 - Θέση περιεχομένου" descr="κούροι..1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1408112" y="3161506"/>
            <a:ext cx="1828800" cy="2438400"/>
          </a:xfrm>
        </p:spPr>
      </p:pic>
      <p:pic>
        <p:nvPicPr>
          <p:cNvPr id="13" name="12 - Θέση περιεχομένου" descr="κούροι.4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04336" y="2471738"/>
            <a:ext cx="1431128" cy="3821112"/>
          </a:xfrm>
        </p:spPr>
      </p:pic>
      <p:sp>
        <p:nvSpPr>
          <p:cNvPr id="9" name="8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Sculpture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sculpture</a:t>
            </a:r>
            <a:endParaRPr lang="el-GR" dirty="0"/>
          </a:p>
        </p:txBody>
      </p:sp>
      <p:pic>
        <p:nvPicPr>
          <p:cNvPr id="7" name="6 - Θέση περιεχομένου" descr="κούροι.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52604" y="1371600"/>
            <a:ext cx="2336641" cy="4681538"/>
          </a:xfrm>
        </p:spPr>
      </p:pic>
      <p:pic>
        <p:nvPicPr>
          <p:cNvPr id="8" name="7 - Θέση περιεχομένου" descr="κούροι.4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943207" y="1371600"/>
            <a:ext cx="1753385" cy="468153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characteristics</a:t>
            </a:r>
            <a:endParaRPr lang="el-GR" dirty="0"/>
          </a:p>
        </p:txBody>
      </p:sp>
      <p:pic>
        <p:nvPicPr>
          <p:cNvPr id="8" name="7 - Θέση περιεχομένου" descr="κόρες.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14348" y="1357298"/>
            <a:ext cx="3286147" cy="5000660"/>
          </a:xfrm>
        </p:spPr>
      </p:pic>
      <p:sp>
        <p:nvSpPr>
          <p:cNvPr id="10" name="9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Archaic smile</a:t>
            </a:r>
            <a:r>
              <a:rPr lang="el-GR" dirty="0"/>
              <a:t>.</a:t>
            </a:r>
          </a:p>
          <a:p>
            <a:r>
              <a:rPr lang="en-US" dirty="0"/>
              <a:t>The figures are motionless</a:t>
            </a:r>
            <a:r>
              <a:rPr lang="el-GR" dirty="0"/>
              <a:t>.</a:t>
            </a:r>
          </a:p>
          <a:p>
            <a:r>
              <a:rPr lang="en-US" dirty="0"/>
              <a:t>Kouros and Kore are motionless but they try to make a step forward</a:t>
            </a:r>
            <a:r>
              <a:rPr lang="el-GR" dirty="0"/>
              <a:t>.</a:t>
            </a:r>
          </a:p>
          <a:p>
            <a:r>
              <a:rPr lang="en-US" dirty="0"/>
              <a:t>Details in </a:t>
            </a:r>
            <a:r>
              <a:rPr lang="en-US" dirty="0" err="1"/>
              <a:t>hairdress</a:t>
            </a:r>
            <a:r>
              <a:rPr lang="en-US" dirty="0"/>
              <a:t> and their clothes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sculpture</a:t>
            </a:r>
            <a:endParaRPr lang="el-GR" dirty="0"/>
          </a:p>
        </p:txBody>
      </p:sp>
      <p:pic>
        <p:nvPicPr>
          <p:cNvPr id="4" name="3 - Θέση περιεχομένου" descr="ανάγλυφα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01625" y="2196311"/>
            <a:ext cx="4038600" cy="3032115"/>
          </a:xfrm>
        </p:spPr>
      </p:pic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50FD7E6-9C5F-3C8B-2C49-C93AE37C217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More works in sculpture:</a:t>
            </a:r>
          </a:p>
          <a:p>
            <a:r>
              <a:rPr lang="en-US" dirty="0"/>
              <a:t>Details in temple pediments</a:t>
            </a:r>
          </a:p>
          <a:p>
            <a:r>
              <a:rPr lang="en-US" dirty="0"/>
              <a:t>Reliefs votive or tombstones 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506</TotalTime>
  <Words>517</Words>
  <Application>Microsoft Office PowerPoint</Application>
  <PresentationFormat>On-screen Show (4:3)</PresentationFormat>
  <Paragraphs>77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Georgia</vt:lpstr>
      <vt:lpstr>Wingdings</vt:lpstr>
      <vt:lpstr>Wingdings 2</vt:lpstr>
      <vt:lpstr>Δημοτικός</vt:lpstr>
      <vt:lpstr>Archaic Era(750-480 b.C.)</vt:lpstr>
      <vt:lpstr>Texts: poetry and litterature</vt:lpstr>
      <vt:lpstr>Litterature: philosophy</vt:lpstr>
      <vt:lpstr>sculpture: “Anatolian”, from east, Daedalic is the form of statues (Daedalus was a mythic person</vt:lpstr>
      <vt:lpstr>Woman in veil</vt:lpstr>
      <vt:lpstr>Sculpture</vt:lpstr>
      <vt:lpstr>sculpture</vt:lpstr>
      <vt:lpstr>General characteristics</vt:lpstr>
      <vt:lpstr>sculpture</vt:lpstr>
      <vt:lpstr>Vase Paintings</vt:lpstr>
      <vt:lpstr>Architecture</vt:lpstr>
      <vt:lpstr>Temple building</vt:lpstr>
      <vt:lpstr>Comparing Doric and Ionic type</vt:lpstr>
      <vt:lpstr>Persian Wars</vt:lpstr>
      <vt:lpstr>Persian Wars</vt:lpstr>
      <vt:lpstr>Third Expedition 480-479 BC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Αρχαϊκή εποχή (750-480 π.Χ.)</dc:title>
  <dc:creator>Maria</dc:creator>
  <cp:lastModifiedBy>ΜΑΡΙΑ ΚΕΚΡΟΠΟΥΛΟΥ</cp:lastModifiedBy>
  <cp:revision>6</cp:revision>
  <dcterms:created xsi:type="dcterms:W3CDTF">2019-11-20T14:53:28Z</dcterms:created>
  <dcterms:modified xsi:type="dcterms:W3CDTF">2025-02-03T16:31:33Z</dcterms:modified>
</cp:coreProperties>
</file>