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4" r:id="rId6"/>
    <p:sldId id="275" r:id="rId7"/>
    <p:sldId id="276" r:id="rId8"/>
    <p:sldId id="258" r:id="rId9"/>
    <p:sldId id="259" r:id="rId10"/>
    <p:sldId id="260" r:id="rId11"/>
    <p:sldId id="261" r:id="rId12"/>
    <p:sldId id="262" r:id="rId13"/>
    <p:sldId id="263" r:id="rId14"/>
    <p:sldId id="264" r:id="rId15"/>
    <p:sldId id="266" r:id="rId16"/>
    <p:sldId id="265" r:id="rId17"/>
    <p:sldId id="267" r:id="rId18"/>
    <p:sldId id="268" r:id="rId19"/>
    <p:sldId id="269"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55480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A7EF0E-4E93-4247-ACCE-68898783BD7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294699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412257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7025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028065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753958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2896180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122737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80951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262410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03988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7EF0E-4E93-4247-ACCE-68898783BD7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426104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7EF0E-4E93-4247-ACCE-68898783BD7F}"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39706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91703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415701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FA7EF0E-4E93-4247-ACCE-68898783BD7F}" type="datetimeFigureOut">
              <a:rPr lang="en-US" smtClean="0"/>
              <a:t>2/3/2025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350023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A7EF0E-4E93-4247-ACCE-68898783BD7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D05D3-1D09-4A9F-80A1-0A964B8E0A2A}" type="slidenum">
              <a:rPr lang="en-US" smtClean="0"/>
              <a:t>‹#›</a:t>
            </a:fld>
            <a:endParaRPr lang="en-US"/>
          </a:p>
        </p:txBody>
      </p:sp>
    </p:spTree>
    <p:extLst>
      <p:ext uri="{BB962C8B-B14F-4D97-AF65-F5344CB8AC3E}">
        <p14:creationId xmlns:p14="http://schemas.microsoft.com/office/powerpoint/2010/main" val="82191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FA7EF0E-4E93-4247-ACCE-68898783BD7F}" type="datetimeFigureOut">
              <a:rPr lang="en-US" smtClean="0"/>
              <a:t>2/3/2025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3D05D3-1D09-4A9F-80A1-0A964B8E0A2A}" type="slidenum">
              <a:rPr lang="en-US" smtClean="0"/>
              <a:t>‹#›</a:t>
            </a:fld>
            <a:endParaRPr lang="en-US"/>
          </a:p>
        </p:txBody>
      </p:sp>
    </p:spTree>
    <p:extLst>
      <p:ext uri="{BB962C8B-B14F-4D97-AF65-F5344CB8AC3E}">
        <p14:creationId xmlns:p14="http://schemas.microsoft.com/office/powerpoint/2010/main" val="5046809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D5D6-E856-2104-EBF3-B41BFEBF08E2}"/>
              </a:ext>
            </a:extLst>
          </p:cNvPr>
          <p:cNvSpPr>
            <a:spLocks noGrp="1"/>
          </p:cNvSpPr>
          <p:nvPr>
            <p:ph type="ctrTitle"/>
          </p:nvPr>
        </p:nvSpPr>
        <p:spPr/>
        <p:txBody>
          <a:bodyPr/>
          <a:lstStyle/>
          <a:p>
            <a:r>
              <a:rPr lang="en-US" b="1" dirty="0"/>
              <a:t>Homeric Era</a:t>
            </a:r>
            <a:br>
              <a:rPr lang="el-GR" b="1" dirty="0"/>
            </a:br>
            <a:r>
              <a:rPr lang="el-GR" b="1" dirty="0"/>
              <a:t>(1100 – 750 </a:t>
            </a:r>
            <a:r>
              <a:rPr lang="en-US" b="1" dirty="0"/>
              <a:t>BC</a:t>
            </a:r>
            <a:r>
              <a:rPr lang="el-GR" b="1" dirty="0"/>
              <a:t>)</a:t>
            </a:r>
            <a:endParaRPr lang="en-US" b="1" dirty="0"/>
          </a:p>
        </p:txBody>
      </p:sp>
      <p:sp>
        <p:nvSpPr>
          <p:cNvPr id="3" name="Subtitle 2">
            <a:extLst>
              <a:ext uri="{FF2B5EF4-FFF2-40B4-BE49-F238E27FC236}">
                <a16:creationId xmlns:a16="http://schemas.microsoft.com/office/drawing/2014/main" id="{46A2B1C5-CA85-60D7-A2AA-872CDE9449B1}"/>
              </a:ext>
            </a:extLst>
          </p:cNvPr>
          <p:cNvSpPr>
            <a:spLocks noGrp="1"/>
          </p:cNvSpPr>
          <p:nvPr>
            <p:ph type="subTitle" idx="1"/>
          </p:nvPr>
        </p:nvSpPr>
        <p:spPr/>
        <p:txBody>
          <a:bodyPr>
            <a:normAutofit fontScale="62500" lnSpcReduction="20000"/>
          </a:bodyPr>
          <a:lstStyle/>
          <a:p>
            <a:endParaRPr lang="el-GR" dirty="0"/>
          </a:p>
          <a:p>
            <a:r>
              <a:rPr lang="en-US" sz="3600" dirty="0" err="1"/>
              <a:t>GeometriC</a:t>
            </a:r>
            <a:r>
              <a:rPr lang="en-US" sz="3600" dirty="0"/>
              <a:t> Era: every day life, objects and offerings</a:t>
            </a:r>
          </a:p>
        </p:txBody>
      </p:sp>
    </p:spTree>
    <p:extLst>
      <p:ext uri="{BB962C8B-B14F-4D97-AF65-F5344CB8AC3E}">
        <p14:creationId xmlns:p14="http://schemas.microsoft.com/office/powerpoint/2010/main" val="62905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F0EA-5C8E-5A8F-F8F3-87AB821B4919}"/>
              </a:ext>
            </a:extLst>
          </p:cNvPr>
          <p:cNvSpPr>
            <a:spLocks noGrp="1"/>
          </p:cNvSpPr>
          <p:nvPr>
            <p:ph type="title"/>
          </p:nvPr>
        </p:nvSpPr>
        <p:spPr/>
        <p:txBody>
          <a:bodyPr/>
          <a:lstStyle/>
          <a:p>
            <a:pPr algn="ctr"/>
            <a:r>
              <a:rPr lang="el-GR" b="1" dirty="0"/>
              <a:t>Γεωμετρική τέχνη</a:t>
            </a:r>
            <a:endParaRPr lang="en-US" b="1" dirty="0"/>
          </a:p>
        </p:txBody>
      </p:sp>
      <p:pic>
        <p:nvPicPr>
          <p:cNvPr id="5" name="Content Placeholder 4">
            <a:extLst>
              <a:ext uri="{FF2B5EF4-FFF2-40B4-BE49-F238E27FC236}">
                <a16:creationId xmlns:a16="http://schemas.microsoft.com/office/drawing/2014/main" id="{A2CE4B2B-5FF5-05A8-36E5-727BB5263665}"/>
              </a:ext>
            </a:extLst>
          </p:cNvPr>
          <p:cNvPicPr>
            <a:picLocks noGrp="1" noChangeAspect="1"/>
          </p:cNvPicPr>
          <p:nvPr>
            <p:ph sz="half" idx="1"/>
          </p:nvPr>
        </p:nvPicPr>
        <p:blipFill>
          <a:blip r:embed="rId2"/>
          <a:stretch>
            <a:fillRect/>
          </a:stretch>
        </p:blipFill>
        <p:spPr>
          <a:xfrm>
            <a:off x="1669063" y="2060575"/>
            <a:ext cx="3264287" cy="4195763"/>
          </a:xfrm>
          <a:prstGeom prst="rect">
            <a:avLst/>
          </a:prstGeom>
        </p:spPr>
      </p:pic>
      <p:pic>
        <p:nvPicPr>
          <p:cNvPr id="6" name="Content Placeholder 5">
            <a:extLst>
              <a:ext uri="{FF2B5EF4-FFF2-40B4-BE49-F238E27FC236}">
                <a16:creationId xmlns:a16="http://schemas.microsoft.com/office/drawing/2014/main" id="{88029601-7AE1-BE4A-9215-CCE5F3CDBBBE}"/>
              </a:ext>
            </a:extLst>
          </p:cNvPr>
          <p:cNvPicPr>
            <a:picLocks noGrp="1" noChangeAspect="1"/>
          </p:cNvPicPr>
          <p:nvPr>
            <p:ph sz="half" idx="2"/>
          </p:nvPr>
        </p:nvPicPr>
        <p:blipFill>
          <a:blip r:embed="rId3"/>
          <a:stretch>
            <a:fillRect/>
          </a:stretch>
        </p:blipFill>
        <p:spPr>
          <a:xfrm>
            <a:off x="6575612" y="2070847"/>
            <a:ext cx="3511363" cy="3617259"/>
          </a:xfrm>
          <a:prstGeom prst="rect">
            <a:avLst/>
          </a:prstGeom>
        </p:spPr>
      </p:pic>
    </p:spTree>
    <p:extLst>
      <p:ext uri="{BB962C8B-B14F-4D97-AF65-F5344CB8AC3E}">
        <p14:creationId xmlns:p14="http://schemas.microsoft.com/office/powerpoint/2010/main" val="378072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76CC-71B2-79C8-3307-97B48BFEC1BC}"/>
              </a:ext>
            </a:extLst>
          </p:cNvPr>
          <p:cNvSpPr>
            <a:spLocks noGrp="1"/>
          </p:cNvSpPr>
          <p:nvPr>
            <p:ph type="title"/>
          </p:nvPr>
        </p:nvSpPr>
        <p:spPr/>
        <p:txBody>
          <a:bodyPr/>
          <a:lstStyle/>
          <a:p>
            <a:pPr algn="ctr"/>
            <a:r>
              <a:rPr lang="el-GR" b="1" dirty="0"/>
              <a:t>Γεωμετρική τέχνη</a:t>
            </a:r>
            <a:endParaRPr lang="en-US" b="1" dirty="0"/>
          </a:p>
        </p:txBody>
      </p:sp>
      <p:pic>
        <p:nvPicPr>
          <p:cNvPr id="6" name="Content Placeholder 5">
            <a:extLst>
              <a:ext uri="{FF2B5EF4-FFF2-40B4-BE49-F238E27FC236}">
                <a16:creationId xmlns:a16="http://schemas.microsoft.com/office/drawing/2014/main" id="{73ED9B7E-59BB-B8F3-3427-6663D41E2363}"/>
              </a:ext>
            </a:extLst>
          </p:cNvPr>
          <p:cNvPicPr>
            <a:picLocks noGrp="1" noChangeAspect="1"/>
          </p:cNvPicPr>
          <p:nvPr>
            <p:ph sz="half" idx="1"/>
          </p:nvPr>
        </p:nvPicPr>
        <p:blipFill>
          <a:blip r:embed="rId2"/>
          <a:stretch>
            <a:fillRect/>
          </a:stretch>
        </p:blipFill>
        <p:spPr>
          <a:xfrm>
            <a:off x="1438835" y="2528047"/>
            <a:ext cx="3550024" cy="3361765"/>
          </a:xfrm>
          <a:prstGeom prst="rect">
            <a:avLst/>
          </a:prstGeom>
        </p:spPr>
      </p:pic>
      <p:pic>
        <p:nvPicPr>
          <p:cNvPr id="7" name="Content Placeholder 6">
            <a:extLst>
              <a:ext uri="{FF2B5EF4-FFF2-40B4-BE49-F238E27FC236}">
                <a16:creationId xmlns:a16="http://schemas.microsoft.com/office/drawing/2014/main" id="{961ABB15-79A8-080E-5FE2-E2AD891387D3}"/>
              </a:ext>
            </a:extLst>
          </p:cNvPr>
          <p:cNvPicPr>
            <a:picLocks noGrp="1" noChangeAspect="1"/>
          </p:cNvPicPr>
          <p:nvPr>
            <p:ph sz="half" idx="2"/>
          </p:nvPr>
        </p:nvPicPr>
        <p:blipFill>
          <a:blip r:embed="rId3"/>
          <a:stretch>
            <a:fillRect/>
          </a:stretch>
        </p:blipFill>
        <p:spPr>
          <a:xfrm>
            <a:off x="6858000" y="2635624"/>
            <a:ext cx="3402106" cy="3119717"/>
          </a:xfrm>
          <a:prstGeom prst="rect">
            <a:avLst/>
          </a:prstGeom>
        </p:spPr>
      </p:pic>
    </p:spTree>
    <p:extLst>
      <p:ext uri="{BB962C8B-B14F-4D97-AF65-F5344CB8AC3E}">
        <p14:creationId xmlns:p14="http://schemas.microsoft.com/office/powerpoint/2010/main" val="339251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7C89-ABEC-D607-8E7A-EE7684860C91}"/>
              </a:ext>
            </a:extLst>
          </p:cNvPr>
          <p:cNvSpPr>
            <a:spLocks noGrp="1"/>
          </p:cNvSpPr>
          <p:nvPr>
            <p:ph type="title"/>
          </p:nvPr>
        </p:nvSpPr>
        <p:spPr/>
        <p:txBody>
          <a:bodyPr/>
          <a:lstStyle/>
          <a:p>
            <a:pPr algn="ctr"/>
            <a:r>
              <a:rPr lang="el-GR" dirty="0"/>
              <a:t> </a:t>
            </a:r>
            <a:r>
              <a:rPr lang="el-GR" b="1" dirty="0"/>
              <a:t>Τύποι αγγείων</a:t>
            </a:r>
            <a:endParaRPr lang="en-US" b="1" dirty="0"/>
          </a:p>
        </p:txBody>
      </p:sp>
      <p:pic>
        <p:nvPicPr>
          <p:cNvPr id="5" name="Content Placeholder 4">
            <a:extLst>
              <a:ext uri="{FF2B5EF4-FFF2-40B4-BE49-F238E27FC236}">
                <a16:creationId xmlns:a16="http://schemas.microsoft.com/office/drawing/2014/main" id="{CD2CD4EB-EDB3-3274-1ADD-1B742F33D8C6}"/>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a:extLst>
              <a:ext uri="{FF2B5EF4-FFF2-40B4-BE49-F238E27FC236}">
                <a16:creationId xmlns:a16="http://schemas.microsoft.com/office/drawing/2014/main" id="{46BD9495-0EED-63AF-1CF3-11C485CC80FA}"/>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207534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4360-B306-AED1-01F8-AFBEF789EFE7}"/>
              </a:ext>
            </a:extLst>
          </p:cNvPr>
          <p:cNvSpPr>
            <a:spLocks noGrp="1"/>
          </p:cNvSpPr>
          <p:nvPr>
            <p:ph type="title"/>
          </p:nvPr>
        </p:nvSpPr>
        <p:spPr/>
        <p:txBody>
          <a:bodyPr/>
          <a:lstStyle/>
          <a:p>
            <a:pPr algn="ctr"/>
            <a:r>
              <a:rPr lang="el-GR" b="1" dirty="0"/>
              <a:t>Τύποι αγγείων</a:t>
            </a:r>
            <a:endParaRPr lang="en-US" dirty="0"/>
          </a:p>
        </p:txBody>
      </p:sp>
      <p:pic>
        <p:nvPicPr>
          <p:cNvPr id="5" name="Content Placeholder 4">
            <a:extLst>
              <a:ext uri="{FF2B5EF4-FFF2-40B4-BE49-F238E27FC236}">
                <a16:creationId xmlns:a16="http://schemas.microsoft.com/office/drawing/2014/main" id="{8A3BC0A5-7AB3-3B13-8180-E96CEB4193FB}"/>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a:extLst>
              <a:ext uri="{FF2B5EF4-FFF2-40B4-BE49-F238E27FC236}">
                <a16:creationId xmlns:a16="http://schemas.microsoft.com/office/drawing/2014/main" id="{4C7234B7-778A-F065-FF0A-854601C6CC40}"/>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400551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51C1-1BAA-8EA7-6B05-188EC6EC332F}"/>
              </a:ext>
            </a:extLst>
          </p:cNvPr>
          <p:cNvSpPr>
            <a:spLocks noGrp="1"/>
          </p:cNvSpPr>
          <p:nvPr>
            <p:ph type="title"/>
          </p:nvPr>
        </p:nvSpPr>
        <p:spPr/>
        <p:txBody>
          <a:bodyPr/>
          <a:lstStyle/>
          <a:p>
            <a:pPr algn="ctr"/>
            <a:r>
              <a:rPr lang="el-GR" b="1" dirty="0"/>
              <a:t>Τύποι αγγείων</a:t>
            </a:r>
            <a:endParaRPr lang="en-US" dirty="0"/>
          </a:p>
        </p:txBody>
      </p:sp>
      <p:pic>
        <p:nvPicPr>
          <p:cNvPr id="5" name="Content Placeholder 4">
            <a:extLst>
              <a:ext uri="{FF2B5EF4-FFF2-40B4-BE49-F238E27FC236}">
                <a16:creationId xmlns:a16="http://schemas.microsoft.com/office/drawing/2014/main" id="{E34E6598-D41C-D149-FA52-6275ADC4466A}"/>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a:extLst>
              <a:ext uri="{FF2B5EF4-FFF2-40B4-BE49-F238E27FC236}">
                <a16:creationId xmlns:a16="http://schemas.microsoft.com/office/drawing/2014/main" id="{F09852FC-AFA2-EED1-4678-F80E851C9F5E}"/>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272574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F59-4383-6FE0-5C5C-383F90EE8E86}"/>
              </a:ext>
            </a:extLst>
          </p:cNvPr>
          <p:cNvSpPr>
            <a:spLocks noGrp="1"/>
          </p:cNvSpPr>
          <p:nvPr>
            <p:ph type="title"/>
          </p:nvPr>
        </p:nvSpPr>
        <p:spPr/>
        <p:txBody>
          <a:bodyPr/>
          <a:lstStyle/>
          <a:p>
            <a:pPr algn="ctr"/>
            <a:r>
              <a:rPr lang="el-GR" b="1" dirty="0"/>
              <a:t>Σκηνές από την καθημερινή ζωή</a:t>
            </a:r>
            <a:endParaRPr lang="en-US" b="1" dirty="0"/>
          </a:p>
        </p:txBody>
      </p:sp>
      <p:pic>
        <p:nvPicPr>
          <p:cNvPr id="6" name="Content Placeholder 5">
            <a:extLst>
              <a:ext uri="{FF2B5EF4-FFF2-40B4-BE49-F238E27FC236}">
                <a16:creationId xmlns:a16="http://schemas.microsoft.com/office/drawing/2014/main" id="{73548421-CFAC-5038-AA75-5606354234C9}"/>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5" name="Content Placeholder 4">
            <a:extLst>
              <a:ext uri="{FF2B5EF4-FFF2-40B4-BE49-F238E27FC236}">
                <a16:creationId xmlns:a16="http://schemas.microsoft.com/office/drawing/2014/main" id="{38BF1EE7-8549-26BE-7977-BB345B46C01E}"/>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14135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B0EE-5258-005F-21D5-C9103BD42F4D}"/>
              </a:ext>
            </a:extLst>
          </p:cNvPr>
          <p:cNvSpPr>
            <a:spLocks noGrp="1"/>
          </p:cNvSpPr>
          <p:nvPr>
            <p:ph type="title"/>
          </p:nvPr>
        </p:nvSpPr>
        <p:spPr/>
        <p:txBody>
          <a:bodyPr/>
          <a:lstStyle/>
          <a:p>
            <a:pPr algn="ctr"/>
            <a:r>
              <a:rPr lang="el-GR" b="1" dirty="0"/>
              <a:t>Ειδώλια-χάλκινα αγαλματίδια</a:t>
            </a:r>
            <a:endParaRPr lang="en-US" b="1" dirty="0"/>
          </a:p>
        </p:txBody>
      </p:sp>
      <p:pic>
        <p:nvPicPr>
          <p:cNvPr id="5" name="Content Placeholder 4">
            <a:extLst>
              <a:ext uri="{FF2B5EF4-FFF2-40B4-BE49-F238E27FC236}">
                <a16:creationId xmlns:a16="http://schemas.microsoft.com/office/drawing/2014/main" id="{3840C510-59A8-7D0E-1204-01B57C2DAB0F}"/>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a:extLst>
              <a:ext uri="{FF2B5EF4-FFF2-40B4-BE49-F238E27FC236}">
                <a16:creationId xmlns:a16="http://schemas.microsoft.com/office/drawing/2014/main" id="{B56F7C7E-8589-E6CD-0824-66E1AD937855}"/>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1460019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233F-1721-F4DD-2E02-830854F7EA1C}"/>
              </a:ext>
            </a:extLst>
          </p:cNvPr>
          <p:cNvSpPr>
            <a:spLocks noGrp="1"/>
          </p:cNvSpPr>
          <p:nvPr>
            <p:ph type="title"/>
          </p:nvPr>
        </p:nvSpPr>
        <p:spPr/>
        <p:txBody>
          <a:bodyPr/>
          <a:lstStyle/>
          <a:p>
            <a:pPr algn="ctr"/>
            <a:r>
              <a:rPr lang="el-GR" b="1" dirty="0"/>
              <a:t>Γεωμετρική εποχή</a:t>
            </a:r>
            <a:endParaRPr lang="en-US" b="1" dirty="0"/>
          </a:p>
        </p:txBody>
      </p:sp>
      <p:pic>
        <p:nvPicPr>
          <p:cNvPr id="5" name="Content Placeholder 4">
            <a:extLst>
              <a:ext uri="{FF2B5EF4-FFF2-40B4-BE49-F238E27FC236}">
                <a16:creationId xmlns:a16="http://schemas.microsoft.com/office/drawing/2014/main" id="{649843CF-DCA0-11DD-DCD5-E9896E656AE4}"/>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a:extLst>
              <a:ext uri="{FF2B5EF4-FFF2-40B4-BE49-F238E27FC236}">
                <a16:creationId xmlns:a16="http://schemas.microsoft.com/office/drawing/2014/main" id="{4374A2A9-1A55-0A80-8ADF-663AAF7DBC88}"/>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231261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0DD9-CCEE-36E4-44D0-150D4A4B3273}"/>
              </a:ext>
            </a:extLst>
          </p:cNvPr>
          <p:cNvSpPr>
            <a:spLocks noGrp="1"/>
          </p:cNvSpPr>
          <p:nvPr>
            <p:ph type="title"/>
          </p:nvPr>
        </p:nvSpPr>
        <p:spPr/>
        <p:txBody>
          <a:bodyPr/>
          <a:lstStyle/>
          <a:p>
            <a:pPr algn="ctr"/>
            <a:r>
              <a:rPr lang="el-GR" b="1" dirty="0"/>
              <a:t>Γεωμετρική εποχή-κοσμήματα</a:t>
            </a:r>
            <a:endParaRPr lang="en-US" b="1" dirty="0"/>
          </a:p>
        </p:txBody>
      </p:sp>
      <p:pic>
        <p:nvPicPr>
          <p:cNvPr id="5" name="Content Placeholder 4">
            <a:extLst>
              <a:ext uri="{FF2B5EF4-FFF2-40B4-BE49-F238E27FC236}">
                <a16:creationId xmlns:a16="http://schemas.microsoft.com/office/drawing/2014/main" id="{00182077-C44C-0CA2-83B1-9D19B92FC37E}"/>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a:extLst>
              <a:ext uri="{FF2B5EF4-FFF2-40B4-BE49-F238E27FC236}">
                <a16:creationId xmlns:a16="http://schemas.microsoft.com/office/drawing/2014/main" id="{2E756676-2CC9-D2B4-FBD2-E643F673FEB7}"/>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284546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14EE-8992-516B-F831-164AC1418AE5}"/>
              </a:ext>
            </a:extLst>
          </p:cNvPr>
          <p:cNvSpPr>
            <a:spLocks noGrp="1"/>
          </p:cNvSpPr>
          <p:nvPr>
            <p:ph type="title"/>
          </p:nvPr>
        </p:nvSpPr>
        <p:spPr/>
        <p:txBody>
          <a:bodyPr/>
          <a:lstStyle/>
          <a:p>
            <a:pPr algn="ctr"/>
            <a:r>
              <a:rPr lang="el-GR" dirty="0"/>
              <a:t> </a:t>
            </a:r>
            <a:r>
              <a:rPr lang="el-GR" b="1" dirty="0"/>
              <a:t>αλφάβητο</a:t>
            </a:r>
            <a:endParaRPr lang="en-US" b="1" dirty="0"/>
          </a:p>
        </p:txBody>
      </p:sp>
      <p:pic>
        <p:nvPicPr>
          <p:cNvPr id="6" name="Content Placeholder 5">
            <a:extLst>
              <a:ext uri="{FF2B5EF4-FFF2-40B4-BE49-F238E27FC236}">
                <a16:creationId xmlns:a16="http://schemas.microsoft.com/office/drawing/2014/main" id="{BBAC9B53-C6A7-E4D2-CAF0-1DA9B8B529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6447" y="2058194"/>
            <a:ext cx="4235824" cy="3886200"/>
          </a:xfrm>
        </p:spPr>
      </p:pic>
      <p:pic>
        <p:nvPicPr>
          <p:cNvPr id="7" name="Content Placeholder 6">
            <a:extLst>
              <a:ext uri="{FF2B5EF4-FFF2-40B4-BE49-F238E27FC236}">
                <a16:creationId xmlns:a16="http://schemas.microsoft.com/office/drawing/2014/main" id="{54BE2B83-F789-6ACB-823C-1446CACBF77E}"/>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352749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B943-05C4-B659-5C67-C672773C9582}"/>
              </a:ext>
            </a:extLst>
          </p:cNvPr>
          <p:cNvSpPr>
            <a:spLocks noGrp="1"/>
          </p:cNvSpPr>
          <p:nvPr>
            <p:ph type="title"/>
          </p:nvPr>
        </p:nvSpPr>
        <p:spPr/>
        <p:txBody>
          <a:bodyPr/>
          <a:lstStyle/>
          <a:p>
            <a:r>
              <a:rPr lang="en-US" dirty="0"/>
              <a:t>After </a:t>
            </a:r>
            <a:r>
              <a:rPr lang="en-US" dirty="0" err="1"/>
              <a:t>Mycynean</a:t>
            </a:r>
            <a:r>
              <a:rPr lang="en-US" dirty="0"/>
              <a:t> times what?</a:t>
            </a:r>
          </a:p>
        </p:txBody>
      </p:sp>
      <p:sp>
        <p:nvSpPr>
          <p:cNvPr id="3" name="Content Placeholder 2">
            <a:extLst>
              <a:ext uri="{FF2B5EF4-FFF2-40B4-BE49-F238E27FC236}">
                <a16:creationId xmlns:a16="http://schemas.microsoft.com/office/drawing/2014/main" id="{A563670E-6E02-C7BB-E09D-6D389E5D8AC0}"/>
              </a:ext>
            </a:extLst>
          </p:cNvPr>
          <p:cNvSpPr>
            <a:spLocks noGrp="1"/>
          </p:cNvSpPr>
          <p:nvPr>
            <p:ph idx="1"/>
          </p:nvPr>
        </p:nvSpPr>
        <p:spPr/>
        <p:txBody>
          <a:bodyPr/>
          <a:lstStyle/>
          <a:p>
            <a:r>
              <a:rPr lang="en-US" dirty="0"/>
              <a:t>The decay of Mycenean sites provoked</a:t>
            </a:r>
            <a:r>
              <a:rPr lang="el-GR" dirty="0"/>
              <a:t>:</a:t>
            </a:r>
          </a:p>
          <a:p>
            <a:r>
              <a:rPr lang="en-US" dirty="0"/>
              <a:t>Continuous movements of population</a:t>
            </a:r>
            <a:endParaRPr lang="el-GR" dirty="0"/>
          </a:p>
          <a:p>
            <a:r>
              <a:rPr lang="en-US" dirty="0"/>
              <a:t>Prepositions for the cities reconstruction</a:t>
            </a:r>
            <a:endParaRPr lang="el-GR" dirty="0"/>
          </a:p>
          <a:p>
            <a:r>
              <a:rPr lang="en-US" dirty="0"/>
              <a:t>Where come from the information? </a:t>
            </a:r>
            <a:endParaRPr lang="el-GR" dirty="0"/>
          </a:p>
          <a:p>
            <a:r>
              <a:rPr lang="en-US" dirty="0"/>
              <a:t>Homeric Poems, Iliad and Odyssey</a:t>
            </a:r>
            <a:endParaRPr lang="el-GR" dirty="0"/>
          </a:p>
          <a:p>
            <a:r>
              <a:rPr lang="en-US" dirty="0"/>
              <a:t>We do not have many information for that time, so the researchers call this era </a:t>
            </a:r>
            <a:r>
              <a:rPr lang="en-US" b="1" dirty="0"/>
              <a:t>Homeric</a:t>
            </a:r>
            <a:r>
              <a:rPr lang="en-US" dirty="0"/>
              <a:t> or </a:t>
            </a:r>
            <a:r>
              <a:rPr lang="en-US" b="1" dirty="0"/>
              <a:t>Greek Medieval Times </a:t>
            </a:r>
            <a:r>
              <a:rPr lang="en-US" dirty="0"/>
              <a:t>or </a:t>
            </a:r>
            <a:r>
              <a:rPr lang="en-US" b="1" dirty="0"/>
              <a:t>Dark Ages</a:t>
            </a:r>
          </a:p>
        </p:txBody>
      </p:sp>
    </p:spTree>
    <p:extLst>
      <p:ext uri="{BB962C8B-B14F-4D97-AF65-F5344CB8AC3E}">
        <p14:creationId xmlns:p14="http://schemas.microsoft.com/office/powerpoint/2010/main" val="75661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CE67-E1CF-30E8-EDFA-44EE1223B0AC}"/>
              </a:ext>
            </a:extLst>
          </p:cNvPr>
          <p:cNvSpPr>
            <a:spLocks noGrp="1"/>
          </p:cNvSpPr>
          <p:nvPr>
            <p:ph type="title"/>
          </p:nvPr>
        </p:nvSpPr>
        <p:spPr/>
        <p:txBody>
          <a:bodyPr/>
          <a:lstStyle/>
          <a:p>
            <a:pPr algn="ctr"/>
            <a:r>
              <a:rPr lang="el-GR" dirty="0"/>
              <a:t> </a:t>
            </a:r>
            <a:r>
              <a:rPr lang="el-GR" b="1" dirty="0"/>
              <a:t>πανοπλία</a:t>
            </a:r>
            <a:endParaRPr lang="en-US" b="1" dirty="0"/>
          </a:p>
        </p:txBody>
      </p:sp>
      <p:pic>
        <p:nvPicPr>
          <p:cNvPr id="5" name="Content Placeholder 4">
            <a:extLst>
              <a:ext uri="{FF2B5EF4-FFF2-40B4-BE49-F238E27FC236}">
                <a16:creationId xmlns:a16="http://schemas.microsoft.com/office/drawing/2014/main" id="{557CCB7F-2879-FC4E-CBE9-A563F10E3663}"/>
              </a:ext>
            </a:extLst>
          </p:cNvPr>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a:extLst>
              <a:ext uri="{FF2B5EF4-FFF2-40B4-BE49-F238E27FC236}">
                <a16:creationId xmlns:a16="http://schemas.microsoft.com/office/drawing/2014/main" id="{7331D40D-66B4-1161-4265-208AC940F630}"/>
              </a:ext>
            </a:extLst>
          </p:cNvPr>
          <p:cNvPicPr>
            <a:picLocks noGrp="1" noChangeAspect="1"/>
          </p:cNvPicPr>
          <p:nvPr>
            <p:ph sz="half" idx="2"/>
          </p:nvPr>
        </p:nvPicPr>
        <p:blipFill>
          <a:blip r:embed="rId3"/>
          <a:stretch>
            <a:fillRect/>
          </a:stretch>
        </p:blipFill>
        <p:spPr>
          <a:xfrm>
            <a:off x="5654675" y="2507655"/>
            <a:ext cx="4395788" cy="3296841"/>
          </a:xfrm>
          <a:prstGeom prst="rect">
            <a:avLst/>
          </a:prstGeom>
        </p:spPr>
      </p:pic>
    </p:spTree>
    <p:extLst>
      <p:ext uri="{BB962C8B-B14F-4D97-AF65-F5344CB8AC3E}">
        <p14:creationId xmlns:p14="http://schemas.microsoft.com/office/powerpoint/2010/main" val="19225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7DEA-1233-653D-CB94-37206131F1C5}"/>
              </a:ext>
            </a:extLst>
          </p:cNvPr>
          <p:cNvSpPr>
            <a:spLocks noGrp="1"/>
          </p:cNvSpPr>
          <p:nvPr>
            <p:ph type="title"/>
          </p:nvPr>
        </p:nvSpPr>
        <p:spPr/>
        <p:txBody>
          <a:bodyPr/>
          <a:lstStyle/>
          <a:p>
            <a:pPr algn="ctr"/>
            <a:r>
              <a:rPr lang="el-GR" dirty="0"/>
              <a:t> </a:t>
            </a:r>
            <a:r>
              <a:rPr lang="en-US" dirty="0"/>
              <a:t>1</a:t>
            </a:r>
            <a:r>
              <a:rPr lang="en-US" baseline="30000" dirty="0"/>
              <a:t>st</a:t>
            </a:r>
            <a:r>
              <a:rPr lang="en-US" dirty="0"/>
              <a:t> colonization</a:t>
            </a:r>
          </a:p>
        </p:txBody>
      </p:sp>
      <p:pic>
        <p:nvPicPr>
          <p:cNvPr id="4" name="Content Placeholder 3">
            <a:extLst>
              <a:ext uri="{FF2B5EF4-FFF2-40B4-BE49-F238E27FC236}">
                <a16:creationId xmlns:a16="http://schemas.microsoft.com/office/drawing/2014/main" id="{2F3708CD-4D59-5E01-115D-32F5F422ECDE}"/>
              </a:ext>
            </a:extLst>
          </p:cNvPr>
          <p:cNvPicPr>
            <a:picLocks noGrp="1" noChangeAspect="1"/>
          </p:cNvPicPr>
          <p:nvPr>
            <p:ph idx="1"/>
          </p:nvPr>
        </p:nvPicPr>
        <p:blipFill>
          <a:blip r:embed="rId2"/>
          <a:stretch>
            <a:fillRect/>
          </a:stretch>
        </p:blipFill>
        <p:spPr>
          <a:xfrm>
            <a:off x="3190875" y="2240756"/>
            <a:ext cx="4772025" cy="3819525"/>
          </a:xfrm>
          <a:prstGeom prst="rect">
            <a:avLst/>
          </a:prstGeom>
        </p:spPr>
      </p:pic>
    </p:spTree>
    <p:extLst>
      <p:ext uri="{BB962C8B-B14F-4D97-AF65-F5344CB8AC3E}">
        <p14:creationId xmlns:p14="http://schemas.microsoft.com/office/powerpoint/2010/main" val="27777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1EAC-6059-BF35-AE09-124B95237BC3}"/>
              </a:ext>
            </a:extLst>
          </p:cNvPr>
          <p:cNvSpPr>
            <a:spLocks noGrp="1"/>
          </p:cNvSpPr>
          <p:nvPr>
            <p:ph type="title"/>
          </p:nvPr>
        </p:nvSpPr>
        <p:spPr/>
        <p:txBody>
          <a:bodyPr/>
          <a:lstStyle/>
          <a:p>
            <a:pPr algn="ctr"/>
            <a:r>
              <a:rPr lang="en-US" dirty="0"/>
              <a:t>1</a:t>
            </a:r>
            <a:r>
              <a:rPr lang="en-US" baseline="30000" dirty="0"/>
              <a:t>st</a:t>
            </a:r>
            <a:r>
              <a:rPr lang="en-US" dirty="0"/>
              <a:t> colonization</a:t>
            </a:r>
            <a:r>
              <a:rPr lang="el-GR" b="1" dirty="0"/>
              <a:t>(11</a:t>
            </a:r>
            <a:r>
              <a:rPr lang="el-GR" b="1" baseline="30000" dirty="0"/>
              <a:t>ος</a:t>
            </a:r>
            <a:r>
              <a:rPr lang="el-GR" b="1" dirty="0"/>
              <a:t>-9</a:t>
            </a:r>
            <a:r>
              <a:rPr lang="el-GR" b="1" baseline="30000" dirty="0"/>
              <a:t>ος</a:t>
            </a:r>
            <a:r>
              <a:rPr lang="el-GR" b="1" dirty="0"/>
              <a:t> αι.)</a:t>
            </a:r>
            <a:endParaRPr lang="en-US" b="1" dirty="0"/>
          </a:p>
        </p:txBody>
      </p:sp>
      <p:sp>
        <p:nvSpPr>
          <p:cNvPr id="3" name="Content Placeholder 2">
            <a:extLst>
              <a:ext uri="{FF2B5EF4-FFF2-40B4-BE49-F238E27FC236}">
                <a16:creationId xmlns:a16="http://schemas.microsoft.com/office/drawing/2014/main" id="{C8926754-D45D-34F4-FA4B-B6C459E7A2FD}"/>
              </a:ext>
            </a:extLst>
          </p:cNvPr>
          <p:cNvSpPr>
            <a:spLocks noGrp="1"/>
          </p:cNvSpPr>
          <p:nvPr>
            <p:ph sz="half" idx="1"/>
          </p:nvPr>
        </p:nvSpPr>
        <p:spPr/>
        <p:txBody>
          <a:bodyPr>
            <a:normAutofit/>
          </a:bodyPr>
          <a:lstStyle/>
          <a:p>
            <a:r>
              <a:rPr lang="en-US" dirty="0" err="1"/>
              <a:t>Aeoleis</a:t>
            </a:r>
            <a:r>
              <a:rPr lang="en-US" dirty="0"/>
              <a:t> [tribes from Thessaly and northeastern  Aegean and Minor Asia </a:t>
            </a:r>
          </a:p>
          <a:p>
            <a:r>
              <a:rPr lang="en-US" dirty="0"/>
              <a:t>Ionia [tribes from </a:t>
            </a:r>
            <a:r>
              <a:rPr lang="en-US" dirty="0" err="1"/>
              <a:t>Peloponese</a:t>
            </a:r>
            <a:r>
              <a:rPr lang="en-US" dirty="0"/>
              <a:t>, Attica, </a:t>
            </a:r>
            <a:r>
              <a:rPr lang="en-US" dirty="0" err="1"/>
              <a:t>Eubeia</a:t>
            </a:r>
            <a:r>
              <a:rPr lang="en-US" dirty="0"/>
              <a:t> towards Samos, Chios and Minor Asia] </a:t>
            </a:r>
          </a:p>
          <a:p>
            <a:r>
              <a:rPr lang="en-US" dirty="0"/>
              <a:t>Dorians [tribes from </a:t>
            </a:r>
            <a:r>
              <a:rPr lang="en-US" dirty="0" err="1"/>
              <a:t>Peloponese</a:t>
            </a:r>
            <a:r>
              <a:rPr lang="en-US" dirty="0"/>
              <a:t> : Laconia, </a:t>
            </a:r>
            <a:r>
              <a:rPr lang="en-US" dirty="0" err="1"/>
              <a:t>Troezen</a:t>
            </a:r>
            <a:r>
              <a:rPr lang="en-US" dirty="0"/>
              <a:t>, Epidaurus to Crete, Rhodes, Kos and southwestern Minor Asia</a:t>
            </a:r>
          </a:p>
        </p:txBody>
      </p:sp>
      <p:sp>
        <p:nvSpPr>
          <p:cNvPr id="4" name="Content Placeholder 3">
            <a:extLst>
              <a:ext uri="{FF2B5EF4-FFF2-40B4-BE49-F238E27FC236}">
                <a16:creationId xmlns:a16="http://schemas.microsoft.com/office/drawing/2014/main" id="{C196D550-EE77-B391-91D8-8CDDCB1D5607}"/>
              </a:ext>
            </a:extLst>
          </p:cNvPr>
          <p:cNvSpPr>
            <a:spLocks noGrp="1"/>
          </p:cNvSpPr>
          <p:nvPr>
            <p:ph sz="half" idx="2"/>
          </p:nvPr>
        </p:nvSpPr>
        <p:spPr/>
        <p:txBody>
          <a:bodyPr>
            <a:normAutofit/>
          </a:bodyPr>
          <a:lstStyle/>
          <a:p>
            <a:r>
              <a:rPr lang="en-US" dirty="0"/>
              <a:t>AEOLIA (region in Minor Asia)</a:t>
            </a:r>
            <a:endParaRPr lang="el-GR" dirty="0"/>
          </a:p>
          <a:p>
            <a:endParaRPr lang="el-GR" dirty="0"/>
          </a:p>
          <a:p>
            <a:r>
              <a:rPr lang="en-US" dirty="0"/>
              <a:t>IONIA</a:t>
            </a:r>
            <a:r>
              <a:rPr lang="el-GR" dirty="0"/>
              <a:t> : </a:t>
            </a:r>
            <a:r>
              <a:rPr lang="en-US" dirty="0"/>
              <a:t>foundation of a religious union in Mycale Cape, </a:t>
            </a:r>
            <a:r>
              <a:rPr lang="en-US" dirty="0" err="1"/>
              <a:t>Heliconios</a:t>
            </a:r>
            <a:r>
              <a:rPr lang="en-US" dirty="0"/>
              <a:t> Poseidon Temple </a:t>
            </a:r>
            <a:r>
              <a:rPr lang="en-US" b="1" dirty="0" err="1"/>
              <a:t>Panionion</a:t>
            </a:r>
            <a:endParaRPr lang="el-GR" b="1" dirty="0"/>
          </a:p>
          <a:p>
            <a:r>
              <a:rPr lang="en-US" dirty="0"/>
              <a:t>DORIS </a:t>
            </a:r>
            <a:r>
              <a:rPr lang="el-GR" dirty="0"/>
              <a:t>: </a:t>
            </a:r>
            <a:r>
              <a:rPr lang="en-US" dirty="0"/>
              <a:t>foundation of a religious union in </a:t>
            </a:r>
            <a:r>
              <a:rPr lang="en-US" dirty="0" err="1"/>
              <a:t>Triopio</a:t>
            </a:r>
            <a:r>
              <a:rPr lang="en-US" dirty="0"/>
              <a:t> Cape</a:t>
            </a:r>
            <a:r>
              <a:rPr lang="el-GR" dirty="0"/>
              <a:t>, </a:t>
            </a:r>
            <a:r>
              <a:rPr lang="en-US" dirty="0"/>
              <a:t>Apollo’s Temple, Doric </a:t>
            </a:r>
            <a:r>
              <a:rPr lang="en-US" dirty="0" err="1"/>
              <a:t>Hexapolis</a:t>
            </a:r>
            <a:r>
              <a:rPr lang="en-US" dirty="0"/>
              <a:t> (=6 cities)</a:t>
            </a:r>
            <a:endParaRPr lang="en-US" b="1" dirty="0"/>
          </a:p>
        </p:txBody>
      </p:sp>
    </p:spTree>
    <p:extLst>
      <p:ext uri="{BB962C8B-B14F-4D97-AF65-F5344CB8AC3E}">
        <p14:creationId xmlns:p14="http://schemas.microsoft.com/office/powerpoint/2010/main" val="246446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22B1-E10A-C82F-A076-1EB4279AB1B5}"/>
              </a:ext>
            </a:extLst>
          </p:cNvPr>
          <p:cNvSpPr>
            <a:spLocks noGrp="1"/>
          </p:cNvSpPr>
          <p:nvPr>
            <p:ph type="title"/>
          </p:nvPr>
        </p:nvSpPr>
        <p:spPr/>
        <p:txBody>
          <a:bodyPr/>
          <a:lstStyle/>
          <a:p>
            <a:pPr algn="ctr"/>
            <a:r>
              <a:rPr lang="en-US" b="1" dirty="0"/>
              <a:t>Economy</a:t>
            </a:r>
          </a:p>
        </p:txBody>
      </p:sp>
      <p:sp>
        <p:nvSpPr>
          <p:cNvPr id="3" name="Content Placeholder 2">
            <a:extLst>
              <a:ext uri="{FF2B5EF4-FFF2-40B4-BE49-F238E27FC236}">
                <a16:creationId xmlns:a16="http://schemas.microsoft.com/office/drawing/2014/main" id="{00337A93-DFD4-0A9F-9923-F92E99BF3BA7}"/>
              </a:ext>
            </a:extLst>
          </p:cNvPr>
          <p:cNvSpPr>
            <a:spLocks noGrp="1"/>
          </p:cNvSpPr>
          <p:nvPr>
            <p:ph idx="1"/>
          </p:nvPr>
        </p:nvSpPr>
        <p:spPr/>
        <p:txBody>
          <a:bodyPr>
            <a:normAutofit lnSpcReduction="10000"/>
          </a:bodyPr>
          <a:lstStyle/>
          <a:p>
            <a:pPr marL="0" marR="0" algn="just">
              <a:lnSpc>
                <a:spcPct val="100000"/>
              </a:lnSpc>
              <a:spcAft>
                <a:spcPts val="800"/>
              </a:spcAft>
            </a:pPr>
            <a:r>
              <a:rPr lang="en-US" b="1" dirty="0"/>
              <a:t>main source of economic growth:  agriculture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OIKOS (the family economy)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family members with others that are depended from the family do all the productive works</a:t>
            </a:r>
          </a:p>
          <a:p>
            <a:pPr marL="0" marR="0" algn="just">
              <a:lnSpc>
                <a:spcPct val="10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Goods: agriculture,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livestock and all these are consumed in  the oikos</a:t>
            </a:r>
          </a:p>
          <a:p>
            <a:pPr marL="0" marR="0" algn="just">
              <a:lnSpc>
                <a:spcPct val="10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Barter trade : exchanging gifts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war, piracy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Barter trade : measure for goods exchanging the ox, leather, slaves (internal trade) </a:t>
            </a:r>
          </a:p>
          <a:p>
            <a:pPr marL="0" marR="0" algn="just">
              <a:lnSpc>
                <a:spcPct val="10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Phoenicians </a:t>
            </a:r>
            <a:r>
              <a:rPr lang="en-US" dirty="0">
                <a:latin typeface="Times New Roman" panose="02020603050405020304" pitchFamily="18" charset="0"/>
                <a:ea typeface="Calibri" panose="020F0502020204030204" pitchFamily="34" charset="0"/>
                <a:cs typeface="Times New Roman" panose="02020603050405020304" pitchFamily="18" charset="0"/>
              </a:rPr>
              <a:t>did the external trade, 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providing metals or slaves</a:t>
            </a:r>
            <a:endParaRPr lang="en-US" dirty="0"/>
          </a:p>
        </p:txBody>
      </p:sp>
    </p:spTree>
    <p:extLst>
      <p:ext uri="{BB962C8B-B14F-4D97-AF65-F5344CB8AC3E}">
        <p14:creationId xmlns:p14="http://schemas.microsoft.com/office/powerpoint/2010/main" val="142976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2BBA49-E4E1-CE16-B895-DF5DD4BA3A49}"/>
              </a:ext>
            </a:extLst>
          </p:cNvPr>
          <p:cNvSpPr>
            <a:spLocks noGrp="1"/>
          </p:cNvSpPr>
          <p:nvPr>
            <p:ph type="title"/>
          </p:nvPr>
        </p:nvSpPr>
        <p:spPr/>
        <p:txBody>
          <a:bodyPr/>
          <a:lstStyle/>
          <a:p>
            <a:pPr algn="ctr"/>
            <a:r>
              <a:rPr lang="el-GR" dirty="0"/>
              <a:t>κοινωνική &amp; πολιτική οργάνωση</a:t>
            </a:r>
            <a:br>
              <a:rPr lang="el-GR" dirty="0"/>
            </a:br>
            <a:r>
              <a:rPr lang="el-GR" dirty="0"/>
              <a:t>φυλετικά κράτη</a:t>
            </a:r>
            <a:endParaRPr lang="en-US" dirty="0"/>
          </a:p>
        </p:txBody>
      </p:sp>
      <p:sp>
        <p:nvSpPr>
          <p:cNvPr id="5" name="Text Placeholder 4">
            <a:extLst>
              <a:ext uri="{FF2B5EF4-FFF2-40B4-BE49-F238E27FC236}">
                <a16:creationId xmlns:a16="http://schemas.microsoft.com/office/drawing/2014/main" id="{328F63BC-E352-2D96-1257-D3B48FE667A5}"/>
              </a:ext>
            </a:extLst>
          </p:cNvPr>
          <p:cNvSpPr>
            <a:spLocks noGrp="1"/>
          </p:cNvSpPr>
          <p:nvPr>
            <p:ph type="body" idx="1"/>
          </p:nvPr>
        </p:nvSpPr>
        <p:spPr/>
        <p:txBody>
          <a:bodyPr/>
          <a:lstStyle/>
          <a:p>
            <a:pPr algn="ctr"/>
            <a:r>
              <a:rPr lang="el-GR" dirty="0"/>
              <a:t>κοινωνία</a:t>
            </a:r>
            <a:endParaRPr lang="en-US" dirty="0"/>
          </a:p>
        </p:txBody>
      </p:sp>
      <p:sp>
        <p:nvSpPr>
          <p:cNvPr id="6" name="Content Placeholder 5">
            <a:extLst>
              <a:ext uri="{FF2B5EF4-FFF2-40B4-BE49-F238E27FC236}">
                <a16:creationId xmlns:a16="http://schemas.microsoft.com/office/drawing/2014/main" id="{A5FB3B3C-0AF6-BE0E-7125-E094C8CDD32E}"/>
              </a:ext>
            </a:extLst>
          </p:cNvPr>
          <p:cNvSpPr>
            <a:spLocks noGrp="1"/>
          </p:cNvSpPr>
          <p:nvPr>
            <p:ph sz="half" idx="2"/>
          </p:nvPr>
        </p:nvSpPr>
        <p:spPr/>
        <p:txBody>
          <a:bodyPr>
            <a:normAutofit fontScale="92500" lnSpcReduction="20000"/>
          </a:bodyPr>
          <a:lstStyle/>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άριστοι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τα μέλη του οίκου, που τους συνδέουν συγγενικοί δεσμοί, γίνονται κάτοχοι γης και αποκτούν οικονομική ισχύ</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πλήθος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:στο πλαίσιο του οίκου υπάρχουν και άλλοι που δεν έχουν συγγενικούς δεσμούς, είναι πολυάριθμη κοινωνική ομάδα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δημιουργοί:</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ανεξάρτητοι από τον οίκο αλλά εξαρτώμενοι οικονομικά από τους οίκους μιας περιοχής, η εργασία τους προϋποθέτει εξειδίκευση. Είναι οι τεχνίτες: ξυλουργοί, αγγειοπλάστες, χαλκουργοί, με την εργασία τους καλύπτουν τις ανάγκες μιας περιοχής, πολλών οίκων.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7E632B03-2F16-1B18-A5B5-465B10E2953D}"/>
              </a:ext>
            </a:extLst>
          </p:cNvPr>
          <p:cNvSpPr>
            <a:spLocks noGrp="1"/>
          </p:cNvSpPr>
          <p:nvPr>
            <p:ph type="body" sz="quarter" idx="3"/>
          </p:nvPr>
        </p:nvSpPr>
        <p:spPr/>
        <p:txBody>
          <a:bodyPr/>
          <a:lstStyle/>
          <a:p>
            <a:pPr algn="ctr"/>
            <a:r>
              <a:rPr lang="el-GR" dirty="0"/>
              <a:t>πολιτική οργάνωση</a:t>
            </a:r>
            <a:endParaRPr lang="en-US" dirty="0"/>
          </a:p>
        </p:txBody>
      </p:sp>
      <p:sp>
        <p:nvSpPr>
          <p:cNvPr id="8" name="Content Placeholder 7">
            <a:extLst>
              <a:ext uri="{FF2B5EF4-FFF2-40B4-BE49-F238E27FC236}">
                <a16:creationId xmlns:a16="http://schemas.microsoft.com/office/drawing/2014/main" id="{9200F6E6-B1F1-5DB7-081B-06132199A779}"/>
              </a:ext>
            </a:extLst>
          </p:cNvPr>
          <p:cNvSpPr>
            <a:spLocks noGrp="1"/>
          </p:cNvSpPr>
          <p:nvPr>
            <p:ph sz="quarter" idx="4"/>
          </p:nvPr>
        </p:nvSpPr>
        <p:spPr/>
        <p:txBody>
          <a:bodyPr>
            <a:normAutofit fontScale="92500" lnSpcReduction="20000"/>
          </a:bodyPr>
          <a:lstStyle/>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Βασιλιάς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αρχηγός του στρατού και κυβερνήτης με θρησκευτική και δικαστική εξουσία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Βουλή των γερόντων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συμβούλιο των ευγενών που σταδιακά περιόρισε τη βασιλική εξουσία.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Εκκλησία του δήμου: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συνέλευση του λαού, πλήθους που για σοβαρές υποθέσεις ο βασιλιάς τη συγκαλούσε για να πάρει αποφάσεις.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3772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2329-6B35-3110-E5C7-949C8AE253DD}"/>
              </a:ext>
            </a:extLst>
          </p:cNvPr>
          <p:cNvSpPr>
            <a:spLocks noGrp="1"/>
          </p:cNvSpPr>
          <p:nvPr>
            <p:ph type="title"/>
          </p:nvPr>
        </p:nvSpPr>
        <p:spPr/>
        <p:txBody>
          <a:bodyPr/>
          <a:lstStyle/>
          <a:p>
            <a:pPr algn="ctr"/>
            <a:r>
              <a:rPr lang="el-GR" b="1" dirty="0"/>
              <a:t>πολιτισμός</a:t>
            </a:r>
            <a:endParaRPr lang="en-US" b="1" dirty="0"/>
          </a:p>
        </p:txBody>
      </p:sp>
      <p:sp>
        <p:nvSpPr>
          <p:cNvPr id="3" name="Content Placeholder 2">
            <a:extLst>
              <a:ext uri="{FF2B5EF4-FFF2-40B4-BE49-F238E27FC236}">
                <a16:creationId xmlns:a16="http://schemas.microsoft.com/office/drawing/2014/main" id="{6E667EBB-B6F4-52DE-E666-7C85D047532D}"/>
              </a:ext>
            </a:extLst>
          </p:cNvPr>
          <p:cNvSpPr>
            <a:spLocks noGrp="1"/>
          </p:cNvSpPr>
          <p:nvPr>
            <p:ph sz="half" idx="1"/>
          </p:nvPr>
        </p:nvSpPr>
        <p:spPr/>
        <p:txBody>
          <a:bodyPr/>
          <a:lstStyle/>
          <a:p>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Αλφαβητική γραφή: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σύμβολα της γραφής δεν αποδίδουν συλλαβές αλλά φθόγγους. Προκύπτει με αφομοιωτικό τρόπο από το φοινικικό αλφάβητο. Οι Έλληνες προσάρμοσαν τα σύμβολα στις φωνητικές αξίες της ελληνικής γλώσσας, προσέθεσαν απλώς τα φωνήεντα που έλειπαν από΄το φοινικικό αλφάβητο. </a:t>
            </a:r>
          </a:p>
          <a:p>
            <a:pPr marL="0" indent="0">
              <a:buNone/>
            </a:pPr>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a:p>
            <a:r>
              <a:rPr lang="el-GR" sz="1800" dirty="0">
                <a:latin typeface="Times New Roman" panose="02020603050405020304" pitchFamily="18" charset="0"/>
                <a:ea typeface="Calibri" panose="020F0502020204030204" pitchFamily="34" charset="0"/>
                <a:cs typeface="Times New Roman" panose="02020603050405020304" pitchFamily="18" charset="0"/>
              </a:rPr>
              <a:t>Συνυπάρχουν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τοπικές λατρείες και παγιώνονται οι θρησκευτικές αντιλήψεις με τη συγκρότηση του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ολυμπιακού δωδεκαθέου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04897FB-B72B-B66A-76B4-C96188DE3BF0}"/>
              </a:ext>
            </a:extLst>
          </p:cNvPr>
          <p:cNvSpPr>
            <a:spLocks noGrp="1"/>
          </p:cNvSpPr>
          <p:nvPr>
            <p:ph sz="half" idx="2"/>
          </p:nvPr>
        </p:nvSpPr>
        <p:spPr/>
        <p:txBody>
          <a:bodyPr/>
          <a:lstStyle/>
          <a:p>
            <a:pPr marL="0" marR="0"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προφορική παράδοση διαμορφώνει την πρώτη ελληνική ποίηση, επική ποίηση.</a:t>
            </a:r>
            <a:r>
              <a:rPr lang="el-GR" sz="1800" dirty="0">
                <a:effectLst/>
                <a:latin typeface="Times New Roman" panose="02020603050405020304" pitchFamily="18" charset="0"/>
                <a:ea typeface="Calibri" panose="020F0502020204030204" pitchFamily="34" charset="0"/>
              </a:rPr>
              <a:t>Από την παράδοση αυτή δημιουργούνται τραγούδια με περιεχόμενο που αναφέρεται στους Έλληνες των αποικιών της Μ Ασίας. </a:t>
            </a:r>
          </a:p>
          <a:p>
            <a:pPr marL="0" marR="0" algn="just">
              <a:lnSpc>
                <a:spcPct val="107000"/>
              </a:lnSpc>
              <a:spcAft>
                <a:spcPts val="800"/>
              </a:spcAft>
            </a:pPr>
            <a:r>
              <a:rPr lang="el-GR" sz="1800" dirty="0">
                <a:latin typeface="Times New Roman" panose="02020603050405020304" pitchFamily="18" charset="0"/>
                <a:ea typeface="Calibri" panose="020F0502020204030204" pitchFamily="34" charset="0"/>
              </a:rPr>
              <a:t>Ηρωϊκό έπος: ΟΜΗΡΟΣ, </a:t>
            </a:r>
            <a:r>
              <a:rPr lang="el-GR" sz="1800" i="1" dirty="0">
                <a:latin typeface="Times New Roman" panose="02020603050405020304" pitchFamily="18" charset="0"/>
                <a:ea typeface="Calibri" panose="020F0502020204030204" pitchFamily="34" charset="0"/>
              </a:rPr>
              <a:t>Ιλιάδα</a:t>
            </a:r>
            <a:r>
              <a:rPr lang="el-GR" sz="1800" dirty="0">
                <a:latin typeface="Times New Roman" panose="02020603050405020304" pitchFamily="18" charset="0"/>
                <a:ea typeface="Calibri" panose="020F0502020204030204" pitchFamily="34" charset="0"/>
              </a:rPr>
              <a:t>, </a:t>
            </a:r>
            <a:r>
              <a:rPr lang="el-GR" sz="1800" i="1" dirty="0">
                <a:latin typeface="Times New Roman" panose="02020603050405020304" pitchFamily="18" charset="0"/>
                <a:ea typeface="Calibri" panose="020F0502020204030204" pitchFamily="34" charset="0"/>
              </a:rPr>
              <a:t>Οδύσσεια</a:t>
            </a:r>
          </a:p>
          <a:p>
            <a:pPr marL="0" marR="0" algn="just">
              <a:lnSpc>
                <a:spcPct val="107000"/>
              </a:lnSpc>
              <a:spcAft>
                <a:spcPts val="800"/>
              </a:spcAft>
            </a:pPr>
            <a:r>
              <a:rPr lang="el-GR" sz="1800" dirty="0">
                <a:latin typeface="Times New Roman" panose="02020603050405020304" pitchFamily="18" charset="0"/>
                <a:ea typeface="Calibri" panose="020F0502020204030204" pitchFamily="34" charset="0"/>
              </a:rPr>
              <a:t>Διδακτικό </a:t>
            </a:r>
            <a:r>
              <a:rPr lang="el-GR" sz="1800">
                <a:latin typeface="Times New Roman" panose="02020603050405020304" pitchFamily="18" charset="0"/>
                <a:ea typeface="Calibri" panose="020F0502020204030204" pitchFamily="34" charset="0"/>
              </a:rPr>
              <a:t>έπος: ΗΣΙΟΔΟΣ</a:t>
            </a:r>
            <a:r>
              <a:rPr lang="el-GR" sz="1800" i="1" dirty="0">
                <a:latin typeface="Times New Roman" panose="02020603050405020304" pitchFamily="18" charset="0"/>
                <a:ea typeface="Calibri" panose="020F0502020204030204" pitchFamily="34" charset="0"/>
              </a:rPr>
              <a:t>, Έργα και Ημέραι, Θεογονία</a:t>
            </a:r>
            <a:endParaRPr lang="en-US" i="1" dirty="0"/>
          </a:p>
        </p:txBody>
      </p:sp>
    </p:spTree>
    <p:extLst>
      <p:ext uri="{BB962C8B-B14F-4D97-AF65-F5344CB8AC3E}">
        <p14:creationId xmlns:p14="http://schemas.microsoft.com/office/powerpoint/2010/main" val="156194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18D4-D20C-F9A6-017F-18B21A68BDE1}"/>
              </a:ext>
            </a:extLst>
          </p:cNvPr>
          <p:cNvSpPr>
            <a:spLocks noGrp="1"/>
          </p:cNvSpPr>
          <p:nvPr>
            <p:ph type="title"/>
          </p:nvPr>
        </p:nvSpPr>
        <p:spPr/>
        <p:txBody>
          <a:bodyPr/>
          <a:lstStyle/>
          <a:p>
            <a:pPr algn="ctr"/>
            <a:r>
              <a:rPr lang="en-US" dirty="0"/>
              <a:t>   </a:t>
            </a:r>
            <a:r>
              <a:rPr lang="el-GR" b="1" dirty="0"/>
              <a:t>γεωμετρική τέχνη</a:t>
            </a:r>
            <a:endParaRPr lang="en-US" b="1" dirty="0"/>
          </a:p>
        </p:txBody>
      </p:sp>
      <p:pic>
        <p:nvPicPr>
          <p:cNvPr id="7" name="Content Placeholder 6">
            <a:extLst>
              <a:ext uri="{FF2B5EF4-FFF2-40B4-BE49-F238E27FC236}">
                <a16:creationId xmlns:a16="http://schemas.microsoft.com/office/drawing/2014/main" id="{C52A3621-D2A3-FB70-29DD-B278BBDD83A8}"/>
              </a:ext>
            </a:extLst>
          </p:cNvPr>
          <p:cNvPicPr>
            <a:picLocks noGrp="1" noChangeAspect="1"/>
          </p:cNvPicPr>
          <p:nvPr>
            <p:ph sz="half" idx="1"/>
          </p:nvPr>
        </p:nvPicPr>
        <p:blipFill>
          <a:blip r:embed="rId2"/>
          <a:stretch>
            <a:fillRect/>
          </a:stretch>
        </p:blipFill>
        <p:spPr>
          <a:xfrm>
            <a:off x="1613648" y="1842247"/>
            <a:ext cx="3321424" cy="3109025"/>
          </a:xfrm>
          <a:prstGeom prst="rect">
            <a:avLst/>
          </a:prstGeom>
        </p:spPr>
      </p:pic>
      <p:pic>
        <p:nvPicPr>
          <p:cNvPr id="8" name="Content Placeholder 7">
            <a:extLst>
              <a:ext uri="{FF2B5EF4-FFF2-40B4-BE49-F238E27FC236}">
                <a16:creationId xmlns:a16="http://schemas.microsoft.com/office/drawing/2014/main" id="{85A6200F-9F4C-165F-C67D-48F8DBC95D3F}"/>
              </a:ext>
            </a:extLst>
          </p:cNvPr>
          <p:cNvPicPr>
            <a:picLocks noGrp="1" noChangeAspect="1"/>
          </p:cNvPicPr>
          <p:nvPr>
            <p:ph sz="half" idx="2"/>
          </p:nvPr>
        </p:nvPicPr>
        <p:blipFill>
          <a:blip r:embed="rId3"/>
          <a:stretch>
            <a:fillRect/>
          </a:stretch>
        </p:blipFill>
        <p:spPr>
          <a:xfrm>
            <a:off x="6468035" y="1842247"/>
            <a:ext cx="3514165" cy="3097259"/>
          </a:xfrm>
          <a:prstGeom prst="rect">
            <a:avLst/>
          </a:prstGeom>
        </p:spPr>
      </p:pic>
    </p:spTree>
    <p:extLst>
      <p:ext uri="{BB962C8B-B14F-4D97-AF65-F5344CB8AC3E}">
        <p14:creationId xmlns:p14="http://schemas.microsoft.com/office/powerpoint/2010/main" val="353406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182C-DFF7-89EB-2048-574F1CA90696}"/>
              </a:ext>
            </a:extLst>
          </p:cNvPr>
          <p:cNvSpPr>
            <a:spLocks noGrp="1"/>
          </p:cNvSpPr>
          <p:nvPr>
            <p:ph type="title"/>
          </p:nvPr>
        </p:nvSpPr>
        <p:spPr/>
        <p:txBody>
          <a:bodyPr/>
          <a:lstStyle/>
          <a:p>
            <a:pPr algn="ctr"/>
            <a:r>
              <a:rPr lang="el-GR" b="1" dirty="0"/>
              <a:t>Γεωμετρικά μοτίβα</a:t>
            </a:r>
            <a:endParaRPr lang="en-US" b="1" dirty="0"/>
          </a:p>
        </p:txBody>
      </p:sp>
      <p:pic>
        <p:nvPicPr>
          <p:cNvPr id="5" name="Content Placeholder 4">
            <a:extLst>
              <a:ext uri="{FF2B5EF4-FFF2-40B4-BE49-F238E27FC236}">
                <a16:creationId xmlns:a16="http://schemas.microsoft.com/office/drawing/2014/main" id="{47CD4D1B-83FE-BC7D-03CA-6514F827AC35}"/>
              </a:ext>
            </a:extLst>
          </p:cNvPr>
          <p:cNvPicPr>
            <a:picLocks noGrp="1" noChangeAspect="1"/>
          </p:cNvPicPr>
          <p:nvPr>
            <p:ph sz="half" idx="1"/>
          </p:nvPr>
        </p:nvPicPr>
        <p:blipFill>
          <a:blip r:embed="rId2"/>
          <a:stretch>
            <a:fillRect/>
          </a:stretch>
        </p:blipFill>
        <p:spPr>
          <a:xfrm>
            <a:off x="1872456" y="3358356"/>
            <a:ext cx="2857500" cy="1600200"/>
          </a:xfrm>
          <a:prstGeom prst="rect">
            <a:avLst/>
          </a:prstGeom>
        </p:spPr>
      </p:pic>
      <p:pic>
        <p:nvPicPr>
          <p:cNvPr id="6" name="Content Placeholder 5">
            <a:extLst>
              <a:ext uri="{FF2B5EF4-FFF2-40B4-BE49-F238E27FC236}">
                <a16:creationId xmlns:a16="http://schemas.microsoft.com/office/drawing/2014/main" id="{9527908F-184F-2BC8-1A6F-734B60355DED}"/>
              </a:ext>
            </a:extLst>
          </p:cNvPr>
          <p:cNvPicPr>
            <a:picLocks noGrp="1" noChangeAspect="1"/>
          </p:cNvPicPr>
          <p:nvPr>
            <p:ph sz="half" idx="2"/>
          </p:nvPr>
        </p:nvPicPr>
        <p:blipFill>
          <a:blip r:embed="rId3"/>
          <a:stretch>
            <a:fillRect/>
          </a:stretch>
        </p:blipFill>
        <p:spPr>
          <a:xfrm>
            <a:off x="5976586" y="2055813"/>
            <a:ext cx="3751965" cy="4200525"/>
          </a:xfrm>
          <a:prstGeom prst="rect">
            <a:avLst/>
          </a:prstGeom>
        </p:spPr>
      </p:pic>
    </p:spTree>
    <p:extLst>
      <p:ext uri="{BB962C8B-B14F-4D97-AF65-F5344CB8AC3E}">
        <p14:creationId xmlns:p14="http://schemas.microsoft.com/office/powerpoint/2010/main" val="1903141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182</TotalTime>
  <Words>542</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Times New Roman</vt:lpstr>
      <vt:lpstr>Wingdings 3</vt:lpstr>
      <vt:lpstr>Ion</vt:lpstr>
      <vt:lpstr>Homeric Era (1100 – 750 BC)</vt:lpstr>
      <vt:lpstr>After Mycynean times what?</vt:lpstr>
      <vt:lpstr> 1st colonization</vt:lpstr>
      <vt:lpstr>1st colonization(11ος-9ος αι.)</vt:lpstr>
      <vt:lpstr>Economy</vt:lpstr>
      <vt:lpstr>κοινωνική &amp; πολιτική οργάνωση φυλετικά κράτη</vt:lpstr>
      <vt:lpstr>πολιτισμός</vt:lpstr>
      <vt:lpstr>   γεωμετρική τέχνη</vt:lpstr>
      <vt:lpstr>Γεωμετρικά μοτίβα</vt:lpstr>
      <vt:lpstr>Γεωμετρική τέχνη</vt:lpstr>
      <vt:lpstr>Γεωμετρική τέχνη</vt:lpstr>
      <vt:lpstr> Τύποι αγγείων</vt:lpstr>
      <vt:lpstr>Τύποι αγγείων</vt:lpstr>
      <vt:lpstr>Τύποι αγγείων</vt:lpstr>
      <vt:lpstr>Σκηνές από την καθημερινή ζωή</vt:lpstr>
      <vt:lpstr>Ειδώλια-χάλκινα αγαλματίδια</vt:lpstr>
      <vt:lpstr>Γεωμετρική εποχή</vt:lpstr>
      <vt:lpstr>Γεωμετρική εποχή-κοσμήματα</vt:lpstr>
      <vt:lpstr> αλφάβητο</vt:lpstr>
      <vt:lpstr> πανοπλία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Ομηρική εποχή (1100 – 750 π.Χ)</dc:title>
  <dc:creator>Mary</dc:creator>
  <cp:lastModifiedBy>ΜΑΡΙΑ ΚΕΚΡΟΠΟΥΛΟΥ</cp:lastModifiedBy>
  <cp:revision>6</cp:revision>
  <dcterms:created xsi:type="dcterms:W3CDTF">2022-11-06T16:39:08Z</dcterms:created>
  <dcterms:modified xsi:type="dcterms:W3CDTF">2025-02-03T17:40:00Z</dcterms:modified>
</cp:coreProperties>
</file>