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5" d="100"/>
          <a:sy n="115" d="100"/>
        </p:scale>
        <p:origin x="3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24008-F555-4638-8AAC-105331795E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5866E1-F8BD-42CA-9DFA-2F75A911BF61}">
      <dgm:prSet/>
      <dgm:spPr/>
      <dgm:t>
        <a:bodyPr/>
        <a:lstStyle/>
        <a:p>
          <a:r>
            <a:rPr lang="el-GR"/>
            <a:t>Η πρωινή ευχαριστιακή σύναξη είναι μια πνευματική και κοινωνική εκδήλωση που συχνά λαμβάνει χώρα σε εκκλησίες ή θρησκευτικούς χώρους.</a:t>
          </a:r>
          <a:endParaRPr lang="en-US"/>
        </a:p>
      </dgm:t>
    </dgm:pt>
    <dgm:pt modelId="{1C106C3B-122B-435B-A208-9BA610826356}" type="parTrans" cxnId="{0134F979-C59C-4EC1-8122-2AAB69C83B91}">
      <dgm:prSet/>
      <dgm:spPr/>
      <dgm:t>
        <a:bodyPr/>
        <a:lstStyle/>
        <a:p>
          <a:endParaRPr lang="en-US"/>
        </a:p>
      </dgm:t>
    </dgm:pt>
    <dgm:pt modelId="{1EF23439-942E-46DD-9E95-5E529716B554}" type="sibTrans" cxnId="{0134F979-C59C-4EC1-8122-2AAB69C83B91}">
      <dgm:prSet/>
      <dgm:spPr/>
      <dgm:t>
        <a:bodyPr/>
        <a:lstStyle/>
        <a:p>
          <a:endParaRPr lang="en-US"/>
        </a:p>
      </dgm:t>
    </dgm:pt>
    <dgm:pt modelId="{449D094A-4741-4826-9527-50A4FFEF6D47}">
      <dgm:prSet/>
      <dgm:spPr/>
      <dgm:t>
        <a:bodyPr/>
        <a:lstStyle/>
        <a:p>
          <a:r>
            <a:rPr lang="el-GR"/>
            <a:t>Στην αρχή, οι πιστοί συγκεντρώνονται για να προσευχηθούν και να εκφράσουν την ευγνωμοσύνη τους προς τον Θεό.</a:t>
          </a:r>
          <a:endParaRPr lang="en-US"/>
        </a:p>
      </dgm:t>
    </dgm:pt>
    <dgm:pt modelId="{149FCA87-B140-44FA-A577-04B5BD90B0A5}" type="parTrans" cxnId="{D2EDAE8D-D38D-4442-8056-C1B258F2C347}">
      <dgm:prSet/>
      <dgm:spPr/>
      <dgm:t>
        <a:bodyPr/>
        <a:lstStyle/>
        <a:p>
          <a:endParaRPr lang="en-US"/>
        </a:p>
      </dgm:t>
    </dgm:pt>
    <dgm:pt modelId="{1F465F30-8413-4674-A4C7-4C020094A571}" type="sibTrans" cxnId="{D2EDAE8D-D38D-4442-8056-C1B258F2C347}">
      <dgm:prSet/>
      <dgm:spPr/>
      <dgm:t>
        <a:bodyPr/>
        <a:lstStyle/>
        <a:p>
          <a:endParaRPr lang="en-US"/>
        </a:p>
      </dgm:t>
    </dgm:pt>
    <dgm:pt modelId="{DBCCC0CB-4BC6-46EC-AF0F-5C41EEC395D1}">
      <dgm:prSet/>
      <dgm:spPr/>
      <dgm:t>
        <a:bodyPr/>
        <a:lstStyle/>
        <a:p>
          <a:r>
            <a:rPr lang="el-GR"/>
            <a:t>Η ατμόσφαιρα είναι συνήθως ήρεμη και σεβαστική, με μουσική και ψαλμωδίες που συνοδεύουν τις προσευχές.</a:t>
          </a:r>
          <a:endParaRPr lang="en-US"/>
        </a:p>
      </dgm:t>
    </dgm:pt>
    <dgm:pt modelId="{F184438E-558F-4C67-843A-9F795568C764}" type="parTrans" cxnId="{FEF6651C-403C-4F8E-9D42-E5CF4E355591}">
      <dgm:prSet/>
      <dgm:spPr/>
      <dgm:t>
        <a:bodyPr/>
        <a:lstStyle/>
        <a:p>
          <a:endParaRPr lang="en-US"/>
        </a:p>
      </dgm:t>
    </dgm:pt>
    <dgm:pt modelId="{849BD116-9D67-4AD6-A719-0E9F6A465835}" type="sibTrans" cxnId="{FEF6651C-403C-4F8E-9D42-E5CF4E355591}">
      <dgm:prSet/>
      <dgm:spPr/>
      <dgm:t>
        <a:bodyPr/>
        <a:lstStyle/>
        <a:p>
          <a:endParaRPr lang="en-US"/>
        </a:p>
      </dgm:t>
    </dgm:pt>
    <dgm:pt modelId="{A02AB4FB-5F88-4BAC-9632-6ACF3747D88C}" type="pres">
      <dgm:prSet presAssocID="{F7E24008-F555-4638-8AAC-105331795E94}" presName="linear" presStyleCnt="0">
        <dgm:presLayoutVars>
          <dgm:animLvl val="lvl"/>
          <dgm:resizeHandles val="exact"/>
        </dgm:presLayoutVars>
      </dgm:prSet>
      <dgm:spPr/>
    </dgm:pt>
    <dgm:pt modelId="{19849D05-5AD9-4CC3-8AA9-85DB406D4D1D}" type="pres">
      <dgm:prSet presAssocID="{2C5866E1-F8BD-42CA-9DFA-2F75A911BF61}" presName="parentText" presStyleLbl="node1" presStyleIdx="0" presStyleCnt="3">
        <dgm:presLayoutVars>
          <dgm:chMax val="0"/>
          <dgm:bulletEnabled val="1"/>
        </dgm:presLayoutVars>
      </dgm:prSet>
      <dgm:spPr/>
    </dgm:pt>
    <dgm:pt modelId="{E17698AD-E37D-4EFE-8036-67913DE024CA}" type="pres">
      <dgm:prSet presAssocID="{1EF23439-942E-46DD-9E95-5E529716B554}" presName="spacer" presStyleCnt="0"/>
      <dgm:spPr/>
    </dgm:pt>
    <dgm:pt modelId="{A9A9536E-9784-4B42-9B3E-8D8193C9A161}" type="pres">
      <dgm:prSet presAssocID="{449D094A-4741-4826-9527-50A4FFEF6D47}" presName="parentText" presStyleLbl="node1" presStyleIdx="1" presStyleCnt="3">
        <dgm:presLayoutVars>
          <dgm:chMax val="0"/>
          <dgm:bulletEnabled val="1"/>
        </dgm:presLayoutVars>
      </dgm:prSet>
      <dgm:spPr/>
    </dgm:pt>
    <dgm:pt modelId="{713CABE5-714C-4C31-AD05-3957EA66711E}" type="pres">
      <dgm:prSet presAssocID="{1F465F30-8413-4674-A4C7-4C020094A571}" presName="spacer" presStyleCnt="0"/>
      <dgm:spPr/>
    </dgm:pt>
    <dgm:pt modelId="{A8B84683-01D3-4E0E-941E-1F43A98B31E1}" type="pres">
      <dgm:prSet presAssocID="{DBCCC0CB-4BC6-46EC-AF0F-5C41EEC395D1}" presName="parentText" presStyleLbl="node1" presStyleIdx="2" presStyleCnt="3">
        <dgm:presLayoutVars>
          <dgm:chMax val="0"/>
          <dgm:bulletEnabled val="1"/>
        </dgm:presLayoutVars>
      </dgm:prSet>
      <dgm:spPr/>
    </dgm:pt>
  </dgm:ptLst>
  <dgm:cxnLst>
    <dgm:cxn modelId="{FEF6651C-403C-4F8E-9D42-E5CF4E355591}" srcId="{F7E24008-F555-4638-8AAC-105331795E94}" destId="{DBCCC0CB-4BC6-46EC-AF0F-5C41EEC395D1}" srcOrd="2" destOrd="0" parTransId="{F184438E-558F-4C67-843A-9F795568C764}" sibTransId="{849BD116-9D67-4AD6-A719-0E9F6A465835}"/>
    <dgm:cxn modelId="{88476025-CAE6-487A-9001-79C796154ECA}" type="presOf" srcId="{2C5866E1-F8BD-42CA-9DFA-2F75A911BF61}" destId="{19849D05-5AD9-4CC3-8AA9-85DB406D4D1D}" srcOrd="0" destOrd="0" presId="urn:microsoft.com/office/officeart/2005/8/layout/vList2"/>
    <dgm:cxn modelId="{4DFFCA4E-8CD0-43C2-961F-16DF756367BB}" type="presOf" srcId="{DBCCC0CB-4BC6-46EC-AF0F-5C41EEC395D1}" destId="{A8B84683-01D3-4E0E-941E-1F43A98B31E1}" srcOrd="0" destOrd="0" presId="urn:microsoft.com/office/officeart/2005/8/layout/vList2"/>
    <dgm:cxn modelId="{0134F979-C59C-4EC1-8122-2AAB69C83B91}" srcId="{F7E24008-F555-4638-8AAC-105331795E94}" destId="{2C5866E1-F8BD-42CA-9DFA-2F75A911BF61}" srcOrd="0" destOrd="0" parTransId="{1C106C3B-122B-435B-A208-9BA610826356}" sibTransId="{1EF23439-942E-46DD-9E95-5E529716B554}"/>
    <dgm:cxn modelId="{C39A1E88-9177-4266-9A93-F2EB95062015}" type="presOf" srcId="{F7E24008-F555-4638-8AAC-105331795E94}" destId="{A02AB4FB-5F88-4BAC-9632-6ACF3747D88C}" srcOrd="0" destOrd="0" presId="urn:microsoft.com/office/officeart/2005/8/layout/vList2"/>
    <dgm:cxn modelId="{D2EDAE8D-D38D-4442-8056-C1B258F2C347}" srcId="{F7E24008-F555-4638-8AAC-105331795E94}" destId="{449D094A-4741-4826-9527-50A4FFEF6D47}" srcOrd="1" destOrd="0" parTransId="{149FCA87-B140-44FA-A577-04B5BD90B0A5}" sibTransId="{1F465F30-8413-4674-A4C7-4C020094A571}"/>
    <dgm:cxn modelId="{964970FB-D8C7-47F3-95EC-1BAA3FBD4DDD}" type="presOf" srcId="{449D094A-4741-4826-9527-50A4FFEF6D47}" destId="{A9A9536E-9784-4B42-9B3E-8D8193C9A161}" srcOrd="0" destOrd="0" presId="urn:microsoft.com/office/officeart/2005/8/layout/vList2"/>
    <dgm:cxn modelId="{CE12D2A0-9D53-4D93-901F-D479F6444408}" type="presParOf" srcId="{A02AB4FB-5F88-4BAC-9632-6ACF3747D88C}" destId="{19849D05-5AD9-4CC3-8AA9-85DB406D4D1D}" srcOrd="0" destOrd="0" presId="urn:microsoft.com/office/officeart/2005/8/layout/vList2"/>
    <dgm:cxn modelId="{E8D3649E-53EE-4E0D-9B28-7D878A5551EC}" type="presParOf" srcId="{A02AB4FB-5F88-4BAC-9632-6ACF3747D88C}" destId="{E17698AD-E37D-4EFE-8036-67913DE024CA}" srcOrd="1" destOrd="0" presId="urn:microsoft.com/office/officeart/2005/8/layout/vList2"/>
    <dgm:cxn modelId="{364CA00D-1053-4623-8BF4-D0AF9F8EC0CC}" type="presParOf" srcId="{A02AB4FB-5F88-4BAC-9632-6ACF3747D88C}" destId="{A9A9536E-9784-4B42-9B3E-8D8193C9A161}" srcOrd="2" destOrd="0" presId="urn:microsoft.com/office/officeart/2005/8/layout/vList2"/>
    <dgm:cxn modelId="{3BEB33F5-6A92-494C-91D8-636B0266A58E}" type="presParOf" srcId="{A02AB4FB-5F88-4BAC-9632-6ACF3747D88C}" destId="{713CABE5-714C-4C31-AD05-3957EA66711E}" srcOrd="3" destOrd="0" presId="urn:microsoft.com/office/officeart/2005/8/layout/vList2"/>
    <dgm:cxn modelId="{8FA61DCF-3F6E-44DB-93D0-FBF18D8E16B4}" type="presParOf" srcId="{A02AB4FB-5F88-4BAC-9632-6ACF3747D88C}" destId="{A8B84683-01D3-4E0E-941E-1F43A98B31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49D05-5AD9-4CC3-8AA9-85DB406D4D1D}">
      <dsp:nvSpPr>
        <dsp:cNvPr id="0" name=""/>
        <dsp:cNvSpPr/>
      </dsp:nvSpPr>
      <dsp:spPr>
        <a:xfrm>
          <a:off x="0" y="29236"/>
          <a:ext cx="10515600" cy="1594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Η πρωινή ευχαριστιακή σύναξη είναι μια πνευματική και κοινωνική εκδήλωση που συχνά λαμβάνει χώρα σε εκκλησίες ή θρησκευτικούς χώρους.</a:t>
          </a:r>
          <a:endParaRPr lang="en-US" sz="2900" kern="1200"/>
        </a:p>
      </dsp:txBody>
      <dsp:txXfrm>
        <a:off x="77847" y="107083"/>
        <a:ext cx="10359906" cy="1439016"/>
      </dsp:txXfrm>
    </dsp:sp>
    <dsp:sp modelId="{A9A9536E-9784-4B42-9B3E-8D8193C9A161}">
      <dsp:nvSpPr>
        <dsp:cNvPr id="0" name=""/>
        <dsp:cNvSpPr/>
      </dsp:nvSpPr>
      <dsp:spPr>
        <a:xfrm>
          <a:off x="0" y="1707467"/>
          <a:ext cx="10515600" cy="1594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Στην αρχή, οι πιστοί συγκεντρώνονται για να προσευχηθούν και να εκφράσουν την ευγνωμοσύνη τους προς τον Θεό.</a:t>
          </a:r>
          <a:endParaRPr lang="en-US" sz="2900" kern="1200"/>
        </a:p>
      </dsp:txBody>
      <dsp:txXfrm>
        <a:off x="77847" y="1785314"/>
        <a:ext cx="10359906" cy="1439016"/>
      </dsp:txXfrm>
    </dsp:sp>
    <dsp:sp modelId="{A8B84683-01D3-4E0E-941E-1F43A98B31E1}">
      <dsp:nvSpPr>
        <dsp:cNvPr id="0" name=""/>
        <dsp:cNvSpPr/>
      </dsp:nvSpPr>
      <dsp:spPr>
        <a:xfrm>
          <a:off x="0" y="3385697"/>
          <a:ext cx="10515600" cy="1594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Η ατμόσφαιρα είναι συνήθως ήρεμη και σεβαστική, με μουσική και ψαλμωδίες που συνοδεύουν τις προσευχές.</a:t>
          </a:r>
          <a:endParaRPr lang="en-US" sz="2900" kern="1200"/>
        </a:p>
      </dsp:txBody>
      <dsp:txXfrm>
        <a:off x="77847" y="3463544"/>
        <a:ext cx="10359906" cy="1439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04278-372E-4963-A4CB-FE560B0B76D0}" type="datetimeFigureOut">
              <a:rPr lang="el-GR" smtClean="0"/>
              <a:t>15/12/2024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AF2C-3631-424B-98E3-A742FF87FDA6}" type="slidenum">
              <a:rPr lang="el-GR" smtClean="0"/>
              <a:t>‹#›</a:t>
            </a:fld>
            <a:endParaRPr lang="el-GR"/>
          </a:p>
        </p:txBody>
      </p:sp>
    </p:spTree>
    <p:extLst>
      <p:ext uri="{BB962C8B-B14F-4D97-AF65-F5344CB8AC3E}">
        <p14:creationId xmlns:p14="http://schemas.microsoft.com/office/powerpoint/2010/main" val="222358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4D0AF2C-3631-424B-98E3-A742FF87FDA6}" type="slidenum">
              <a:rPr lang="el-GR" smtClean="0"/>
              <a:t>1</a:t>
            </a:fld>
            <a:endParaRPr lang="el-GR"/>
          </a:p>
        </p:txBody>
      </p:sp>
    </p:spTree>
    <p:extLst>
      <p:ext uri="{BB962C8B-B14F-4D97-AF65-F5344CB8AC3E}">
        <p14:creationId xmlns:p14="http://schemas.microsoft.com/office/powerpoint/2010/main" val="267192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53CB-3907-2B3C-AA81-2A3169F52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86D62BA3-5B85-C162-D1FB-9D8CE5410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D5F61EA-D579-35C4-32D7-C89BC8ACA656}"/>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5" name="Footer Placeholder 4">
            <a:extLst>
              <a:ext uri="{FF2B5EF4-FFF2-40B4-BE49-F238E27FC236}">
                <a16:creationId xmlns:a16="http://schemas.microsoft.com/office/drawing/2014/main" id="{BD2CC135-1820-2ABB-C955-E0AD5563882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0FF45F5-057F-507D-EB1B-26D39F025FC9}"/>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285788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3FA2-4C3C-8631-3EBB-F90199B4938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2686491-C11B-B896-102A-27FBDB0EB0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4254908-7E69-F53B-47D1-7FD86B4BC02E}"/>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5" name="Footer Placeholder 4">
            <a:extLst>
              <a:ext uri="{FF2B5EF4-FFF2-40B4-BE49-F238E27FC236}">
                <a16:creationId xmlns:a16="http://schemas.microsoft.com/office/drawing/2014/main" id="{BCB6EAFD-50BC-1BDF-D70C-4FC2A65AD76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F342C0-B86B-F3EF-16A5-821A7E34938A}"/>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320157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205AFD-29E4-A1D4-3DE7-4D96CE1CD9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B98D5C22-43B7-41A5-C7EA-B1D68A5B46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5CCEEA-8C9E-6E06-075E-078FB10B7CA0}"/>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5" name="Footer Placeholder 4">
            <a:extLst>
              <a:ext uri="{FF2B5EF4-FFF2-40B4-BE49-F238E27FC236}">
                <a16:creationId xmlns:a16="http://schemas.microsoft.com/office/drawing/2014/main" id="{955D4C6B-0754-03EB-E6E3-584D2B6B5F5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9FCB7B1-7E5B-3296-8106-A85B95BD02CD}"/>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338292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B320-66FC-D0BD-7295-DE9F2528A8E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F98B383-BF01-2C12-788A-06E0FE685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5999A42-2FEE-5E64-F74B-B37CE5160F09}"/>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5" name="Footer Placeholder 4">
            <a:extLst>
              <a:ext uri="{FF2B5EF4-FFF2-40B4-BE49-F238E27FC236}">
                <a16:creationId xmlns:a16="http://schemas.microsoft.com/office/drawing/2014/main" id="{BD96ECE8-D439-01B9-3F5C-4A8F15912D7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90E13A3-2A52-636A-95E4-891CB7B2AAB1}"/>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370748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24E6-9FAB-1F68-01B5-1BB7EC152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6FEFDD7A-0B58-4B5A-DE33-C623EACD4D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A42B1C-FC57-74D4-7287-242B5F212B08}"/>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5" name="Footer Placeholder 4">
            <a:extLst>
              <a:ext uri="{FF2B5EF4-FFF2-40B4-BE49-F238E27FC236}">
                <a16:creationId xmlns:a16="http://schemas.microsoft.com/office/drawing/2014/main" id="{B4733922-1FA5-BFC6-0995-7E52400ACC2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703FF9F-F39E-705D-7BF2-ABEC769A34E0}"/>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288797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D6C8-4FC9-DA67-6C84-752B03BEC74D}"/>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E4FE326-F9C5-335C-5AA0-A338AC806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010EDFFC-A81D-B78E-55BD-EE3265879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34018BF-D958-4FAF-CFC9-D1C2340BDB06}"/>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6" name="Footer Placeholder 5">
            <a:extLst>
              <a:ext uri="{FF2B5EF4-FFF2-40B4-BE49-F238E27FC236}">
                <a16:creationId xmlns:a16="http://schemas.microsoft.com/office/drawing/2014/main" id="{9F130D64-76EA-B9CF-46E3-B6C512F5D28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1ACE7AC-85A4-1F06-C43B-85E257AD07E3}"/>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36990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59CA-B7D6-32B8-4AC9-BC6D0E4002F2}"/>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8CCE5D9-33D4-534D-527C-183889905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25828-524A-8D1F-E367-26D9C63A6D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07E2372-5F40-ECA1-A13A-3E44728A8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436DF2-C730-44DB-66E4-E54FAB4B1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68D76C1F-66F3-660B-091E-BBFD1B297D96}"/>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8" name="Footer Placeholder 7">
            <a:extLst>
              <a:ext uri="{FF2B5EF4-FFF2-40B4-BE49-F238E27FC236}">
                <a16:creationId xmlns:a16="http://schemas.microsoft.com/office/drawing/2014/main" id="{F3016A1C-3591-0BB0-0D94-27A3AF563E59}"/>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6B61107-F02A-DE1B-1D8C-F7DE6EF386A3}"/>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286025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CC33-58E8-FB9B-317F-FAC045594D8F}"/>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F299D30D-DBEB-9629-BDFC-F952077171D2}"/>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4" name="Footer Placeholder 3">
            <a:extLst>
              <a:ext uri="{FF2B5EF4-FFF2-40B4-BE49-F238E27FC236}">
                <a16:creationId xmlns:a16="http://schemas.microsoft.com/office/drawing/2014/main" id="{E467E0DA-41FB-1341-7A8D-088706CA66ED}"/>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D036F-AEDB-28C4-0909-5403CFD1638A}"/>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212339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B8967-A0F5-39BE-A55F-894CD166AEDD}"/>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3" name="Footer Placeholder 2">
            <a:extLst>
              <a:ext uri="{FF2B5EF4-FFF2-40B4-BE49-F238E27FC236}">
                <a16:creationId xmlns:a16="http://schemas.microsoft.com/office/drawing/2014/main" id="{11172CF6-E1FF-D590-6858-CE04BAC42EEA}"/>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70E4847-FB0A-9D2B-7226-3F23124829E0}"/>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238678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F8F7-86ED-E370-1281-FE1CA689D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F600A9CA-F9DE-7498-A45D-78F359211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B0F3F0A7-53C1-F8DE-5781-E8B983A69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09BA6-CCE2-B3E7-AD98-B5661281B351}"/>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6" name="Footer Placeholder 5">
            <a:extLst>
              <a:ext uri="{FF2B5EF4-FFF2-40B4-BE49-F238E27FC236}">
                <a16:creationId xmlns:a16="http://schemas.microsoft.com/office/drawing/2014/main" id="{A472220F-2808-119B-C554-B8D83B54BE5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070C022-AE13-0613-23F2-B1D03549C725}"/>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356347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900E-BADC-543D-AF5F-EADFC2F35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362C6B6-A190-9F7A-96A6-E9F4340E9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775FD8F9-1EB2-E9D3-47A2-ECE610461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B8A14-D8F8-FC91-BEF8-2C3F914D5CEA}"/>
              </a:ext>
            </a:extLst>
          </p:cNvPr>
          <p:cNvSpPr>
            <a:spLocks noGrp="1"/>
          </p:cNvSpPr>
          <p:nvPr>
            <p:ph type="dt" sz="half" idx="10"/>
          </p:nvPr>
        </p:nvSpPr>
        <p:spPr/>
        <p:txBody>
          <a:bodyPr/>
          <a:lstStyle/>
          <a:p>
            <a:fld id="{54A023A2-BB96-4D48-A0C8-7C26A965BD6F}" type="datetimeFigureOut">
              <a:rPr lang="el-GR" smtClean="0"/>
              <a:t>15/12/2024</a:t>
            </a:fld>
            <a:endParaRPr lang="el-GR"/>
          </a:p>
        </p:txBody>
      </p:sp>
      <p:sp>
        <p:nvSpPr>
          <p:cNvPr id="6" name="Footer Placeholder 5">
            <a:extLst>
              <a:ext uri="{FF2B5EF4-FFF2-40B4-BE49-F238E27FC236}">
                <a16:creationId xmlns:a16="http://schemas.microsoft.com/office/drawing/2014/main" id="{7B278869-873C-3C79-D26F-80D777D2E2B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D90A6F6-88C6-2DEF-AC2F-9C3F18626834}"/>
              </a:ext>
            </a:extLst>
          </p:cNvPr>
          <p:cNvSpPr>
            <a:spLocks noGrp="1"/>
          </p:cNvSpPr>
          <p:nvPr>
            <p:ph type="sldNum" sz="quarter" idx="12"/>
          </p:nvPr>
        </p:nvSpPr>
        <p:spPr/>
        <p:txBody>
          <a:bodyPr/>
          <a:lstStyle/>
          <a:p>
            <a:fld id="{CC460A24-3415-44D2-9AA2-A2450B3A3F2C}" type="slidenum">
              <a:rPr lang="el-GR" smtClean="0"/>
              <a:t>‹#›</a:t>
            </a:fld>
            <a:endParaRPr lang="el-GR"/>
          </a:p>
        </p:txBody>
      </p:sp>
    </p:spTree>
    <p:extLst>
      <p:ext uri="{BB962C8B-B14F-4D97-AF65-F5344CB8AC3E}">
        <p14:creationId xmlns:p14="http://schemas.microsoft.com/office/powerpoint/2010/main" val="43686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3A237-FD7A-8DE3-D1B6-E7B7E66EE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1D1A0ED-6922-F0D5-EA4F-D9AE8BBFA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C2CF71-93BA-37AD-5330-DAC8A8C27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A023A2-BB96-4D48-A0C8-7C26A965BD6F}" type="datetimeFigureOut">
              <a:rPr lang="el-GR" smtClean="0"/>
              <a:t>15/12/2024</a:t>
            </a:fld>
            <a:endParaRPr lang="el-GR"/>
          </a:p>
        </p:txBody>
      </p:sp>
      <p:sp>
        <p:nvSpPr>
          <p:cNvPr id="5" name="Footer Placeholder 4">
            <a:extLst>
              <a:ext uri="{FF2B5EF4-FFF2-40B4-BE49-F238E27FC236}">
                <a16:creationId xmlns:a16="http://schemas.microsoft.com/office/drawing/2014/main" id="{680473E7-4548-EC49-59FC-C9B39DAC9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8BA1BB5E-0E27-54C5-D0FA-44F56D9F29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460A24-3415-44D2-9AA2-A2450B3A3F2C}" type="slidenum">
              <a:rPr lang="el-GR" smtClean="0"/>
              <a:t>‹#›</a:t>
            </a:fld>
            <a:endParaRPr lang="el-GR"/>
          </a:p>
        </p:txBody>
      </p:sp>
    </p:spTree>
    <p:extLst>
      <p:ext uri="{BB962C8B-B14F-4D97-AF65-F5344CB8AC3E}">
        <p14:creationId xmlns:p14="http://schemas.microsoft.com/office/powerpoint/2010/main" val="315945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1A8372BA-7598-9D74-F5F0-E6940813782F}"/>
              </a:ext>
            </a:extLst>
          </p:cNvPr>
          <p:cNvSpPr>
            <a:spLocks noGrp="1"/>
          </p:cNvSpPr>
          <p:nvPr>
            <p:ph type="subTitle" idx="1"/>
          </p:nvPr>
        </p:nvSpPr>
        <p:spPr>
          <a:xfrm>
            <a:off x="5652654" y="2801388"/>
            <a:ext cx="4412417" cy="2360815"/>
          </a:xfrm>
        </p:spPr>
        <p:txBody>
          <a:bodyPr>
            <a:normAutofit/>
          </a:bodyPr>
          <a:lstStyle/>
          <a:p>
            <a:pPr algn="r"/>
            <a:r>
              <a:rPr lang="el-GR" sz="3200" dirty="0">
                <a:solidFill>
                  <a:srgbClr val="FFFFFF"/>
                </a:solidFill>
              </a:rPr>
              <a:t>Καττή Ηλιάνα</a:t>
            </a:r>
          </a:p>
          <a:p>
            <a:pPr algn="r"/>
            <a:r>
              <a:rPr lang="el-GR" sz="3200" dirty="0">
                <a:solidFill>
                  <a:srgbClr val="FFFFFF"/>
                </a:solidFill>
              </a:rPr>
              <a:t>Χριστοφίδη Έλλη</a:t>
            </a: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8" name="Title 7">
            <a:extLst>
              <a:ext uri="{FF2B5EF4-FFF2-40B4-BE49-F238E27FC236}">
                <a16:creationId xmlns:a16="http://schemas.microsoft.com/office/drawing/2014/main" id="{9FBA33E5-12DE-267E-EE88-697383043115}"/>
              </a:ext>
            </a:extLst>
          </p:cNvPr>
          <p:cNvSpPr>
            <a:spLocks noGrp="1"/>
          </p:cNvSpPr>
          <p:nvPr>
            <p:ph type="ctrTitle"/>
          </p:nvPr>
        </p:nvSpPr>
        <p:spPr>
          <a:xfrm>
            <a:off x="-266006" y="1122362"/>
            <a:ext cx="6076602" cy="3117129"/>
          </a:xfrm>
        </p:spPr>
        <p:txBody>
          <a:bodyPr>
            <a:normAutofit/>
          </a:bodyPr>
          <a:lstStyle/>
          <a:p>
            <a:r>
              <a:rPr lang="el-GR" dirty="0">
                <a:solidFill>
                  <a:schemeClr val="bg1"/>
                </a:solidFill>
              </a:rPr>
              <a:t>5. Η Εκκλησία οργανώνεται</a:t>
            </a:r>
          </a:p>
        </p:txBody>
      </p:sp>
    </p:spTree>
    <p:extLst>
      <p:ext uri="{BB962C8B-B14F-4D97-AF65-F5344CB8AC3E}">
        <p14:creationId xmlns:p14="http://schemas.microsoft.com/office/powerpoint/2010/main" val="407655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80CF9E3-3949-F3E4-DA14-CFD29C0E3078}"/>
              </a:ext>
            </a:extLst>
          </p:cNvPr>
          <p:cNvSpPr>
            <a:spLocks noGrp="1"/>
          </p:cNvSpPr>
          <p:nvPr>
            <p:ph type="title"/>
          </p:nvPr>
        </p:nvSpPr>
        <p:spPr>
          <a:xfrm>
            <a:off x="2458458" y="1009768"/>
            <a:ext cx="6714699"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1. Περιγραφή της πρωινής ευχαριστιακής σύναξης</a:t>
            </a:r>
          </a:p>
        </p:txBody>
      </p:sp>
      <p:sp>
        <p:nvSpPr>
          <p:cNvPr id="26" name="Rectangle 25">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9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DC2FFA0-2768-BD87-DB28-26275F4ECA1B}"/>
              </a:ext>
            </a:extLst>
          </p:cNvPr>
          <p:cNvSpPr>
            <a:spLocks noGrp="1"/>
          </p:cNvSpPr>
          <p:nvPr>
            <p:ph type="title"/>
          </p:nvPr>
        </p:nvSpPr>
        <p:spPr>
          <a:xfrm>
            <a:off x="838200" y="365125"/>
            <a:ext cx="10515600" cy="1879311"/>
          </a:xfrm>
        </p:spPr>
        <p:txBody>
          <a:bodyPr/>
          <a:lstStyle/>
          <a:p>
            <a:r>
              <a:rPr lang="el-GR" dirty="0"/>
              <a:t>.</a:t>
            </a:r>
          </a:p>
        </p:txBody>
      </p:sp>
      <p:graphicFrame>
        <p:nvGraphicFramePr>
          <p:cNvPr id="20" name="Content Placeholder 17">
            <a:extLst>
              <a:ext uri="{FF2B5EF4-FFF2-40B4-BE49-F238E27FC236}">
                <a16:creationId xmlns:a16="http://schemas.microsoft.com/office/drawing/2014/main" id="{8699E661-5353-BFA2-AC34-3D0BDE132A62}"/>
              </a:ext>
            </a:extLst>
          </p:cNvPr>
          <p:cNvGraphicFramePr>
            <a:graphicFrameLocks noGrp="1"/>
          </p:cNvGraphicFramePr>
          <p:nvPr>
            <p:ph idx="1"/>
          </p:nvPr>
        </p:nvGraphicFramePr>
        <p:xfrm>
          <a:off x="838200" y="1167319"/>
          <a:ext cx="10515600" cy="500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37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E27A0-008B-EB4E-4664-1F03C5D0B29E}"/>
              </a:ext>
            </a:extLst>
          </p:cNvPr>
          <p:cNvSpPr>
            <a:spLocks noGrp="1"/>
          </p:cNvSpPr>
          <p:nvPr>
            <p:ph type="title"/>
          </p:nvPr>
        </p:nvSpPr>
        <p:spPr>
          <a:xfrm rot="10800000" flipV="1">
            <a:off x="6658694" y="-482138"/>
            <a:ext cx="2518556" cy="1238596"/>
          </a:xfrm>
        </p:spPr>
        <p:txBody>
          <a:bodyPr>
            <a:noAutofit/>
          </a:bodyPr>
          <a:lstStyle/>
          <a:p>
            <a:r>
              <a:rPr lang="el-GR" sz="2000" b="1" dirty="0"/>
              <a:t>            ΘΕΙΑ</a:t>
            </a:r>
            <a:r>
              <a:rPr lang="el-GR" sz="1600" dirty="0"/>
              <a:t> </a:t>
            </a:r>
            <a:r>
              <a:rPr lang="el-GR" sz="2000" b="1" dirty="0"/>
              <a:t>ΚΟΙΝΩΝΙΑ</a:t>
            </a:r>
            <a:endParaRPr lang="el-GR" sz="1600" b="1" dirty="0"/>
          </a:p>
        </p:txBody>
      </p:sp>
      <p:pic>
        <p:nvPicPr>
          <p:cNvPr id="7" name="Picture Placeholder 6" descr="A group of objects on a table&#10;&#10;Description automatically generated">
            <a:extLst>
              <a:ext uri="{FF2B5EF4-FFF2-40B4-BE49-F238E27FC236}">
                <a16:creationId xmlns:a16="http://schemas.microsoft.com/office/drawing/2014/main" id="{22994EBC-A6FE-B84B-8417-705B1CD8D40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35" r="2635"/>
          <a:stretch>
            <a:fillRect/>
          </a:stretch>
        </p:blipFill>
        <p:spPr>
          <a:xfrm>
            <a:off x="5109358" y="992187"/>
            <a:ext cx="6172200" cy="4873625"/>
          </a:xfrm>
        </p:spPr>
      </p:pic>
      <p:sp>
        <p:nvSpPr>
          <p:cNvPr id="3" name="Content Placeholder 2">
            <a:extLst>
              <a:ext uri="{FF2B5EF4-FFF2-40B4-BE49-F238E27FC236}">
                <a16:creationId xmlns:a16="http://schemas.microsoft.com/office/drawing/2014/main" id="{19BD5372-4C9C-E8C5-6A51-415BA1208FBA}"/>
              </a:ext>
            </a:extLst>
          </p:cNvPr>
          <p:cNvSpPr>
            <a:spLocks noGrp="1"/>
          </p:cNvSpPr>
          <p:nvPr>
            <p:ph type="body" sz="half" idx="2"/>
          </p:nvPr>
        </p:nvSpPr>
        <p:spPr>
          <a:xfrm>
            <a:off x="532879" y="1675012"/>
            <a:ext cx="3932237" cy="3811588"/>
          </a:xfrm>
        </p:spPr>
        <p:txBody>
          <a:bodyPr>
            <a:normAutofit fontScale="92500" lnSpcReduction="20000"/>
          </a:bodyPr>
          <a:lstStyle/>
          <a:p>
            <a:pPr marL="285750" indent="-285750">
              <a:buFont typeface="Arial" panose="020B0604020202020204" pitchFamily="34" charset="0"/>
              <a:buChar char="•"/>
            </a:pPr>
            <a:r>
              <a:rPr lang="el-GR" sz="2400" dirty="0"/>
              <a:t>Κατά τη διάρκεια της σύναξης, διαβάζονται αποσπάσματα από τα ιερά κείμενα, και οι ιερείς προσφέρουν διδασκαλίες και ερμηνείες που ενθαρρύνουν την πνευματική ανάπτυξη.</a:t>
            </a:r>
          </a:p>
          <a:p>
            <a:pPr marL="285750" indent="-285750">
              <a:buFont typeface="Arial" panose="020B0604020202020204" pitchFamily="34" charset="0"/>
              <a:buChar char="•"/>
            </a:pPr>
            <a:r>
              <a:rPr lang="el-GR" sz="2400" dirty="0"/>
              <a:t>Οι συμμετέχοντες συμμετέχουν ενεργά, προσφέροντας τις προσευχές τους και συμμετάσχουν</a:t>
            </a:r>
            <a:r>
              <a:rPr lang="en-US" sz="2400" dirty="0"/>
              <a:t> </a:t>
            </a:r>
            <a:r>
              <a:rPr lang="el-GR" sz="2400" dirty="0"/>
              <a:t>σε τελετές, όπως η Θεία Κοινωνία.</a:t>
            </a:r>
          </a:p>
        </p:txBody>
      </p:sp>
    </p:spTree>
    <p:extLst>
      <p:ext uri="{BB962C8B-B14F-4D97-AF65-F5344CB8AC3E}">
        <p14:creationId xmlns:p14="http://schemas.microsoft.com/office/powerpoint/2010/main" val="224335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021BA4C-A06D-A77F-C1E1-19B56F0DB25B}"/>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2. Η ζωή στις πρώτες κοινότητες </a:t>
            </a:r>
          </a:p>
        </p:txBody>
      </p:sp>
      <p:sp>
        <p:nvSpPr>
          <p:cNvPr id="20" name="Rectangle 1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76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A1D6C8A2-89DA-845C-3045-8C5262EF1CB7}"/>
              </a:ext>
            </a:extLst>
          </p:cNvPr>
          <p:cNvSpPr>
            <a:spLocks noGrp="1"/>
          </p:cNvSpPr>
          <p:nvPr>
            <p:ph type="title"/>
          </p:nvPr>
        </p:nvSpPr>
        <p:spPr>
          <a:xfrm>
            <a:off x="1179226" y="1594707"/>
            <a:ext cx="9833548" cy="1325563"/>
          </a:xfrm>
        </p:spPr>
        <p:txBody>
          <a:bodyPr anchor="b">
            <a:normAutofit/>
          </a:bodyPr>
          <a:lstStyle/>
          <a:p>
            <a:pPr algn="ctr"/>
            <a:r>
              <a:rPr lang="el-GR" sz="3600" dirty="0">
                <a:solidFill>
                  <a:schemeClr val="bg1"/>
                </a:solidFill>
              </a:rPr>
              <a:t>Γεια</a:t>
            </a:r>
          </a:p>
        </p:txBody>
      </p:sp>
      <p:grpSp>
        <p:nvGrpSpPr>
          <p:cNvPr id="15" name="Group 14">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6" name="Freeform: Shape 15">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74C40659-7FAE-96EC-4FB1-E77EB2696F60}"/>
              </a:ext>
            </a:extLst>
          </p:cNvPr>
          <p:cNvSpPr>
            <a:spLocks noGrp="1"/>
          </p:cNvSpPr>
          <p:nvPr>
            <p:ph idx="1"/>
          </p:nvPr>
        </p:nvSpPr>
        <p:spPr>
          <a:xfrm>
            <a:off x="1274709" y="2120328"/>
            <a:ext cx="9833548" cy="2457269"/>
          </a:xfrm>
        </p:spPr>
        <p:txBody>
          <a:bodyPr>
            <a:noAutofit/>
          </a:bodyPr>
          <a:lstStyle/>
          <a:p>
            <a:r>
              <a:rPr lang="el-GR" sz="2400" dirty="0">
                <a:solidFill>
                  <a:schemeClr val="tx2"/>
                </a:solidFill>
              </a:rPr>
              <a:t>Η ζωή στις πρώτες χριστιανικές κοινότητες ήταν ουσιαστικά απλή και επικεντρωμένη στην πίστη, τη στήριξη και την αλληλεγγύη. Αυτές οι κοινότητες σχηματίστηκαν μετά την ανάσταση του χρηστού και τις διδασκαλίες των αποστόλων, και οι πιστοί μοιράζονταν τις πεποιθήσεις τους και τη ζωή τους.</a:t>
            </a:r>
          </a:p>
          <a:p>
            <a:r>
              <a:rPr lang="el-GR" sz="2400" dirty="0">
                <a:solidFill>
                  <a:schemeClr val="tx2"/>
                </a:solidFill>
              </a:rPr>
              <a:t>Οι πρώτες κοινότητες ήταν συνήθως μικρές και στενά δεμένες. Οι πιστοί συναντιόνταν τακτικά για προσευχή, λατρεία και διδασκαλία. Η θεία κοινωνία ήταν κεντρικό στοιχείο της λατρείας τους, και συμμετείχαν σε τελετές που συμβόλιζαν την ενότητα και την αλληλεγγύη.</a:t>
            </a:r>
          </a:p>
        </p:txBody>
      </p:sp>
      <p:grpSp>
        <p:nvGrpSpPr>
          <p:cNvPr id="21" name="Group 2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49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4C3FA-5BFC-0D71-7C64-25401E6B8CA5}"/>
              </a:ext>
            </a:extLst>
          </p:cNvPr>
          <p:cNvSpPr>
            <a:spLocks noGrp="1"/>
          </p:cNvSpPr>
          <p:nvPr>
            <p:ph type="title"/>
          </p:nvPr>
        </p:nvSpPr>
        <p:spPr/>
        <p:txBody>
          <a:bodyPr/>
          <a:lstStyle/>
          <a:p>
            <a:pPr marL="457200" indent="-457200">
              <a:buFont typeface="Arial" panose="020B0604020202020204" pitchFamily="34" charset="0"/>
              <a:buChar char="•"/>
            </a:pPr>
            <a:r>
              <a:rPr lang="el-GR" dirty="0">
                <a:solidFill>
                  <a:schemeClr val="bg1"/>
                </a:solidFill>
              </a:rPr>
              <a:t>φ</a:t>
            </a:r>
          </a:p>
        </p:txBody>
      </p:sp>
      <p:pic>
        <p:nvPicPr>
          <p:cNvPr id="11" name="Content Placeholder 10" descr="A painting of people sitting on a stone arch&#10;&#10;Description automatically generated">
            <a:extLst>
              <a:ext uri="{FF2B5EF4-FFF2-40B4-BE49-F238E27FC236}">
                <a16:creationId xmlns:a16="http://schemas.microsoft.com/office/drawing/2014/main" id="{336C8028-87F5-EF61-8427-52148B8F1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3" name="Content Placeholder 2">
            <a:extLst>
              <a:ext uri="{FF2B5EF4-FFF2-40B4-BE49-F238E27FC236}">
                <a16:creationId xmlns:a16="http://schemas.microsoft.com/office/drawing/2014/main" id="{DFA08611-CECC-6ABB-B028-C3871008D115}"/>
              </a:ext>
            </a:extLst>
          </p:cNvPr>
          <p:cNvSpPr>
            <a:spLocks noGrp="1"/>
          </p:cNvSpPr>
          <p:nvPr>
            <p:ph type="body" sz="half" idx="2"/>
          </p:nvPr>
        </p:nvSpPr>
        <p:spPr>
          <a:xfrm>
            <a:off x="311499" y="1557494"/>
            <a:ext cx="4460525" cy="3698543"/>
          </a:xfrm>
        </p:spPr>
        <p:txBody>
          <a:bodyPr>
            <a:normAutofit fontScale="92500" lnSpcReduction="10000"/>
          </a:bodyPr>
          <a:lstStyle/>
          <a:p>
            <a:pPr marL="342900" indent="-342900">
              <a:buFont typeface="Arial" panose="020B0604020202020204" pitchFamily="34" charset="0"/>
              <a:buChar char="•"/>
            </a:pPr>
            <a:r>
              <a:rPr lang="el-GR" sz="2400" b="1" dirty="0"/>
              <a:t>Η ζωή στις πρώτες χριστιανικές κοινότητες δεν ήταν πάντα εύκολη, καθώς συχνά αντιμετώπιζαν διωγμούς και αντιξοότητες. Παρ’ όλα αυτά, η πίστη και η αλληλεγγύη τους βοήθησαν να διατηρήσουν την ελπίδα και την ενότητα, συμβάλλοντας στην εξάπλωση του χριστιανισμού σε όλο τον κόσμο.</a:t>
            </a:r>
          </a:p>
        </p:txBody>
      </p:sp>
    </p:spTree>
    <p:extLst>
      <p:ext uri="{BB962C8B-B14F-4D97-AF65-F5344CB8AC3E}">
        <p14:creationId xmlns:p14="http://schemas.microsoft.com/office/powerpoint/2010/main" val="303530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E5FB4-A372-3AF2-908E-2126D6BA425C}"/>
              </a:ext>
            </a:extLst>
          </p:cNvPr>
          <p:cNvSpPr>
            <a:spLocks noGrp="1"/>
          </p:cNvSpPr>
          <p:nvPr>
            <p:ph type="title"/>
          </p:nvPr>
        </p:nvSpPr>
        <p:spPr/>
        <p:txBody>
          <a:bodyPr/>
          <a:lstStyle/>
          <a:p>
            <a:pPr marL="571500" indent="-571500">
              <a:buFont typeface="Arial" panose="020B0604020202020204" pitchFamily="34" charset="0"/>
              <a:buChar char="•"/>
            </a:pPr>
            <a:r>
              <a:rPr lang="el-GR" dirty="0">
                <a:solidFill>
                  <a:schemeClr val="bg1"/>
                </a:solidFill>
              </a:rPr>
              <a:t>ΓΙΑ</a:t>
            </a:r>
          </a:p>
        </p:txBody>
      </p:sp>
      <p:pic>
        <p:nvPicPr>
          <p:cNvPr id="9" name="Content Placeholder 8" descr="A painting of people around a table&#10;&#10;Description automatically generated">
            <a:extLst>
              <a:ext uri="{FF2B5EF4-FFF2-40B4-BE49-F238E27FC236}">
                <a16:creationId xmlns:a16="http://schemas.microsoft.com/office/drawing/2014/main" id="{D08F7162-DDE6-5EC5-94D3-2B15103AF9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7447" y="1289787"/>
            <a:ext cx="5056762" cy="3983320"/>
          </a:xfrm>
        </p:spPr>
      </p:pic>
      <p:pic>
        <p:nvPicPr>
          <p:cNvPr id="11" name="Content Placeholder 10" descr="A painting of people sitting on a wall&#10;&#10;Description automatically generated">
            <a:extLst>
              <a:ext uri="{FF2B5EF4-FFF2-40B4-BE49-F238E27FC236}">
                <a16:creationId xmlns:a16="http://schemas.microsoft.com/office/drawing/2014/main" id="{A72BB9B2-D7C6-F7D6-92E2-9575C02A5F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1072" y="1289787"/>
            <a:ext cx="5233481" cy="3983320"/>
          </a:xfrm>
        </p:spPr>
      </p:pic>
    </p:spTree>
    <p:extLst>
      <p:ext uri="{BB962C8B-B14F-4D97-AF65-F5344CB8AC3E}">
        <p14:creationId xmlns:p14="http://schemas.microsoft.com/office/powerpoint/2010/main" val="35377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ABF1FC8-E4F1-035E-346F-CD2406010F96}"/>
              </a:ext>
            </a:extLst>
          </p:cNvPr>
          <p:cNvSpPr>
            <a:spLocks noGrp="1"/>
          </p:cNvSpPr>
          <p:nvPr>
            <p:ph type="title"/>
          </p:nvPr>
        </p:nvSpPr>
        <p:spPr>
          <a:xfrm>
            <a:off x="3123579" y="2044931"/>
            <a:ext cx="6606840" cy="1913784"/>
          </a:xfrm>
        </p:spPr>
        <p:txBody>
          <a:bodyPr vert="horz" lIns="91440" tIns="45720" rIns="91440" bIns="45720" rtlCol="0" anchor="b">
            <a:normAutofit/>
          </a:bodyPr>
          <a:lstStyle/>
          <a:p>
            <a:r>
              <a:rPr lang="en-US" sz="4800" kern="1200" dirty="0">
                <a:solidFill>
                  <a:srgbClr val="FFFFFF"/>
                </a:solidFill>
                <a:latin typeface="+mj-lt"/>
                <a:ea typeface="+mj-ea"/>
                <a:cs typeface="+mj-cs"/>
              </a:rPr>
              <a:t>ΕΥΧΑΡΙΣΤΟΥΜΕ</a:t>
            </a:r>
          </a:p>
        </p:txBody>
      </p:sp>
      <p:sp>
        <p:nvSpPr>
          <p:cNvPr id="24" name="Rectangle 2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585</TotalTime>
  <Words>271</Words>
  <Application>Microsoft Office PowerPoint</Application>
  <PresentationFormat>Widescreen</PresentationFormat>
  <Paragraphs>20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5. Η Εκκλησία οργανώνεται</vt:lpstr>
      <vt:lpstr>1. Περιγραφή της πρωινής ευχαριστιακής σύναξης</vt:lpstr>
      <vt:lpstr>.</vt:lpstr>
      <vt:lpstr>            ΘΕΙΑ ΚΟΙΝΩΝΙΑ</vt:lpstr>
      <vt:lpstr>2. Η ζωή στις πρώτες κοινότητες </vt:lpstr>
      <vt:lpstr>Γεια</vt:lpstr>
      <vt:lpstr>φ</vt:lpstr>
      <vt:lpstr>ΓΙΑ</vt:lpstr>
      <vt:lpstr>ΕΥΧΑΡΙΣΤΟΥΜΕ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Gerasimos Kattis</dc:creator>
  <cp:lastModifiedBy>Gerasimos Kattis</cp:lastModifiedBy>
  <cp:revision>1</cp:revision>
  <dcterms:created xsi:type="dcterms:W3CDTF">2024-12-15T11:07:06Z</dcterms:created>
  <dcterms:modified xsi:type="dcterms:W3CDTF">2024-12-15T20:52:12Z</dcterms:modified>
</cp:coreProperties>
</file>