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96" r:id="rId4"/>
  </p:sldMasterIdLst>
  <p:notesMasterIdLst>
    <p:notesMasterId r:id="rId19"/>
  </p:notesMasterIdLst>
  <p:handoutMasterIdLst>
    <p:handoutMasterId r:id="rId20"/>
  </p:handoutMasterIdLst>
  <p:sldIdLst>
    <p:sldId id="285" r:id="rId5"/>
    <p:sldId id="290" r:id="rId6"/>
    <p:sldId id="291" r:id="rId7"/>
    <p:sldId id="295" r:id="rId8"/>
    <p:sldId id="293" r:id="rId9"/>
    <p:sldId id="294" r:id="rId10"/>
    <p:sldId id="292" r:id="rId11"/>
    <p:sldId id="296" r:id="rId12"/>
    <p:sldId id="298" r:id="rId13"/>
    <p:sldId id="297" r:id="rId14"/>
    <p:sldId id="299" r:id="rId15"/>
    <p:sldId id="301" r:id="rId16"/>
    <p:sldId id="302" r:id="rId17"/>
    <p:sldId id="303" r:id="rId18"/>
  </p:sldIdLst>
  <p:sldSz cx="12192000" cy="6858000"/>
  <p:notesSz cx="6858000" cy="9144000"/>
  <p:defaultTextStyle>
    <a:defPPr rtl="0">
      <a:defRPr lang="el-g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21D"/>
    <a:srgbClr val="56290F"/>
    <a:srgbClr val="809229"/>
    <a:srgbClr val="889023"/>
    <a:srgbClr val="423605"/>
    <a:srgbClr val="F9EE8E"/>
    <a:srgbClr val="78C9F4"/>
    <a:srgbClr val="8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8D44091-3F6C-473C-9E29-93717E37F835}" type="datetime1">
              <a:rPr lang="el-GR" smtClean="0"/>
              <a:t>29/10/2024</a:t>
            </a:fld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FBD93F-F02D-450A-B770-AD465E68CA96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69923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FC13FE5-4EBD-43AC-8DC9-D48503F763DA}" type="datetime1">
              <a:rPr lang="el-GR" noProof="0" smtClean="0"/>
              <a:t>29/10/2024</a:t>
            </a:fld>
            <a:endParaRPr lang="el-GR" noProof="0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noProof="0" dirty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B040C8-62D2-4EA7-B200-D3B8C06AAFD8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EB040C8-62D2-4EA7-B200-D3B8C06AAFD8}" type="slidenum">
              <a:rPr lang="el-GR" smtClean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988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el-GR" noProof="0" smtClean="0"/>
              <a:t>Στυλ κύριου τίτλου</a:t>
            </a:r>
            <a:endParaRPr lang="el-GR" noProof="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-GR" noProof="0" smtClean="0"/>
              <a:t>Κάντε κλικ για να επεξεργαστείτε τον υπότιτλο του υποδείγματος</a:t>
            </a:r>
            <a:endParaRPr lang="el-GR" noProof="0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377258-A6FC-4DE6-875A-377A31D0954F}" type="datetime1">
              <a:rPr lang="el-GR" noProof="0" smtClean="0"/>
              <a:t>29/10/2024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 smtClean="0"/>
              <a:t>Στυλ κύριου τίτλου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l-GR" noProof="0" smtClean="0"/>
              <a:t>Επεξεργασία 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12892C-A1D1-4FAD-85D3-A206641B5AB0}" type="datetime1">
              <a:rPr lang="el-GR" noProof="0" smtClean="0"/>
              <a:t>29/10/2024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l-GR" noProof="0" smtClean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el-GR" noProof="0" smtClean="0"/>
              <a:t>Στυλ κύριου τίτλου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el-GR" noProof="0" smtClean="0"/>
              <a:t>Επεξεργασία 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2DF298-C6E4-4DA9-995C-05CE8B47B66A}" type="datetime1">
              <a:rPr lang="el-GR" noProof="0" smtClean="0"/>
              <a:t>29/10/2024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l-GR" noProof="0" smtClean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 smtClean="0"/>
              <a:t>Στυλ κύριου τίτλου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l-GR" noProof="0" smtClean="0"/>
              <a:t>Επεξεργασία 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6F72-FD0A-43EE-B7FA-1CD1078D98D3}" type="datetime1">
              <a:rPr lang="el-GR" noProof="0" smtClean="0"/>
              <a:t>29/10/2024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el-GR" noProof="0" smtClean="0"/>
              <a:t>Στυλ κύριου τίτλου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CFC866-3CB0-4713-A9A1-90947B746DC8}" type="datetime1">
              <a:rPr lang="el-GR" noProof="0" smtClean="0"/>
              <a:t>29/10/2024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 smtClean="0"/>
              <a:t>Στυλ κύριου τίτλου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el-GR" noProof="0" smtClean="0"/>
              <a:t>Επεξεργασία 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el-GR" noProof="0" smtClean="0"/>
              <a:t>Επεξεργασία 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8D0F30-05C0-4665-BFDF-0C4AA7B75C64}" type="datetime1">
              <a:rPr lang="el-GR" noProof="0" smtClean="0"/>
              <a:t>29/10/2024</a:t>
            </a:fld>
            <a:endParaRPr lang="el-GR" noProof="0" dirty="0"/>
          </a:p>
        </p:txBody>
      </p:sp>
      <p:sp>
        <p:nvSpPr>
          <p:cNvPr id="9" name="Θέση υποσέλιδου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l-GR" noProof="0" smtClean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el-GR" noProof="0" smtClean="0"/>
              <a:t>Επεξεργασία 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11" name="Θέση κειμένου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AFDD96-2F73-4528-B433-3DC776762FD4}" type="datetime1">
              <a:rPr lang="el-GR" noProof="0" smtClean="0"/>
              <a:t>29/10/2024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l-GR" noProof="0" smtClean="0"/>
              <a:t>‹#›</a:t>
            </a:fld>
            <a:endParaRPr lang="el-GR" noProof="0" dirty="0"/>
          </a:p>
        </p:txBody>
      </p:sp>
      <p:sp>
        <p:nvSpPr>
          <p:cNvPr id="10" name="Τίτλο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 smtClean="0"/>
              <a:t>Στυλ κύριου τίτλου</a:t>
            </a:r>
            <a:endParaRPr lang="el-GR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 smtClean="0"/>
              <a:t>Στυλ κύριου τίτλου</a:t>
            </a:r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747467-BE4A-4859-B56F-B19A30460233}" type="datetime1">
              <a:rPr lang="el-GR" noProof="0" smtClean="0"/>
              <a:t>29/10/2024</a:t>
            </a:fld>
            <a:endParaRPr lang="el-GR" noProof="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l-GR" noProof="0" smtClean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9CFDAF-8ADD-4318-B9DD-AA5330416EB7}" type="datetime1">
              <a:rPr lang="el-GR" noProof="0" smtClean="0"/>
              <a:t>29/10/2024</a:t>
            </a:fld>
            <a:endParaRPr lang="el-GR" noProof="0" dirty="0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l-GR" noProof="0" smtClean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Ορθογώνιο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el-GR" noProof="0" smtClean="0"/>
              <a:t>Στυλ κύριου τίτλου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9" name="Θέση ημερομηνίας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32BEB0-A8E0-411E-8DD0-DF7DF4A24FCB}" type="datetime1">
              <a:rPr lang="el-GR" noProof="0" smtClean="0"/>
              <a:t>29/10/2024</a:t>
            </a:fld>
            <a:endParaRPr lang="el-GR" noProof="0" dirty="0"/>
          </a:p>
        </p:txBody>
      </p:sp>
      <p:sp>
        <p:nvSpPr>
          <p:cNvPr id="10" name="Θέση υποσέλιδου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el-GR" noProof="0" dirty="0"/>
          </a:p>
        </p:txBody>
      </p:sp>
      <p:sp>
        <p:nvSpPr>
          <p:cNvPr id="11" name="Θέση αριθμού διαφάνειας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l-GR" noProof="0" smtClean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Ορθογώνιο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el-GR" noProof="0" smtClean="0"/>
              <a:t>Στυλ κύριου τίτλου</a:t>
            </a:r>
            <a:endParaRPr lang="el-GR" noProof="0" dirty="0"/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 noProof="0" smtClean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 noProof="0" smtClean="0"/>
              <a:t>Επεξεργασία στυλ υποδείγματος κειμένου</a:t>
            </a:r>
          </a:p>
        </p:txBody>
      </p:sp>
      <p:sp>
        <p:nvSpPr>
          <p:cNvPr id="8" name="Θέση ημερομηνίας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602D1DAC-02B6-44F5-BAFB-664ED5839573}" type="datetime1">
              <a:rPr lang="el-GR" noProof="0" smtClean="0"/>
              <a:t>29/10/2024</a:t>
            </a:fld>
            <a:endParaRPr lang="el-GR" noProof="0" dirty="0"/>
          </a:p>
        </p:txBody>
      </p:sp>
      <p:sp>
        <p:nvSpPr>
          <p:cNvPr id="9" name="Θέση υποσέλιδου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el-GR" noProof="0" dirty="0"/>
          </a:p>
        </p:txBody>
      </p: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el-GR" noProof="0" smtClean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l-GR" noProof="0" dirty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D3BF3FD2-D63C-4F3A-AE56-C20C0BD5754A}" type="datetime1">
              <a:rPr lang="el-GR" noProof="0" smtClean="0"/>
              <a:t>29/10/2024</a:t>
            </a:fld>
            <a:endParaRPr lang="el-GR" noProof="0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fld id="{8A7A6979-0714-4377-B894-6BE4C2D6E202}" type="slidenum">
              <a:rPr lang="el-GR" noProof="0" smtClean="0"/>
              <a:pPr/>
              <a:t>‹#›</a:t>
            </a:fld>
            <a:endParaRPr lang="el-GR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μια δορυφορική άποψη της Γης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5" b="312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86743"/>
            <a:ext cx="12191980" cy="1714994"/>
          </a:xfrm>
          <a:solidFill>
            <a:schemeClr val="bg1">
              <a:alpha val="60000"/>
            </a:schemeClr>
          </a:solidFill>
          <a:ln w="38100" cap="sq">
            <a:noFill/>
            <a:miter lim="800000"/>
          </a:ln>
        </p:spPr>
        <p:txBody>
          <a:bodyPr rtlCol="0" anchor="ctr">
            <a:normAutofit/>
          </a:bodyPr>
          <a:lstStyle/>
          <a:p>
            <a:r>
              <a:rPr lang="el-GR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Θεοσ</a:t>
            </a:r>
            <a:r>
              <a:rPr lang="el-GR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και </a:t>
            </a:r>
            <a:r>
              <a:rPr lang="el-GR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κοσμοσ</a:t>
            </a:r>
            <a:endParaRPr lang="el-GR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el-GR" dirty="0" smtClean="0">
                <a:solidFill>
                  <a:srgbClr val="FFFFFF"/>
                </a:solidFill>
                <a:latin typeface="Bookman Old Style" panose="02050604050505020204" pitchFamily="18" charset="0"/>
              </a:rPr>
              <a:t>ΓΕΩΡΓΙΑ ΚΟΡΔΟΛΑΙΜΗ </a:t>
            </a:r>
          </a:p>
          <a:p>
            <a:pPr rtl="0"/>
            <a:r>
              <a:rPr lang="el-GR" dirty="0" smtClean="0">
                <a:solidFill>
                  <a:srgbClr val="FFFFFF"/>
                </a:solidFill>
                <a:latin typeface="Bookman Old Style" panose="02050604050505020204" pitchFamily="18" charset="0"/>
              </a:rPr>
              <a:t>Π.Σ.Π.Α. </a:t>
            </a:r>
          </a:p>
          <a:p>
            <a:pPr rtl="0"/>
            <a:r>
              <a:rPr lang="el-GR" dirty="0" smtClean="0">
                <a:solidFill>
                  <a:srgbClr val="FFFFFF"/>
                </a:solidFill>
                <a:latin typeface="Bookman Old Style" panose="02050604050505020204" pitchFamily="18" charset="0"/>
              </a:rPr>
              <a:t>Γ’2 </a:t>
            </a:r>
            <a:endParaRPr lang="el-GR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4669"/>
            <a:ext cx="12292149" cy="94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21345"/>
            <a:ext cx="12192000" cy="7315199"/>
          </a:xfrm>
          <a:prstGeom prst="rect">
            <a:avLst/>
          </a:prstGeom>
        </p:spPr>
      </p:pic>
      <p:sp>
        <p:nvSpPr>
          <p:cNvPr id="5" name="Πεντάγωνο 4"/>
          <p:cNvSpPr/>
          <p:nvPr/>
        </p:nvSpPr>
        <p:spPr>
          <a:xfrm>
            <a:off x="-1" y="5708126"/>
            <a:ext cx="6871062" cy="10186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 smtClean="0">
                <a:solidFill>
                  <a:srgbClr val="56290F"/>
                </a:solidFill>
              </a:rPr>
              <a:t>Τα φίδια επιτίθονται κυρίως , γιατί νιώθουν ότι απειλούνται τα μικρά τους . Εκεί όμως θα μπορούν  τα παιδιά να τα πλησιάζουν άφοβα, γιατί κανένας δεν θα θέλει το κακό κανενός , γιατί θα υπάρχει</a:t>
            </a:r>
          </a:p>
          <a:p>
            <a:pPr algn="ctr"/>
            <a:r>
              <a:rPr lang="el-GR" dirty="0" smtClean="0">
                <a:solidFill>
                  <a:srgbClr val="56290F"/>
                </a:solidFill>
              </a:rPr>
              <a:t>Ε---------η !</a:t>
            </a:r>
            <a:endParaRPr lang="el-GR" dirty="0">
              <a:solidFill>
                <a:srgbClr val="5629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5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451" y="-1567871"/>
            <a:ext cx="12229011" cy="9171759"/>
          </a:xfrm>
          <a:prstGeom prst="rect">
            <a:avLst/>
          </a:prstGeom>
        </p:spPr>
      </p:pic>
      <p:sp>
        <p:nvSpPr>
          <p:cNvPr id="7" name="Διάγραμμα ροής: Προετοιμασία 6"/>
          <p:cNvSpPr/>
          <p:nvPr/>
        </p:nvSpPr>
        <p:spPr>
          <a:xfrm>
            <a:off x="5599610" y="1667800"/>
            <a:ext cx="5595257" cy="2656006"/>
          </a:xfrm>
          <a:prstGeom prst="flowChartPreparation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Στη σχέση θεού και ανθρώπου επικρατεί </a:t>
            </a:r>
            <a:r>
              <a:rPr lang="el-GR" b="1" dirty="0" smtClean="0">
                <a:solidFill>
                  <a:srgbClr val="C00000"/>
                </a:solidFill>
              </a:rPr>
              <a:t>ελευθερία</a:t>
            </a:r>
            <a:r>
              <a:rPr lang="el-GR" dirty="0" smtClean="0"/>
              <a:t> , γι’ αυτό καθορίζουμε </a:t>
            </a:r>
            <a:r>
              <a:rPr lang="el-GR" b="1" dirty="0" smtClean="0">
                <a:solidFill>
                  <a:srgbClr val="C00000"/>
                </a:solidFill>
              </a:rPr>
              <a:t>μόνοι μας </a:t>
            </a:r>
            <a:r>
              <a:rPr lang="el-GR" dirty="0" smtClean="0"/>
              <a:t>το </a:t>
            </a:r>
            <a:r>
              <a:rPr lang="el-GR" b="1" dirty="0" smtClean="0">
                <a:solidFill>
                  <a:srgbClr val="C00000"/>
                </a:solidFill>
              </a:rPr>
              <a:t>μέλλον </a:t>
            </a:r>
            <a:r>
              <a:rPr lang="el-GR" dirty="0" smtClean="0"/>
              <a:t>μας, δεν επαναπαυόμαστε παρακαλώντας . Ζητάμε βοήθεια , όμως αν δεν </a:t>
            </a:r>
            <a:r>
              <a:rPr lang="el-GR" b="1" dirty="0" smtClean="0">
                <a:solidFill>
                  <a:srgbClr val="C00000"/>
                </a:solidFill>
              </a:rPr>
              <a:t>προσπαθήσουμε</a:t>
            </a:r>
            <a:r>
              <a:rPr lang="el-GR" dirty="0" smtClean="0"/>
              <a:t> τίποτα δεν θα συμβεί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347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065" y="0"/>
            <a:ext cx="12367065" cy="6956474"/>
          </a:xfrm>
          <a:prstGeom prst="rect">
            <a:avLst/>
          </a:prstGeom>
        </p:spPr>
      </p:pic>
      <p:sp>
        <p:nvSpPr>
          <p:cNvPr id="6" name="Διάγραμμα ροής: Στοιχείο τερματισμού 5"/>
          <p:cNvSpPr/>
          <p:nvPr/>
        </p:nvSpPr>
        <p:spPr>
          <a:xfrm>
            <a:off x="294417" y="794825"/>
            <a:ext cx="9454494" cy="2370406"/>
          </a:xfrm>
          <a:prstGeom prst="flowChartTerminator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Η ζωή είναι ένα </a:t>
            </a:r>
            <a:r>
              <a:rPr lang="el-GR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παιχνίδι</a:t>
            </a:r>
            <a:r>
              <a:rPr lang="el-GR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δίχως κανόνες και έλεγχο , μόνο με </a:t>
            </a:r>
            <a:r>
              <a:rPr lang="el-GR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αξίες </a:t>
            </a:r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που δημιουργούν ένα </a:t>
            </a:r>
            <a:r>
              <a:rPr lang="el-GR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ηλεκτρικό πεδίο </a:t>
            </a:r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Η κονσόλα είναι στα </a:t>
            </a:r>
            <a:r>
              <a:rPr lang="el-GR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δικά σου χεριά </a:t>
            </a:r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, όχι στου θεού . Εσύ </a:t>
            </a:r>
            <a:r>
              <a:rPr lang="el-GR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επιλέγεις </a:t>
            </a:r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αν θα κρατήσεις </a:t>
            </a:r>
            <a:r>
              <a:rPr lang="el-GR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κλειστό</a:t>
            </a:r>
            <a:r>
              <a:rPr lang="el-GR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 </a:t>
            </a:r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ή </a:t>
            </a:r>
            <a:r>
              <a:rPr lang="el-GR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ανοικτό</a:t>
            </a:r>
            <a:r>
              <a:rPr lang="el-GR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το κύκλωμα επιτρέποντας ή όχι στο</a:t>
            </a:r>
            <a:r>
              <a:rPr lang="el-GR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el-GR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ρεύμα του θεού </a:t>
            </a:r>
            <a:r>
              <a:rPr lang="el-GR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να διαχέεται ή όχι </a:t>
            </a:r>
            <a:r>
              <a:rPr lang="el-GR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από μέσα σου…  </a:t>
            </a:r>
            <a:endParaRPr lang="el-GR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3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381" y="0"/>
            <a:ext cx="12604654" cy="6991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Πεντάγωνο 6"/>
          <p:cNvSpPr/>
          <p:nvPr/>
        </p:nvSpPr>
        <p:spPr>
          <a:xfrm>
            <a:off x="1392701" y="633046"/>
            <a:ext cx="9003323" cy="1083213"/>
          </a:xfrm>
          <a:prstGeom prst="homePlat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i="1" dirty="0" smtClean="0">
                <a:solidFill>
                  <a:srgbClr val="FFFF00"/>
                </a:solidFill>
              </a:rPr>
              <a:t>«Λάβετε </a:t>
            </a:r>
            <a:r>
              <a:rPr lang="el-GR" b="1" i="1" dirty="0">
                <a:solidFill>
                  <a:srgbClr val="FFFF00"/>
                </a:solidFill>
              </a:rPr>
              <a:t>φάγετε </a:t>
            </a:r>
            <a:r>
              <a:rPr lang="el-GR" b="1" i="1" dirty="0" err="1">
                <a:solidFill>
                  <a:srgbClr val="FFFF00"/>
                </a:solidFill>
              </a:rPr>
              <a:t>τοῦτό</a:t>
            </a:r>
            <a:r>
              <a:rPr lang="el-GR" b="1" i="1" dirty="0">
                <a:solidFill>
                  <a:srgbClr val="FFFF00"/>
                </a:solidFill>
              </a:rPr>
              <a:t> μου </a:t>
            </a:r>
            <a:r>
              <a:rPr lang="el-GR" b="1" i="1" dirty="0" err="1">
                <a:solidFill>
                  <a:srgbClr val="FFFF00"/>
                </a:solidFill>
              </a:rPr>
              <a:t>ἐστι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τὸ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σῶμά</a:t>
            </a:r>
            <a:r>
              <a:rPr lang="el-GR" b="1" i="1" dirty="0">
                <a:solidFill>
                  <a:srgbClr val="FFFF00"/>
                </a:solidFill>
              </a:rPr>
              <a:t>, </a:t>
            </a:r>
            <a:r>
              <a:rPr lang="el-GR" b="1" i="1" dirty="0" err="1">
                <a:solidFill>
                  <a:srgbClr val="FFFF00"/>
                </a:solidFill>
              </a:rPr>
              <a:t>τὸ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ὑπὲρ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ὑμῶν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κλώμενον</a:t>
            </a:r>
            <a:r>
              <a:rPr lang="el-GR" b="1" i="1" dirty="0">
                <a:solidFill>
                  <a:srgbClr val="FFFF00"/>
                </a:solidFill>
              </a:rPr>
              <a:t>, </a:t>
            </a:r>
            <a:r>
              <a:rPr lang="el-GR" b="1" i="1" dirty="0" err="1">
                <a:solidFill>
                  <a:srgbClr val="FFFF00"/>
                </a:solidFill>
              </a:rPr>
              <a:t>εἰς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ἄφεσιν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 smtClean="0">
                <a:solidFill>
                  <a:srgbClr val="FFFF00"/>
                </a:solidFill>
              </a:rPr>
              <a:t>ἁμαρτιῶν</a:t>
            </a:r>
            <a:r>
              <a:rPr lang="el-GR" b="1" i="1" dirty="0" smtClean="0">
                <a:solidFill>
                  <a:srgbClr val="FFFF00"/>
                </a:solidFill>
              </a:rPr>
              <a:t>…»</a:t>
            </a:r>
            <a:endParaRPr lang="el-GR" b="1" i="1" dirty="0">
              <a:solidFill>
                <a:srgbClr val="FFFF00"/>
              </a:solidFill>
            </a:endParaRPr>
          </a:p>
        </p:txBody>
      </p:sp>
      <p:sp>
        <p:nvSpPr>
          <p:cNvPr id="8" name="Πεντάγωνο 7"/>
          <p:cNvSpPr/>
          <p:nvPr/>
        </p:nvSpPr>
        <p:spPr>
          <a:xfrm>
            <a:off x="1670284" y="5725550"/>
            <a:ext cx="9003323" cy="1132450"/>
          </a:xfrm>
          <a:prstGeom prst="homePlat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i="1" dirty="0" smtClean="0">
                <a:solidFill>
                  <a:srgbClr val="FFFF00"/>
                </a:solidFill>
              </a:rPr>
              <a:t>«…</a:t>
            </a:r>
            <a:r>
              <a:rPr lang="el-GR" b="1" i="1" dirty="0" err="1" smtClean="0">
                <a:solidFill>
                  <a:srgbClr val="FFFF00"/>
                </a:solidFill>
              </a:rPr>
              <a:t>πίετε</a:t>
            </a:r>
            <a:r>
              <a:rPr lang="el-GR" b="1" i="1" dirty="0" smtClean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ἐξ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αὐτοῦ</a:t>
            </a:r>
            <a:r>
              <a:rPr lang="el-GR" b="1" i="1" dirty="0">
                <a:solidFill>
                  <a:srgbClr val="FFFF00"/>
                </a:solidFill>
              </a:rPr>
              <a:t> πάντες· </a:t>
            </a:r>
            <a:r>
              <a:rPr lang="el-GR" b="1" i="1" dirty="0" err="1">
                <a:solidFill>
                  <a:srgbClr val="FFFF00"/>
                </a:solidFill>
              </a:rPr>
              <a:t>τοῦτό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ἐστι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τὸ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αἷμά</a:t>
            </a:r>
            <a:r>
              <a:rPr lang="el-GR" b="1" i="1" dirty="0">
                <a:solidFill>
                  <a:srgbClr val="FFFF00"/>
                </a:solidFill>
              </a:rPr>
              <a:t> μου </a:t>
            </a:r>
            <a:r>
              <a:rPr lang="el-GR" b="1" i="1" dirty="0" err="1">
                <a:solidFill>
                  <a:srgbClr val="FFFF00"/>
                </a:solidFill>
              </a:rPr>
              <a:t>τὸ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τῆς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καινῆς</a:t>
            </a:r>
            <a:r>
              <a:rPr lang="el-GR" b="1" i="1" dirty="0">
                <a:solidFill>
                  <a:srgbClr val="FFFF00"/>
                </a:solidFill>
              </a:rPr>
              <a:t> διαθήκης </a:t>
            </a:r>
            <a:r>
              <a:rPr lang="el-GR" b="1" i="1" dirty="0" err="1">
                <a:solidFill>
                  <a:srgbClr val="FFFF00"/>
                </a:solidFill>
              </a:rPr>
              <a:t>τὸ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ὑπὲρ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ὑμῶν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καὶ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>
                <a:solidFill>
                  <a:srgbClr val="FFFF00"/>
                </a:solidFill>
              </a:rPr>
              <a:t>πολλῶν</a:t>
            </a:r>
            <a:r>
              <a:rPr lang="el-GR" b="1" i="1" dirty="0">
                <a:solidFill>
                  <a:srgbClr val="FFFF00"/>
                </a:solidFill>
              </a:rPr>
              <a:t> </a:t>
            </a:r>
            <a:r>
              <a:rPr lang="el-GR" b="1" i="1" dirty="0" err="1" smtClean="0">
                <a:solidFill>
                  <a:srgbClr val="FFFF00"/>
                </a:solidFill>
              </a:rPr>
              <a:t>ἐκχυνόμενον</a:t>
            </a:r>
            <a:r>
              <a:rPr lang="el-GR" b="1" i="1" dirty="0" smtClean="0">
                <a:solidFill>
                  <a:srgbClr val="FFFF00"/>
                </a:solidFill>
              </a:rPr>
              <a:t>»</a:t>
            </a:r>
            <a:endParaRPr lang="el-GR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6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0971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138424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" name="Θέση περιεχομένου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1" y="-261257"/>
            <a:ext cx="13533119" cy="8958644"/>
          </a:xfrm>
        </p:spPr>
      </p:pic>
    </p:spTree>
    <p:extLst>
      <p:ext uri="{BB962C8B-B14F-4D97-AF65-F5344CB8AC3E}">
        <p14:creationId xmlns:p14="http://schemas.microsoft.com/office/powerpoint/2010/main" val="395524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18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1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819"/>
            <a:ext cx="12192000" cy="7310244"/>
          </a:xfrm>
          <a:prstGeom prst="rect">
            <a:avLst/>
          </a:prstGeom>
        </p:spPr>
      </p:pic>
      <p:sp>
        <p:nvSpPr>
          <p:cNvPr id="5" name="Στρογγυλεμένο ορθογώνιο 4"/>
          <p:cNvSpPr/>
          <p:nvPr/>
        </p:nvSpPr>
        <p:spPr>
          <a:xfrm>
            <a:off x="7707086" y="428846"/>
            <a:ext cx="4101738" cy="13716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00B050"/>
                </a:solidFill>
              </a:rPr>
              <a:t>Άξιζε που μας έδωσε αυτή τη δύναμη ; </a:t>
            </a:r>
          </a:p>
          <a:p>
            <a:pPr algn="ctr"/>
            <a:r>
              <a:rPr lang="el-GR" b="1" dirty="0" smtClean="0">
                <a:solidFill>
                  <a:srgbClr val="00B050"/>
                </a:solidFill>
              </a:rPr>
              <a:t>Τον βγάλαμε ασπροπρόσωπο ;</a:t>
            </a:r>
            <a:endParaRPr lang="el-G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5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266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Πεντάγωνο 5"/>
          <p:cNvSpPr/>
          <p:nvPr/>
        </p:nvSpPr>
        <p:spPr>
          <a:xfrm>
            <a:off x="0" y="5633906"/>
            <a:ext cx="10493829" cy="665107"/>
          </a:xfrm>
          <a:prstGeom prst="homePlate">
            <a:avLst/>
          </a:prstGeom>
          <a:gradFill flip="none" rotWithShape="1">
            <a:gsLst>
              <a:gs pos="0">
                <a:srgbClr val="78C9F4">
                  <a:shade val="30000"/>
                  <a:satMod val="115000"/>
                </a:srgbClr>
              </a:gs>
              <a:gs pos="50000">
                <a:srgbClr val="78C9F4">
                  <a:shade val="67500"/>
                  <a:satMod val="115000"/>
                </a:srgbClr>
              </a:gs>
              <a:gs pos="100000">
                <a:srgbClr val="78C9F4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C00000"/>
                </a:solidFill>
              </a:rPr>
              <a:t>Ο άνθρωπος νομίζει πως είναι δική του η γη και η κτίση του θεού δικό του κτήμα ξεχνά πως στις επόμενες εκλογές ο θεός μπορεί να επιλέξει άλλον για οδηγό …</a:t>
            </a:r>
            <a:endParaRPr lang="el-G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93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572" y="0"/>
            <a:ext cx="12891168" cy="6858000"/>
          </a:xfrm>
        </p:spPr>
      </p:pic>
      <p:sp>
        <p:nvSpPr>
          <p:cNvPr id="5" name="Οβάλ 4"/>
          <p:cNvSpPr/>
          <p:nvPr/>
        </p:nvSpPr>
        <p:spPr>
          <a:xfrm>
            <a:off x="3960223" y="1448997"/>
            <a:ext cx="4271554" cy="36324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i="1" dirty="0" smtClean="0">
                <a:solidFill>
                  <a:srgbClr val="7030A0"/>
                </a:solidFill>
              </a:rPr>
              <a:t>Ποιο είναι τελικά το μεγαλύτερο άγριο θηρίο που ο θεός δημιούργησε ;</a:t>
            </a:r>
            <a:endParaRPr lang="el-GR" sz="28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9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606" y="803773"/>
            <a:ext cx="8948057" cy="5017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283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8972"/>
            <a:ext cx="9183189" cy="7116972"/>
          </a:xfrm>
          <a:prstGeom prst="rect">
            <a:avLst/>
          </a:prstGeom>
        </p:spPr>
      </p:pic>
      <p:sp>
        <p:nvSpPr>
          <p:cNvPr id="6" name="Ορθογώνιο 5"/>
          <p:cNvSpPr/>
          <p:nvPr/>
        </p:nvSpPr>
        <p:spPr>
          <a:xfrm>
            <a:off x="9183189" y="0"/>
            <a:ext cx="3008811" cy="6858000"/>
          </a:xfrm>
          <a:prstGeom prst="rect">
            <a:avLst/>
          </a:prstGeom>
          <a:solidFill>
            <a:srgbClr val="F9EE8E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i="1" dirty="0" smtClean="0">
                <a:solidFill>
                  <a:srgbClr val="889023"/>
                </a:solidFill>
              </a:rPr>
              <a:t>Πως ο Ησαΐας περιγράφει το βασίλειο του θεού και τον πλανήτη γη που οραματίζεται ;</a:t>
            </a:r>
            <a:endParaRPr lang="el-GR" sz="3200" b="1" i="1" dirty="0">
              <a:solidFill>
                <a:srgbClr val="8890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70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Δέμα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174_TF56596226.potx" id="{31E6D0B9-F9DD-463F-B499-026CE5FE01F5}" vid="{43194A00-97E7-449E-A96B-811FD47C8F99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09F5EF-575C-40E7-A9C5-EC1F2A5548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775A23-75CA-4614-9647-C9B2CE742CA2}">
  <ds:schemaRefs>
    <ds:schemaRef ds:uri="http://purl.org/dc/elements/1.1/"/>
    <ds:schemaRef ds:uri="http://www.w3.org/XML/1998/namespace"/>
    <ds:schemaRef ds:uri="71af3243-3dd4-4a8d-8c0d-dd76da1f02a5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16c05727-aa75-4e4a-9b5f-8a80a1165891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Σχεδίαση Δέμα</Template>
  <TotalTime>0</TotalTime>
  <Words>248</Words>
  <Application>Microsoft Office PowerPoint</Application>
  <PresentationFormat>Ευρεία οθόνη</PresentationFormat>
  <Paragraphs>16</Paragraphs>
  <Slides>14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9" baseType="lpstr">
      <vt:lpstr>Arial</vt:lpstr>
      <vt:lpstr>Bookman Old Style</vt:lpstr>
      <vt:lpstr>Calibri</vt:lpstr>
      <vt:lpstr>Corbel</vt:lpstr>
      <vt:lpstr>Δέμα</vt:lpstr>
      <vt:lpstr>Θεοσ και κοσμοσ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2024-10-29T17:05:11Z</dcterms:created>
  <dcterms:modified xsi:type="dcterms:W3CDTF">2024-10-29T20:08:44Z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