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3785468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Ιωαννα Γεωργούση…"/>
          <p:cNvSpPr txBox="1">
            <a:spLocks noGrp="1"/>
          </p:cNvSpPr>
          <p:nvPr>
            <p:ph type="body" idx="21"/>
          </p:nvPr>
        </p:nvSpPr>
        <p:spPr>
          <a:xfrm>
            <a:off x="19681890" y="11304798"/>
            <a:ext cx="22241890" cy="17054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594360">
              <a:defRPr sz="2592"/>
            </a:pPr>
            <a:r>
              <a:t>Ιωαννα Γεωργούση</a:t>
            </a:r>
          </a:p>
          <a:p>
            <a:pPr defTabSz="594360">
              <a:defRPr sz="2592"/>
            </a:pPr>
            <a:r>
              <a:t>Μαρια Καραδήμα </a:t>
            </a:r>
          </a:p>
          <a:p>
            <a:pPr defTabSz="594360">
              <a:defRPr sz="2592"/>
            </a:pPr>
            <a:r>
              <a:t>Κατερίνα Αρβανίτη</a:t>
            </a:r>
          </a:p>
          <a:p>
            <a:pPr defTabSz="594360">
              <a:defRPr sz="2592"/>
            </a:pPr>
            <a:r>
              <a:t>Πανωραια Κολοκουρα</a:t>
            </a:r>
          </a:p>
        </p:txBody>
      </p:sp>
      <p:sp>
        <p:nvSpPr>
          <p:cNvPr id="172" name="Ο Βασιλικός Ρυθμός"/>
          <p:cNvSpPr txBox="1">
            <a:spLocks noGrp="1"/>
          </p:cNvSpPr>
          <p:nvPr>
            <p:ph type="ctrTitle"/>
          </p:nvPr>
        </p:nvSpPr>
        <p:spPr>
          <a:prstGeom prst="rect">
            <a:avLst/>
          </a:prstGeom>
        </p:spPr>
        <p:txBody>
          <a:bodyPr/>
          <a:lstStyle/>
          <a:p>
            <a:r>
              <a:t>Ο Βασιλικός Ρυθμός</a:t>
            </a:r>
          </a:p>
        </p:txBody>
      </p:sp>
      <p:sp>
        <p:nvSpPr>
          <p:cNvPr id="173" name="Θρησκευτικά Β1 2024"/>
          <p:cNvSpPr txBox="1">
            <a:spLocks noGrp="1"/>
          </p:cNvSpPr>
          <p:nvPr>
            <p:ph type="subTitle" sz="quarter" idx="1"/>
          </p:nvPr>
        </p:nvSpPr>
        <p:spPr>
          <a:prstGeom prst="rect">
            <a:avLst/>
          </a:prstGeom>
        </p:spPr>
        <p:txBody>
          <a:bodyPr/>
          <a:lstStyle/>
          <a:p>
            <a:r>
              <a:t>Θρησκευτικά Β1 2024</a:t>
            </a:r>
          </a:p>
        </p:txBody>
      </p:sp>
      <p:sp>
        <p:nvSpPr>
          <p:cNvPr id="174" name="Coliseum"/>
          <p:cNvSpPr/>
          <p:nvPr/>
        </p:nvSpPr>
        <p:spPr>
          <a:xfrm>
            <a:off x="6414735" y="2775150"/>
            <a:ext cx="4390819" cy="2678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53"/>
                </a:lnTo>
                <a:lnTo>
                  <a:pt x="335" y="753"/>
                </a:lnTo>
                <a:lnTo>
                  <a:pt x="335" y="5346"/>
                </a:lnTo>
                <a:lnTo>
                  <a:pt x="0" y="5346"/>
                </a:lnTo>
                <a:lnTo>
                  <a:pt x="0" y="6099"/>
                </a:lnTo>
                <a:lnTo>
                  <a:pt x="335" y="6099"/>
                </a:lnTo>
                <a:lnTo>
                  <a:pt x="335" y="10698"/>
                </a:lnTo>
                <a:lnTo>
                  <a:pt x="0" y="10698"/>
                </a:lnTo>
                <a:lnTo>
                  <a:pt x="0" y="11451"/>
                </a:lnTo>
                <a:lnTo>
                  <a:pt x="335" y="11451"/>
                </a:lnTo>
                <a:lnTo>
                  <a:pt x="335" y="16096"/>
                </a:lnTo>
                <a:lnTo>
                  <a:pt x="0" y="16096"/>
                </a:lnTo>
                <a:lnTo>
                  <a:pt x="0" y="16850"/>
                </a:lnTo>
                <a:lnTo>
                  <a:pt x="335" y="16850"/>
                </a:lnTo>
                <a:lnTo>
                  <a:pt x="341" y="21600"/>
                </a:lnTo>
                <a:lnTo>
                  <a:pt x="1011" y="21600"/>
                </a:lnTo>
                <a:lnTo>
                  <a:pt x="1011" y="19439"/>
                </a:lnTo>
                <a:cubicBezTo>
                  <a:pt x="1011" y="18846"/>
                  <a:pt x="1309" y="18356"/>
                  <a:pt x="1671" y="18356"/>
                </a:cubicBezTo>
                <a:cubicBezTo>
                  <a:pt x="2034" y="18356"/>
                  <a:pt x="2331" y="18846"/>
                  <a:pt x="2331" y="19439"/>
                </a:cubicBezTo>
                <a:lnTo>
                  <a:pt x="2331" y="21600"/>
                </a:lnTo>
                <a:lnTo>
                  <a:pt x="3039" y="21600"/>
                </a:lnTo>
                <a:lnTo>
                  <a:pt x="3039" y="19439"/>
                </a:lnTo>
                <a:cubicBezTo>
                  <a:pt x="3039" y="18846"/>
                  <a:pt x="3337" y="18356"/>
                  <a:pt x="3699" y="18356"/>
                </a:cubicBezTo>
                <a:cubicBezTo>
                  <a:pt x="4062" y="18356"/>
                  <a:pt x="4359" y="18846"/>
                  <a:pt x="4359" y="19439"/>
                </a:cubicBezTo>
                <a:lnTo>
                  <a:pt x="4359" y="21600"/>
                </a:lnTo>
                <a:lnTo>
                  <a:pt x="5067" y="21600"/>
                </a:lnTo>
                <a:lnTo>
                  <a:pt x="5067" y="19439"/>
                </a:lnTo>
                <a:cubicBezTo>
                  <a:pt x="5067" y="18846"/>
                  <a:pt x="5365" y="18356"/>
                  <a:pt x="5727" y="18356"/>
                </a:cubicBezTo>
                <a:cubicBezTo>
                  <a:pt x="6090" y="18356"/>
                  <a:pt x="6387" y="18846"/>
                  <a:pt x="6387" y="19439"/>
                </a:cubicBezTo>
                <a:lnTo>
                  <a:pt x="6387" y="21600"/>
                </a:lnTo>
                <a:lnTo>
                  <a:pt x="7095" y="21600"/>
                </a:lnTo>
                <a:lnTo>
                  <a:pt x="7095" y="19439"/>
                </a:lnTo>
                <a:cubicBezTo>
                  <a:pt x="7095" y="18846"/>
                  <a:pt x="7393" y="18356"/>
                  <a:pt x="7755" y="18356"/>
                </a:cubicBezTo>
                <a:cubicBezTo>
                  <a:pt x="8118" y="18356"/>
                  <a:pt x="8415" y="18846"/>
                  <a:pt x="8415" y="19439"/>
                </a:cubicBezTo>
                <a:lnTo>
                  <a:pt x="8415" y="21600"/>
                </a:lnTo>
                <a:lnTo>
                  <a:pt x="9123" y="21600"/>
                </a:lnTo>
                <a:lnTo>
                  <a:pt x="9123" y="19439"/>
                </a:lnTo>
                <a:cubicBezTo>
                  <a:pt x="9123" y="18846"/>
                  <a:pt x="9421" y="18356"/>
                  <a:pt x="9783" y="18356"/>
                </a:cubicBezTo>
                <a:cubicBezTo>
                  <a:pt x="10146" y="18356"/>
                  <a:pt x="10443" y="18846"/>
                  <a:pt x="10443" y="19439"/>
                </a:cubicBezTo>
                <a:lnTo>
                  <a:pt x="10443" y="21600"/>
                </a:lnTo>
                <a:lnTo>
                  <a:pt x="10799" y="21600"/>
                </a:lnTo>
                <a:lnTo>
                  <a:pt x="11157" y="21600"/>
                </a:lnTo>
                <a:lnTo>
                  <a:pt x="11157" y="19439"/>
                </a:lnTo>
                <a:cubicBezTo>
                  <a:pt x="11157" y="18846"/>
                  <a:pt x="11454" y="18356"/>
                  <a:pt x="11817" y="18356"/>
                </a:cubicBezTo>
                <a:cubicBezTo>
                  <a:pt x="12179" y="18356"/>
                  <a:pt x="12476" y="18846"/>
                  <a:pt x="12476" y="19439"/>
                </a:cubicBezTo>
                <a:lnTo>
                  <a:pt x="12476" y="21600"/>
                </a:lnTo>
                <a:lnTo>
                  <a:pt x="13185" y="21600"/>
                </a:lnTo>
                <a:lnTo>
                  <a:pt x="13185" y="19439"/>
                </a:lnTo>
                <a:cubicBezTo>
                  <a:pt x="13185" y="18846"/>
                  <a:pt x="13482" y="18356"/>
                  <a:pt x="13845" y="18356"/>
                </a:cubicBezTo>
                <a:cubicBezTo>
                  <a:pt x="14207" y="18356"/>
                  <a:pt x="14504" y="18846"/>
                  <a:pt x="14504" y="19439"/>
                </a:cubicBezTo>
                <a:lnTo>
                  <a:pt x="14504" y="21600"/>
                </a:lnTo>
                <a:lnTo>
                  <a:pt x="15213" y="21600"/>
                </a:lnTo>
                <a:lnTo>
                  <a:pt x="15213" y="19439"/>
                </a:lnTo>
                <a:cubicBezTo>
                  <a:pt x="15213" y="18846"/>
                  <a:pt x="15510" y="18356"/>
                  <a:pt x="15873" y="18356"/>
                </a:cubicBezTo>
                <a:cubicBezTo>
                  <a:pt x="16235" y="18356"/>
                  <a:pt x="16532" y="18846"/>
                  <a:pt x="16532" y="19439"/>
                </a:cubicBezTo>
                <a:lnTo>
                  <a:pt x="16532" y="21600"/>
                </a:lnTo>
                <a:lnTo>
                  <a:pt x="17241" y="21600"/>
                </a:lnTo>
                <a:lnTo>
                  <a:pt x="17241" y="19439"/>
                </a:lnTo>
                <a:cubicBezTo>
                  <a:pt x="17241" y="18846"/>
                  <a:pt x="17538" y="18356"/>
                  <a:pt x="17901" y="18356"/>
                </a:cubicBezTo>
                <a:cubicBezTo>
                  <a:pt x="18263" y="18356"/>
                  <a:pt x="18560" y="18846"/>
                  <a:pt x="18560" y="19439"/>
                </a:cubicBezTo>
                <a:lnTo>
                  <a:pt x="18560" y="21600"/>
                </a:lnTo>
                <a:lnTo>
                  <a:pt x="19269" y="21600"/>
                </a:lnTo>
                <a:lnTo>
                  <a:pt x="19269" y="19439"/>
                </a:lnTo>
                <a:cubicBezTo>
                  <a:pt x="19269" y="18846"/>
                  <a:pt x="19566" y="18356"/>
                  <a:pt x="19929" y="18356"/>
                </a:cubicBezTo>
                <a:cubicBezTo>
                  <a:pt x="20291" y="18356"/>
                  <a:pt x="20588" y="18846"/>
                  <a:pt x="20588" y="19439"/>
                </a:cubicBezTo>
                <a:lnTo>
                  <a:pt x="20588" y="21600"/>
                </a:lnTo>
                <a:lnTo>
                  <a:pt x="21259" y="21600"/>
                </a:lnTo>
                <a:lnTo>
                  <a:pt x="21264" y="16850"/>
                </a:lnTo>
                <a:lnTo>
                  <a:pt x="21600" y="16850"/>
                </a:lnTo>
                <a:lnTo>
                  <a:pt x="21600" y="16096"/>
                </a:lnTo>
                <a:lnTo>
                  <a:pt x="21264" y="16096"/>
                </a:lnTo>
                <a:lnTo>
                  <a:pt x="21264" y="11451"/>
                </a:lnTo>
                <a:lnTo>
                  <a:pt x="21600" y="11451"/>
                </a:lnTo>
                <a:lnTo>
                  <a:pt x="21600" y="10698"/>
                </a:lnTo>
                <a:lnTo>
                  <a:pt x="21264" y="10698"/>
                </a:lnTo>
                <a:lnTo>
                  <a:pt x="21264" y="6099"/>
                </a:lnTo>
                <a:lnTo>
                  <a:pt x="21600" y="6099"/>
                </a:lnTo>
                <a:lnTo>
                  <a:pt x="21600" y="5346"/>
                </a:lnTo>
                <a:lnTo>
                  <a:pt x="21264" y="5346"/>
                </a:lnTo>
                <a:lnTo>
                  <a:pt x="21264" y="753"/>
                </a:lnTo>
                <a:lnTo>
                  <a:pt x="21588" y="753"/>
                </a:lnTo>
                <a:lnTo>
                  <a:pt x="21588" y="0"/>
                </a:lnTo>
                <a:lnTo>
                  <a:pt x="10794" y="0"/>
                </a:lnTo>
                <a:lnTo>
                  <a:pt x="0" y="0"/>
                </a:lnTo>
                <a:close/>
                <a:moveTo>
                  <a:pt x="1671" y="2075"/>
                </a:moveTo>
                <a:cubicBezTo>
                  <a:pt x="1844" y="2075"/>
                  <a:pt x="1984" y="2303"/>
                  <a:pt x="1984" y="2587"/>
                </a:cubicBezTo>
                <a:lnTo>
                  <a:pt x="1984" y="3626"/>
                </a:lnTo>
                <a:lnTo>
                  <a:pt x="1352" y="3626"/>
                </a:lnTo>
                <a:lnTo>
                  <a:pt x="1352" y="2587"/>
                </a:lnTo>
                <a:lnTo>
                  <a:pt x="1357" y="2587"/>
                </a:lnTo>
                <a:cubicBezTo>
                  <a:pt x="1357" y="2303"/>
                  <a:pt x="1498" y="2075"/>
                  <a:pt x="1671" y="2075"/>
                </a:cubicBezTo>
                <a:close/>
                <a:moveTo>
                  <a:pt x="3699" y="2075"/>
                </a:moveTo>
                <a:cubicBezTo>
                  <a:pt x="3872" y="2075"/>
                  <a:pt x="4012" y="2303"/>
                  <a:pt x="4012" y="2587"/>
                </a:cubicBezTo>
                <a:lnTo>
                  <a:pt x="4012" y="3626"/>
                </a:lnTo>
                <a:lnTo>
                  <a:pt x="3380" y="3626"/>
                </a:lnTo>
                <a:lnTo>
                  <a:pt x="3380" y="2587"/>
                </a:lnTo>
                <a:lnTo>
                  <a:pt x="3385" y="2587"/>
                </a:lnTo>
                <a:cubicBezTo>
                  <a:pt x="3385" y="2303"/>
                  <a:pt x="3526" y="2075"/>
                  <a:pt x="3699" y="2075"/>
                </a:cubicBezTo>
                <a:close/>
                <a:moveTo>
                  <a:pt x="5727" y="2075"/>
                </a:moveTo>
                <a:cubicBezTo>
                  <a:pt x="5900" y="2075"/>
                  <a:pt x="6040" y="2303"/>
                  <a:pt x="6040" y="2587"/>
                </a:cubicBezTo>
                <a:lnTo>
                  <a:pt x="6040" y="3626"/>
                </a:lnTo>
                <a:lnTo>
                  <a:pt x="5408" y="3626"/>
                </a:lnTo>
                <a:lnTo>
                  <a:pt x="5408" y="2587"/>
                </a:lnTo>
                <a:lnTo>
                  <a:pt x="5413" y="2587"/>
                </a:lnTo>
                <a:cubicBezTo>
                  <a:pt x="5413" y="2303"/>
                  <a:pt x="5554" y="2075"/>
                  <a:pt x="5727" y="2075"/>
                </a:cubicBezTo>
                <a:close/>
                <a:moveTo>
                  <a:pt x="7755" y="2075"/>
                </a:moveTo>
                <a:cubicBezTo>
                  <a:pt x="7929" y="2075"/>
                  <a:pt x="8068" y="2303"/>
                  <a:pt x="8068" y="2587"/>
                </a:cubicBezTo>
                <a:lnTo>
                  <a:pt x="8068" y="3626"/>
                </a:lnTo>
                <a:lnTo>
                  <a:pt x="7436" y="3626"/>
                </a:lnTo>
                <a:lnTo>
                  <a:pt x="7436" y="2587"/>
                </a:lnTo>
                <a:lnTo>
                  <a:pt x="7441" y="2587"/>
                </a:lnTo>
                <a:cubicBezTo>
                  <a:pt x="7441" y="2303"/>
                  <a:pt x="7582" y="2075"/>
                  <a:pt x="7755" y="2075"/>
                </a:cubicBezTo>
                <a:close/>
                <a:moveTo>
                  <a:pt x="9783" y="2075"/>
                </a:moveTo>
                <a:cubicBezTo>
                  <a:pt x="9957" y="2075"/>
                  <a:pt x="10096" y="2303"/>
                  <a:pt x="10096" y="2587"/>
                </a:cubicBezTo>
                <a:lnTo>
                  <a:pt x="10096" y="3626"/>
                </a:lnTo>
                <a:lnTo>
                  <a:pt x="9464" y="3626"/>
                </a:lnTo>
                <a:lnTo>
                  <a:pt x="9464" y="2587"/>
                </a:lnTo>
                <a:lnTo>
                  <a:pt x="9469" y="2587"/>
                </a:lnTo>
                <a:cubicBezTo>
                  <a:pt x="9469" y="2303"/>
                  <a:pt x="9610" y="2075"/>
                  <a:pt x="9783" y="2075"/>
                </a:cubicBezTo>
                <a:close/>
                <a:moveTo>
                  <a:pt x="11806" y="2075"/>
                </a:moveTo>
                <a:cubicBezTo>
                  <a:pt x="11979" y="2075"/>
                  <a:pt x="12119" y="2303"/>
                  <a:pt x="12119" y="2587"/>
                </a:cubicBezTo>
                <a:lnTo>
                  <a:pt x="12119" y="3626"/>
                </a:lnTo>
                <a:lnTo>
                  <a:pt x="11487" y="3626"/>
                </a:lnTo>
                <a:lnTo>
                  <a:pt x="11487" y="2587"/>
                </a:lnTo>
                <a:lnTo>
                  <a:pt x="11492" y="2587"/>
                </a:lnTo>
                <a:cubicBezTo>
                  <a:pt x="11492" y="2303"/>
                  <a:pt x="11633" y="2075"/>
                  <a:pt x="11806" y="2075"/>
                </a:cubicBezTo>
                <a:close/>
                <a:moveTo>
                  <a:pt x="13834" y="2075"/>
                </a:moveTo>
                <a:cubicBezTo>
                  <a:pt x="14007" y="2075"/>
                  <a:pt x="14147" y="2303"/>
                  <a:pt x="14147" y="2587"/>
                </a:cubicBezTo>
                <a:lnTo>
                  <a:pt x="14147" y="3626"/>
                </a:lnTo>
                <a:lnTo>
                  <a:pt x="13520" y="3626"/>
                </a:lnTo>
                <a:lnTo>
                  <a:pt x="13520" y="2587"/>
                </a:lnTo>
                <a:cubicBezTo>
                  <a:pt x="13520" y="2303"/>
                  <a:pt x="13661" y="2075"/>
                  <a:pt x="13834" y="2075"/>
                </a:cubicBezTo>
                <a:close/>
                <a:moveTo>
                  <a:pt x="15862" y="2075"/>
                </a:moveTo>
                <a:cubicBezTo>
                  <a:pt x="16035" y="2075"/>
                  <a:pt x="16175" y="2303"/>
                  <a:pt x="16175" y="2587"/>
                </a:cubicBezTo>
                <a:lnTo>
                  <a:pt x="16175" y="3626"/>
                </a:lnTo>
                <a:lnTo>
                  <a:pt x="15543" y="3626"/>
                </a:lnTo>
                <a:lnTo>
                  <a:pt x="15543" y="2587"/>
                </a:lnTo>
                <a:lnTo>
                  <a:pt x="15548" y="2587"/>
                </a:lnTo>
                <a:cubicBezTo>
                  <a:pt x="15548" y="2303"/>
                  <a:pt x="15689" y="2075"/>
                  <a:pt x="15862" y="2075"/>
                </a:cubicBezTo>
                <a:close/>
                <a:moveTo>
                  <a:pt x="17890" y="2075"/>
                </a:moveTo>
                <a:cubicBezTo>
                  <a:pt x="18063" y="2075"/>
                  <a:pt x="18203" y="2303"/>
                  <a:pt x="18203" y="2587"/>
                </a:cubicBezTo>
                <a:lnTo>
                  <a:pt x="18203" y="3626"/>
                </a:lnTo>
                <a:lnTo>
                  <a:pt x="17576" y="3626"/>
                </a:lnTo>
                <a:lnTo>
                  <a:pt x="17576" y="2587"/>
                </a:lnTo>
                <a:cubicBezTo>
                  <a:pt x="17576" y="2303"/>
                  <a:pt x="17717" y="2075"/>
                  <a:pt x="17890" y="2075"/>
                </a:cubicBezTo>
                <a:close/>
                <a:moveTo>
                  <a:pt x="19912" y="2075"/>
                </a:moveTo>
                <a:cubicBezTo>
                  <a:pt x="20085" y="2075"/>
                  <a:pt x="20226" y="2303"/>
                  <a:pt x="20226" y="2587"/>
                </a:cubicBezTo>
                <a:lnTo>
                  <a:pt x="20226" y="3626"/>
                </a:lnTo>
                <a:lnTo>
                  <a:pt x="19594" y="3626"/>
                </a:lnTo>
                <a:lnTo>
                  <a:pt x="19594" y="2587"/>
                </a:lnTo>
                <a:lnTo>
                  <a:pt x="19599" y="2587"/>
                </a:lnTo>
                <a:cubicBezTo>
                  <a:pt x="19599" y="2303"/>
                  <a:pt x="19739" y="2075"/>
                  <a:pt x="19912" y="2075"/>
                </a:cubicBezTo>
                <a:close/>
                <a:moveTo>
                  <a:pt x="1671" y="7482"/>
                </a:moveTo>
                <a:cubicBezTo>
                  <a:pt x="2034" y="7482"/>
                  <a:pt x="2331" y="7968"/>
                  <a:pt x="2331" y="8562"/>
                </a:cubicBezTo>
                <a:lnTo>
                  <a:pt x="2331" y="10725"/>
                </a:lnTo>
                <a:lnTo>
                  <a:pt x="1011" y="10725"/>
                </a:lnTo>
                <a:lnTo>
                  <a:pt x="1011" y="8562"/>
                </a:lnTo>
                <a:cubicBezTo>
                  <a:pt x="1011" y="7968"/>
                  <a:pt x="1309" y="7482"/>
                  <a:pt x="1671" y="7482"/>
                </a:cubicBezTo>
                <a:close/>
                <a:moveTo>
                  <a:pt x="3699" y="7482"/>
                </a:moveTo>
                <a:cubicBezTo>
                  <a:pt x="4062" y="7482"/>
                  <a:pt x="4359" y="7968"/>
                  <a:pt x="4359" y="8562"/>
                </a:cubicBezTo>
                <a:lnTo>
                  <a:pt x="4359" y="10725"/>
                </a:lnTo>
                <a:lnTo>
                  <a:pt x="3039" y="10725"/>
                </a:lnTo>
                <a:lnTo>
                  <a:pt x="3039" y="8562"/>
                </a:lnTo>
                <a:cubicBezTo>
                  <a:pt x="3039" y="7968"/>
                  <a:pt x="3337" y="7482"/>
                  <a:pt x="3699" y="7482"/>
                </a:cubicBezTo>
                <a:close/>
                <a:moveTo>
                  <a:pt x="5727" y="7482"/>
                </a:moveTo>
                <a:cubicBezTo>
                  <a:pt x="6090" y="7482"/>
                  <a:pt x="6387" y="7968"/>
                  <a:pt x="6387" y="8562"/>
                </a:cubicBezTo>
                <a:lnTo>
                  <a:pt x="6387" y="10725"/>
                </a:lnTo>
                <a:lnTo>
                  <a:pt x="5067" y="10725"/>
                </a:lnTo>
                <a:lnTo>
                  <a:pt x="5067" y="8562"/>
                </a:lnTo>
                <a:cubicBezTo>
                  <a:pt x="5067" y="7968"/>
                  <a:pt x="5365" y="7482"/>
                  <a:pt x="5727" y="7482"/>
                </a:cubicBezTo>
                <a:close/>
                <a:moveTo>
                  <a:pt x="7755" y="7482"/>
                </a:moveTo>
                <a:cubicBezTo>
                  <a:pt x="8118" y="7482"/>
                  <a:pt x="8415" y="7968"/>
                  <a:pt x="8415" y="8562"/>
                </a:cubicBezTo>
                <a:lnTo>
                  <a:pt x="8415" y="10725"/>
                </a:lnTo>
                <a:lnTo>
                  <a:pt x="7095" y="10725"/>
                </a:lnTo>
                <a:lnTo>
                  <a:pt x="7095" y="8562"/>
                </a:lnTo>
                <a:cubicBezTo>
                  <a:pt x="7095" y="7968"/>
                  <a:pt x="7393" y="7482"/>
                  <a:pt x="7755" y="7482"/>
                </a:cubicBezTo>
                <a:close/>
                <a:moveTo>
                  <a:pt x="9783" y="7482"/>
                </a:moveTo>
                <a:cubicBezTo>
                  <a:pt x="10146" y="7482"/>
                  <a:pt x="10443" y="7968"/>
                  <a:pt x="10443" y="8562"/>
                </a:cubicBezTo>
                <a:lnTo>
                  <a:pt x="10443" y="10725"/>
                </a:lnTo>
                <a:lnTo>
                  <a:pt x="9123" y="10725"/>
                </a:lnTo>
                <a:lnTo>
                  <a:pt x="9123" y="8562"/>
                </a:lnTo>
                <a:cubicBezTo>
                  <a:pt x="9123" y="7968"/>
                  <a:pt x="9421" y="7482"/>
                  <a:pt x="9783" y="7482"/>
                </a:cubicBezTo>
                <a:close/>
                <a:moveTo>
                  <a:pt x="11806" y="7482"/>
                </a:moveTo>
                <a:cubicBezTo>
                  <a:pt x="12169" y="7482"/>
                  <a:pt x="12465" y="7968"/>
                  <a:pt x="12466" y="8562"/>
                </a:cubicBezTo>
                <a:lnTo>
                  <a:pt x="12466" y="10725"/>
                </a:lnTo>
                <a:lnTo>
                  <a:pt x="11146" y="10725"/>
                </a:lnTo>
                <a:lnTo>
                  <a:pt x="11146" y="8562"/>
                </a:lnTo>
                <a:cubicBezTo>
                  <a:pt x="11146" y="7968"/>
                  <a:pt x="11444" y="7482"/>
                  <a:pt x="11806" y="7482"/>
                </a:cubicBezTo>
                <a:close/>
                <a:moveTo>
                  <a:pt x="13834" y="7482"/>
                </a:moveTo>
                <a:cubicBezTo>
                  <a:pt x="14197" y="7482"/>
                  <a:pt x="14494" y="7968"/>
                  <a:pt x="14494" y="8562"/>
                </a:cubicBezTo>
                <a:lnTo>
                  <a:pt x="14494" y="10725"/>
                </a:lnTo>
                <a:lnTo>
                  <a:pt x="13174" y="10725"/>
                </a:lnTo>
                <a:lnTo>
                  <a:pt x="13174" y="8562"/>
                </a:lnTo>
                <a:cubicBezTo>
                  <a:pt x="13174" y="7968"/>
                  <a:pt x="13472" y="7482"/>
                  <a:pt x="13834" y="7482"/>
                </a:cubicBezTo>
                <a:close/>
                <a:moveTo>
                  <a:pt x="15862" y="7482"/>
                </a:moveTo>
                <a:cubicBezTo>
                  <a:pt x="16225" y="7482"/>
                  <a:pt x="16522" y="7968"/>
                  <a:pt x="16522" y="8562"/>
                </a:cubicBezTo>
                <a:lnTo>
                  <a:pt x="16522" y="10725"/>
                </a:lnTo>
                <a:lnTo>
                  <a:pt x="15202" y="10725"/>
                </a:lnTo>
                <a:lnTo>
                  <a:pt x="15202" y="8562"/>
                </a:lnTo>
                <a:cubicBezTo>
                  <a:pt x="15202" y="7968"/>
                  <a:pt x="15500" y="7482"/>
                  <a:pt x="15862" y="7482"/>
                </a:cubicBezTo>
                <a:close/>
                <a:moveTo>
                  <a:pt x="17890" y="7482"/>
                </a:moveTo>
                <a:cubicBezTo>
                  <a:pt x="18253" y="7482"/>
                  <a:pt x="18550" y="7968"/>
                  <a:pt x="18550" y="8562"/>
                </a:cubicBezTo>
                <a:lnTo>
                  <a:pt x="18550" y="10725"/>
                </a:lnTo>
                <a:lnTo>
                  <a:pt x="17230" y="10725"/>
                </a:lnTo>
                <a:lnTo>
                  <a:pt x="17230" y="8562"/>
                </a:lnTo>
                <a:cubicBezTo>
                  <a:pt x="17230" y="7968"/>
                  <a:pt x="17528" y="7482"/>
                  <a:pt x="17890" y="7482"/>
                </a:cubicBezTo>
                <a:close/>
                <a:moveTo>
                  <a:pt x="19918" y="7482"/>
                </a:moveTo>
                <a:cubicBezTo>
                  <a:pt x="20281" y="7482"/>
                  <a:pt x="20578" y="7968"/>
                  <a:pt x="20578" y="8562"/>
                </a:cubicBezTo>
                <a:lnTo>
                  <a:pt x="20578" y="10725"/>
                </a:lnTo>
                <a:lnTo>
                  <a:pt x="19258" y="10725"/>
                </a:lnTo>
                <a:lnTo>
                  <a:pt x="19258" y="8562"/>
                </a:lnTo>
                <a:cubicBezTo>
                  <a:pt x="19258" y="7968"/>
                  <a:pt x="19556" y="7482"/>
                  <a:pt x="19918" y="7482"/>
                </a:cubicBezTo>
                <a:close/>
                <a:moveTo>
                  <a:pt x="1671" y="12869"/>
                </a:moveTo>
                <a:cubicBezTo>
                  <a:pt x="2034" y="12869"/>
                  <a:pt x="2331" y="13358"/>
                  <a:pt x="2331" y="13952"/>
                </a:cubicBezTo>
                <a:lnTo>
                  <a:pt x="2331" y="16116"/>
                </a:lnTo>
                <a:lnTo>
                  <a:pt x="1011" y="16116"/>
                </a:lnTo>
                <a:lnTo>
                  <a:pt x="1011" y="13952"/>
                </a:lnTo>
                <a:cubicBezTo>
                  <a:pt x="1011" y="13358"/>
                  <a:pt x="1309" y="12869"/>
                  <a:pt x="1671" y="12869"/>
                </a:cubicBezTo>
                <a:close/>
                <a:moveTo>
                  <a:pt x="3699" y="12869"/>
                </a:moveTo>
                <a:cubicBezTo>
                  <a:pt x="4062" y="12869"/>
                  <a:pt x="4359" y="13358"/>
                  <a:pt x="4359" y="13952"/>
                </a:cubicBezTo>
                <a:lnTo>
                  <a:pt x="4359" y="16116"/>
                </a:lnTo>
                <a:lnTo>
                  <a:pt x="3039" y="16116"/>
                </a:lnTo>
                <a:lnTo>
                  <a:pt x="3039" y="13952"/>
                </a:lnTo>
                <a:cubicBezTo>
                  <a:pt x="3039" y="13358"/>
                  <a:pt x="3337" y="12869"/>
                  <a:pt x="3699" y="12869"/>
                </a:cubicBezTo>
                <a:close/>
                <a:moveTo>
                  <a:pt x="5727" y="12869"/>
                </a:moveTo>
                <a:cubicBezTo>
                  <a:pt x="6090" y="12869"/>
                  <a:pt x="6387" y="13358"/>
                  <a:pt x="6387" y="13952"/>
                </a:cubicBezTo>
                <a:lnTo>
                  <a:pt x="6387" y="16116"/>
                </a:lnTo>
                <a:lnTo>
                  <a:pt x="5067" y="16116"/>
                </a:lnTo>
                <a:lnTo>
                  <a:pt x="5067" y="13952"/>
                </a:lnTo>
                <a:cubicBezTo>
                  <a:pt x="5067" y="13358"/>
                  <a:pt x="5365" y="12869"/>
                  <a:pt x="5727" y="12869"/>
                </a:cubicBezTo>
                <a:close/>
                <a:moveTo>
                  <a:pt x="7755" y="12869"/>
                </a:moveTo>
                <a:cubicBezTo>
                  <a:pt x="8118" y="12869"/>
                  <a:pt x="8415" y="13358"/>
                  <a:pt x="8415" y="13952"/>
                </a:cubicBezTo>
                <a:lnTo>
                  <a:pt x="8415" y="16116"/>
                </a:lnTo>
                <a:lnTo>
                  <a:pt x="7095" y="16116"/>
                </a:lnTo>
                <a:lnTo>
                  <a:pt x="7095" y="13952"/>
                </a:lnTo>
                <a:cubicBezTo>
                  <a:pt x="7095" y="13358"/>
                  <a:pt x="7393" y="12869"/>
                  <a:pt x="7755" y="12869"/>
                </a:cubicBezTo>
                <a:close/>
                <a:moveTo>
                  <a:pt x="9783" y="12869"/>
                </a:moveTo>
                <a:cubicBezTo>
                  <a:pt x="10146" y="12869"/>
                  <a:pt x="10443" y="13358"/>
                  <a:pt x="10443" y="13952"/>
                </a:cubicBezTo>
                <a:lnTo>
                  <a:pt x="10443" y="16116"/>
                </a:lnTo>
                <a:lnTo>
                  <a:pt x="9123" y="16116"/>
                </a:lnTo>
                <a:lnTo>
                  <a:pt x="9123" y="13952"/>
                </a:lnTo>
                <a:cubicBezTo>
                  <a:pt x="9123" y="13358"/>
                  <a:pt x="9421" y="12869"/>
                  <a:pt x="9783" y="12869"/>
                </a:cubicBezTo>
                <a:close/>
                <a:moveTo>
                  <a:pt x="11806" y="12869"/>
                </a:moveTo>
                <a:cubicBezTo>
                  <a:pt x="12169" y="12869"/>
                  <a:pt x="12465" y="13358"/>
                  <a:pt x="12466" y="13952"/>
                </a:cubicBezTo>
                <a:lnTo>
                  <a:pt x="12466" y="16116"/>
                </a:lnTo>
                <a:lnTo>
                  <a:pt x="11146" y="16116"/>
                </a:lnTo>
                <a:lnTo>
                  <a:pt x="11146" y="13952"/>
                </a:lnTo>
                <a:cubicBezTo>
                  <a:pt x="11146" y="13358"/>
                  <a:pt x="11444" y="12869"/>
                  <a:pt x="11806" y="12869"/>
                </a:cubicBezTo>
                <a:close/>
                <a:moveTo>
                  <a:pt x="13834" y="12869"/>
                </a:moveTo>
                <a:cubicBezTo>
                  <a:pt x="14197" y="12869"/>
                  <a:pt x="14494" y="13358"/>
                  <a:pt x="14494" y="13952"/>
                </a:cubicBezTo>
                <a:lnTo>
                  <a:pt x="14494" y="16116"/>
                </a:lnTo>
                <a:lnTo>
                  <a:pt x="13174" y="16116"/>
                </a:lnTo>
                <a:lnTo>
                  <a:pt x="13174" y="13952"/>
                </a:lnTo>
                <a:cubicBezTo>
                  <a:pt x="13174" y="13358"/>
                  <a:pt x="13472" y="12869"/>
                  <a:pt x="13834" y="12869"/>
                </a:cubicBezTo>
                <a:close/>
                <a:moveTo>
                  <a:pt x="15862" y="12869"/>
                </a:moveTo>
                <a:cubicBezTo>
                  <a:pt x="16225" y="12869"/>
                  <a:pt x="16522" y="13358"/>
                  <a:pt x="16522" y="13952"/>
                </a:cubicBezTo>
                <a:lnTo>
                  <a:pt x="16522" y="16116"/>
                </a:lnTo>
                <a:lnTo>
                  <a:pt x="15202" y="16116"/>
                </a:lnTo>
                <a:lnTo>
                  <a:pt x="15202" y="13952"/>
                </a:lnTo>
                <a:cubicBezTo>
                  <a:pt x="15202" y="13358"/>
                  <a:pt x="15500" y="12869"/>
                  <a:pt x="15862" y="12869"/>
                </a:cubicBezTo>
                <a:close/>
                <a:moveTo>
                  <a:pt x="17890" y="12869"/>
                </a:moveTo>
                <a:cubicBezTo>
                  <a:pt x="18253" y="12869"/>
                  <a:pt x="18550" y="13358"/>
                  <a:pt x="18550" y="13952"/>
                </a:cubicBezTo>
                <a:lnTo>
                  <a:pt x="18550" y="16116"/>
                </a:lnTo>
                <a:lnTo>
                  <a:pt x="17230" y="16116"/>
                </a:lnTo>
                <a:lnTo>
                  <a:pt x="17230" y="13952"/>
                </a:lnTo>
                <a:cubicBezTo>
                  <a:pt x="17230" y="13358"/>
                  <a:pt x="17528" y="12869"/>
                  <a:pt x="17890" y="12869"/>
                </a:cubicBezTo>
                <a:close/>
                <a:moveTo>
                  <a:pt x="19918" y="12869"/>
                </a:moveTo>
                <a:cubicBezTo>
                  <a:pt x="20281" y="12869"/>
                  <a:pt x="20578" y="13358"/>
                  <a:pt x="20578" y="13952"/>
                </a:cubicBezTo>
                <a:lnTo>
                  <a:pt x="20578" y="16116"/>
                </a:lnTo>
                <a:lnTo>
                  <a:pt x="19258" y="16116"/>
                </a:lnTo>
                <a:lnTo>
                  <a:pt x="19258" y="13952"/>
                </a:lnTo>
                <a:cubicBezTo>
                  <a:pt x="19258" y="13358"/>
                  <a:pt x="19556" y="12869"/>
                  <a:pt x="19918" y="128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Περιγραφή ρυθμού βασιλικής"/>
          <p:cNvSpPr txBox="1">
            <a:spLocks noGrp="1"/>
          </p:cNvSpPr>
          <p:nvPr>
            <p:ph type="title"/>
          </p:nvPr>
        </p:nvSpPr>
        <p:spPr>
          <a:xfrm>
            <a:off x="3469582" y="623405"/>
            <a:ext cx="14877153" cy="1729145"/>
          </a:xfrm>
          <a:prstGeom prst="rect">
            <a:avLst/>
          </a:prstGeom>
        </p:spPr>
        <p:txBody>
          <a:bodyPr/>
          <a:lstStyle/>
          <a:p>
            <a:r>
              <a:t>Περιγραφή ρυθμού βασιλικής</a:t>
            </a:r>
          </a:p>
        </p:txBody>
      </p:sp>
      <p:sp>
        <p:nvSpPr>
          <p:cNvPr id="177" name="Ο τύπος προέρχεται από τους αρχαίους Έλληνες (έτσι χτίζονταν οι αρχαίοι ναοί). Παρελήφθηκε από τους Ρωμαίους και κατέληξε στους Χριστιανούς. Είναι ο παλαιότερος ρυθμός χριστιανικών Εκλησιών. Οι χριστιανικές βασιλικές, είναι μακρόστενα (επιμήκη) κτήρια πο"/>
          <p:cNvSpPr txBox="1">
            <a:spLocks noGrp="1"/>
          </p:cNvSpPr>
          <p:nvPr>
            <p:ph type="body" idx="1"/>
          </p:nvPr>
        </p:nvSpPr>
        <p:spPr>
          <a:xfrm>
            <a:off x="340115" y="2436368"/>
            <a:ext cx="13338055" cy="11415890"/>
          </a:xfrm>
          <a:prstGeom prst="rect">
            <a:avLst/>
          </a:prstGeom>
        </p:spPr>
        <p:txBody>
          <a:bodyPr/>
          <a:lstStyle/>
          <a:p>
            <a:pPr defTabSz="445770">
              <a:spcBef>
                <a:spcPts val="900"/>
              </a:spcBef>
              <a:defRPr sz="3078" spc="-30"/>
            </a:pPr>
            <a:endParaRPr/>
          </a:p>
          <a:p>
            <a:pPr defTabSz="445770">
              <a:spcBef>
                <a:spcPts val="900"/>
              </a:spcBef>
              <a:defRPr sz="3078" spc="-30"/>
            </a:pPr>
            <a:r>
              <a:t>Ο τύπος προέρχεται από τους αρχαίους Έλληνες (έτσι χτίζονταν οι αρχαίοι ναοί). Παρελήφθηκε από τους Ρωμαίους και κατέληξε στους Χριστιανούς. Είναι ο παλαιότερος ρυθμός χριστιανικών Εκλησιών. Οι χριστιανικές βασιλικές, είναι μακρόστενα (επιμήκη) κτήρια που διαιρούνται εσωτερικά σε κλίτη (ένα, τρία πέντα επτά ή και εννέα). Το μεσαίο κλίτος ήταν το πιο ευρύχωρο και το υψηλότερο. Οι κίονες οι οποίοι χώριζαν τα κλίτη μεταξύ τους, από ανατολάς προς δυσμάς, δεν είχαν συνήθως ραβδώσεις και κατέληγαν σε περίτεχνα κορινθιακά κιονόκρανα, ενώ τα κενά μεταξύ των κιονοκράνων ενώνονταν συνήθως με τόξα. Πάνω από τα κλίτη σχηματίζονταν υπερώα τα οποία χρησιμοποιούνταν ως γυναικωνίτες</a:t>
            </a:r>
            <a:endParaRPr>
              <a:latin typeface="Arial"/>
              <a:ea typeface="Arial"/>
              <a:cs typeface="Arial"/>
              <a:sym typeface="Arial"/>
            </a:endParaRPr>
          </a:p>
          <a:p>
            <a:pPr defTabSz="445770">
              <a:spcBef>
                <a:spcPts val="900"/>
              </a:spcBef>
              <a:defRPr sz="3078" spc="-30"/>
            </a:pPr>
            <a:endParaRPr>
              <a:latin typeface="Arial"/>
              <a:ea typeface="Arial"/>
              <a:cs typeface="Arial"/>
              <a:sym typeface="Arial"/>
            </a:endParaRPr>
          </a:p>
          <a:p>
            <a:pPr defTabSz="445770">
              <a:spcBef>
                <a:spcPts val="900"/>
              </a:spcBef>
              <a:defRPr sz="3078" spc="-30"/>
            </a:pPr>
            <a:r>
              <a:t>Στο ανατολικό μέρος του μεσαίου κλίτους βρισκόταν το ιερό Bήμα. Κίονες και καλυπτικές πλάκες χωρίζαν το ιερό βήμα από τον κυρίως ναό. Στο κέντρο του ιερού βήματος βρισκόταν η αγία Τράπεζα και πάνω από αυτή κείτονταν το κιβώριο, ένα θολωτό σκέπασμα, το οποίο στηρίζονταν σε τέσσερις κίονες. Πίσω από την αγία Τράπεζα βρισκόταν ο θρόνος του επισκόπου και εκατέρωθεν οι έδρες των πρεσβυτέρων (σύνθρονο). Από το ιερό βήμα υπήρχε πύλη, η οποία οδηγούσε προς την κρύπτη, όπου φυλάσσονταν τα λείψανα των μαρτύρων.</a:t>
            </a:r>
            <a:endParaRPr>
              <a:latin typeface="Arial"/>
              <a:ea typeface="Arial"/>
              <a:cs typeface="Arial"/>
              <a:sym typeface="Arial"/>
            </a:endParaRPr>
          </a:p>
        </p:txBody>
      </p:sp>
      <p:pic>
        <p:nvPicPr>
          <p:cNvPr id="178" name="IMG_2844.jpeg" descr="IMG_2844.jpeg"/>
          <p:cNvPicPr>
            <a:picLocks noChangeAspect="1"/>
          </p:cNvPicPr>
          <p:nvPr/>
        </p:nvPicPr>
        <p:blipFill>
          <a:blip r:embed="rId2">
            <a:extLst/>
          </a:blip>
          <a:stretch>
            <a:fillRect/>
          </a:stretch>
        </p:blipFill>
        <p:spPr>
          <a:xfrm>
            <a:off x="14808243" y="2768878"/>
            <a:ext cx="8551857" cy="4831151"/>
          </a:xfrm>
          <a:prstGeom prst="rect">
            <a:avLst/>
          </a:prstGeom>
          <a:ln w="12700">
            <a:miter lim="400000"/>
          </a:ln>
        </p:spPr>
      </p:pic>
      <p:pic>
        <p:nvPicPr>
          <p:cNvPr id="179" name="IMG_4096.jpeg" descr="IMG_4096.jpeg"/>
          <p:cNvPicPr>
            <a:picLocks noChangeAspect="1"/>
          </p:cNvPicPr>
          <p:nvPr/>
        </p:nvPicPr>
        <p:blipFill>
          <a:blip r:embed="rId3">
            <a:extLst/>
          </a:blip>
          <a:stretch>
            <a:fillRect/>
          </a:stretch>
        </p:blipFill>
        <p:spPr>
          <a:xfrm>
            <a:off x="14764629" y="8016358"/>
            <a:ext cx="7646693" cy="508852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G_4093.jpeg" descr="IMG_4093.jpeg"/>
          <p:cNvPicPr>
            <a:picLocks noGrp="1" noChangeAspect="1"/>
          </p:cNvPicPr>
          <p:nvPr>
            <p:ph type="pic" idx="21"/>
          </p:nvPr>
        </p:nvPicPr>
        <p:blipFill>
          <a:blip r:embed="rId2">
            <a:extLst/>
          </a:blip>
          <a:srcRect l="17483" r="17483"/>
          <a:stretch>
            <a:fillRect/>
          </a:stretch>
        </p:blipFill>
        <p:spPr>
          <a:xfrm>
            <a:off x="14253171" y="1222539"/>
            <a:ext cx="9477812" cy="9698227"/>
          </a:xfrm>
          <a:prstGeom prst="rect">
            <a:avLst/>
          </a:prstGeom>
        </p:spPr>
      </p:pic>
      <p:sp>
        <p:nvSpPr>
          <p:cNvPr id="182" name="Περιγραφή ρυθμού βασιλικής"/>
          <p:cNvSpPr txBox="1">
            <a:spLocks noGrp="1"/>
          </p:cNvSpPr>
          <p:nvPr>
            <p:ph type="title"/>
          </p:nvPr>
        </p:nvSpPr>
        <p:spPr>
          <a:xfrm>
            <a:off x="529595" y="374301"/>
            <a:ext cx="13297777" cy="2561514"/>
          </a:xfrm>
          <a:prstGeom prst="rect">
            <a:avLst/>
          </a:prstGeom>
        </p:spPr>
        <p:txBody>
          <a:bodyPr/>
          <a:lstStyle/>
          <a:p>
            <a:r>
              <a:t>Περιγραφή ρυθμού βασιλικής</a:t>
            </a:r>
          </a:p>
        </p:txBody>
      </p:sp>
      <p:sp>
        <p:nvSpPr>
          <p:cNvPr id="183" name="Ο κυρίως ναός ήταν ο χώρος των πιστών. Στη μέση βρισκόταν ο άμβωνας, από τον οποίον διαβάζονταν τα αναγνώσματα και γινόταν το θείο κήρυγμα.…"/>
          <p:cNvSpPr txBox="1">
            <a:spLocks noGrp="1"/>
          </p:cNvSpPr>
          <p:nvPr>
            <p:ph type="body" sz="half" idx="1"/>
          </p:nvPr>
        </p:nvSpPr>
        <p:spPr>
          <a:xfrm>
            <a:off x="753432" y="3376502"/>
            <a:ext cx="12388567" cy="9980811"/>
          </a:xfrm>
          <a:prstGeom prst="rect">
            <a:avLst/>
          </a:prstGeom>
        </p:spPr>
        <p:txBody>
          <a:bodyPr/>
          <a:lstStyle/>
          <a:p>
            <a:pPr defTabSz="495300">
              <a:spcBef>
                <a:spcPts val="1000"/>
              </a:spcBef>
              <a:defRPr sz="3300" spc="-33"/>
            </a:pPr>
            <a:r>
              <a:t>Ο κυρίως ναός ήταν ο χώρος των πιστών. Στη μέση βρισκόταν ο άμβωνας, από τον οποίον διαβάζονταν τα αναγνώσματα και γινόταν το θείο κήρυγμα.</a:t>
            </a:r>
            <a:endParaRPr>
              <a:latin typeface="Arial"/>
              <a:ea typeface="Arial"/>
              <a:cs typeface="Arial"/>
              <a:sym typeface="Arial"/>
            </a:endParaRPr>
          </a:p>
          <a:p>
            <a:pPr defTabSz="495300">
              <a:spcBef>
                <a:spcPts val="1000"/>
              </a:spcBef>
              <a:defRPr sz="3300" spc="-33"/>
            </a:pPr>
            <a:r>
              <a:t>Ο δυτικός χώρος πριν τον κυρίως ναό ονομάζονταν νάρθηκας, στον οποίο στέκονταν οι κατηχούμενοι και οι μετανοούντες. </a:t>
            </a:r>
            <a:endParaRPr>
              <a:latin typeface="Arial"/>
              <a:ea typeface="Arial"/>
              <a:cs typeface="Arial"/>
              <a:sym typeface="Arial"/>
            </a:endParaRPr>
          </a:p>
          <a:p>
            <a:pPr defTabSz="495300">
              <a:spcBef>
                <a:spcPts val="1000"/>
              </a:spcBef>
              <a:defRPr sz="3300" spc="-33"/>
            </a:pPr>
            <a:r>
              <a:t>Ο νάρθηκας επικοινωνούσε με τον κυρίως ναό με πόρτες που υπήρχαν στα μεσαία κλίτη. Βόρεια του νάρθηκα υπήρχε το Βαπτιστήριο, όπου υπήρχε σταυρωτή δεξαμενή για το βάπτισμα των ενηλίκων και νότια υπήρχε το Διακονικό.</a:t>
            </a:r>
            <a:endParaRPr>
              <a:latin typeface="Arial"/>
              <a:ea typeface="Arial"/>
              <a:cs typeface="Arial"/>
              <a:sym typeface="Arial"/>
            </a:endParaRPr>
          </a:p>
          <a:p>
            <a:pPr defTabSz="495300">
              <a:spcBef>
                <a:spcPts val="1000"/>
              </a:spcBef>
              <a:defRPr sz="3300" spc="-33"/>
            </a:pPr>
            <a:endParaRPr>
              <a:latin typeface="Arial"/>
              <a:ea typeface="Arial"/>
              <a:cs typeface="Arial"/>
              <a:sym typeface="Arial"/>
            </a:endParaRPr>
          </a:p>
          <a:p>
            <a:pPr defTabSz="495300">
              <a:spcBef>
                <a:spcPts val="1000"/>
              </a:spcBef>
              <a:defRPr sz="3300" spc="-33"/>
            </a:pPr>
            <a:r>
              <a:t>Τέλος στον εξωτερικό χώρο, υπήρχε το αίθριο στο οποίο γινόταν κάποιες υπαίθριες τελετές. Εκεί υπήρχε λουτήρας και δεξαμενή με νερό, όπου καθαρίζονταν το ιερατείο και ο λαός. Δείγματα αυτού του τύπου είναι ο ναός της Άγιας Δύναμης (στην Ερμού), ο Άγιος Δημήτριος Λουμπαρδιάρης, η Αγία Θέκλα  (Σταυρός Αγ. Παρασκευής). Η πιο γνωστή Βασιλική όμως είναι ο Αγ. Δημήτριος στη Θεσσαλονίκη.</a:t>
            </a:r>
            <a:endParaRPr>
              <a:latin typeface="Arial"/>
              <a:ea typeface="Arial"/>
              <a:cs typeface="Arial"/>
              <a:sym typeface="Arial"/>
            </a:endParaRPr>
          </a:p>
        </p:txBody>
      </p:sp>
      <p:sp>
        <p:nvSpPr>
          <p:cNvPr id="184" name="Άγιος Δημήτριος Λουμπαρδιάρης"/>
          <p:cNvSpPr txBox="1"/>
          <p:nvPr/>
        </p:nvSpPr>
        <p:spPr>
          <a:xfrm>
            <a:off x="14233923" y="11241220"/>
            <a:ext cx="9713063" cy="82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vl1pPr>
          </a:lstStyle>
          <a:p>
            <a:r>
              <a:t>Άγιος Δημήτριος Λουμπαρδιάρης</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G_4095.jpeg" descr="IMG_4095.jpeg"/>
          <p:cNvPicPr>
            <a:picLocks noGrp="1" noChangeAspect="1"/>
          </p:cNvPicPr>
          <p:nvPr>
            <p:ph type="pic" idx="21"/>
          </p:nvPr>
        </p:nvPicPr>
        <p:blipFill>
          <a:blip r:embed="rId2">
            <a:extLst/>
          </a:blip>
          <a:srcRect t="1413" b="1413"/>
          <a:stretch>
            <a:fillRect/>
          </a:stretch>
        </p:blipFill>
        <p:spPr>
          <a:xfrm>
            <a:off x="14268558" y="2926711"/>
            <a:ext cx="9034522" cy="6584350"/>
          </a:xfrm>
          <a:prstGeom prst="rect">
            <a:avLst/>
          </a:prstGeom>
        </p:spPr>
      </p:pic>
      <p:pic>
        <p:nvPicPr>
          <p:cNvPr id="187" name="IMG_4094.jpeg" descr="IMG_4094.jpeg"/>
          <p:cNvPicPr>
            <a:picLocks noGrp="1" noChangeAspect="1"/>
          </p:cNvPicPr>
          <p:nvPr>
            <p:ph type="pic" idx="23"/>
          </p:nvPr>
        </p:nvPicPr>
        <p:blipFill>
          <a:blip r:embed="rId3">
            <a:extLst/>
          </a:blip>
          <a:srcRect t="4261" b="4261"/>
          <a:stretch>
            <a:fillRect/>
          </a:stretch>
        </p:blipFill>
        <p:spPr>
          <a:xfrm>
            <a:off x="1171999" y="1866856"/>
            <a:ext cx="10967927" cy="8703829"/>
          </a:xfrm>
          <a:prstGeom prst="rect">
            <a:avLst/>
          </a:prstGeom>
        </p:spPr>
      </p:pic>
      <p:sp>
        <p:nvSpPr>
          <p:cNvPr id="188" name="Αγία Δύναμη"/>
          <p:cNvSpPr txBox="1"/>
          <p:nvPr/>
        </p:nvSpPr>
        <p:spPr>
          <a:xfrm>
            <a:off x="1164718" y="10985726"/>
            <a:ext cx="3912109" cy="820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vl1pPr>
          </a:lstStyle>
          <a:p>
            <a:r>
              <a:t> Αγία Δύναμη</a:t>
            </a:r>
          </a:p>
        </p:txBody>
      </p:sp>
      <p:sp>
        <p:nvSpPr>
          <p:cNvPr id="189" name="Αγία Θέκλα"/>
          <p:cNvSpPr txBox="1"/>
          <p:nvPr/>
        </p:nvSpPr>
        <p:spPr>
          <a:xfrm>
            <a:off x="14411221" y="9689057"/>
            <a:ext cx="3400654" cy="820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vl1pPr>
          </a:lstStyle>
          <a:p>
            <a:r>
              <a:t>Αγία Θέκλα</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Η βασιλική πριν τους χριστιανούς είχε και διάφορες άλλες χρήσεις, όχι αποκλειστικά για θρησκευτικούς σκοπούς. Στην προχριστιανική εποχή ήταν κυρίως δικαστικό και διοικητικό κτήριο. Στα ρωμαϊκά χρόνια, η βασιλική φιλοξενούσε δίκες, πολιτικές συναλλαγές, κ"/>
          <p:cNvSpPr txBox="1">
            <a:spLocks noGrp="1"/>
          </p:cNvSpPr>
          <p:nvPr>
            <p:ph type="body" sz="half" idx="1"/>
          </p:nvPr>
        </p:nvSpPr>
        <p:spPr>
          <a:xfrm>
            <a:off x="1181546" y="3795027"/>
            <a:ext cx="9823280" cy="7742624"/>
          </a:xfrm>
          <a:prstGeom prst="rect">
            <a:avLst/>
          </a:prstGeom>
        </p:spPr>
        <p:txBody>
          <a:bodyPr/>
          <a:lstStyle>
            <a:lvl1pPr marL="0" indent="0" defTabSz="800735">
              <a:lnSpc>
                <a:spcPct val="100000"/>
              </a:lnSpc>
              <a:spcBef>
                <a:spcPts val="0"/>
              </a:spcBef>
              <a:buSzTx/>
              <a:buNone/>
              <a:defRPr sz="3492" b="1"/>
            </a:lvl1pPr>
          </a:lstStyle>
          <a:p>
            <a:r>
              <a:t>Η βασιλική πριν τους χριστιανούς είχε και διάφορες άλλες χρήσεις, όχι αποκλειστικά για θρησκευτικούς σκοπούς. Στην προχριστιανική εποχή ήταν κυρίως δικαστικό και διοικητικό κτήριο. Στα ρωμαϊκά χρόνια, η βασιλική φιλοξενούσε δίκες, πολιτικές συναλλαγές, και άλλες διοικητικές δραστηριότητες. Ήταν επίσης χώρος εμπορίου λόγω του μεγάλου και ανοιχτού της χώρου. Σε κάποιες περιπτώσεις, η βασιλική συνδέθηκε και με στρατιωτικές ή βασιλικές δραστηριότητες - ο αυτοκράτορας και οι υψηλόβαθμοι αξιωματούχοι συχνά χρησιμοποιούσαν βασιλικές ως συγκέντρωση και χώρο διακυβέρνησης.</a:t>
            </a:r>
          </a:p>
        </p:txBody>
      </p:sp>
      <p:pic>
        <p:nvPicPr>
          <p:cNvPr id="192" name="IMG_2846.jpeg" descr="IMG_2846.jpeg"/>
          <p:cNvPicPr>
            <a:picLocks noGrp="1" noChangeAspect="1"/>
          </p:cNvPicPr>
          <p:nvPr>
            <p:ph type="pic" idx="22"/>
          </p:nvPr>
        </p:nvPicPr>
        <p:blipFill>
          <a:blip r:embed="rId2">
            <a:extLst/>
          </a:blip>
          <a:srcRect l="17651" r="17651"/>
          <a:stretch>
            <a:fillRect/>
          </a:stretch>
        </p:blipFill>
        <p:spPr>
          <a:xfrm>
            <a:off x="12192000" y="1064670"/>
            <a:ext cx="11305569" cy="11586561"/>
          </a:xfrm>
          <a:prstGeom prst="rect">
            <a:avLst/>
          </a:prstGeom>
        </p:spPr>
      </p:pic>
      <p:sp>
        <p:nvSpPr>
          <p:cNvPr id="193" name="Η χρήση της βασιλικής πριν τους χριστιανούς"/>
          <p:cNvSpPr txBox="1">
            <a:spLocks noGrp="1"/>
          </p:cNvSpPr>
          <p:nvPr>
            <p:ph type="title"/>
          </p:nvPr>
        </p:nvSpPr>
        <p:spPr>
          <a:xfrm>
            <a:off x="1203685" y="1435803"/>
            <a:ext cx="9779001" cy="1435101"/>
          </a:xfrm>
          <a:prstGeom prst="rect">
            <a:avLst/>
          </a:prstGeom>
        </p:spPr>
        <p:txBody>
          <a:bodyPr/>
          <a:lstStyle>
            <a:lvl1pPr defTabSz="1365469">
              <a:defRPr sz="4760" spc="-95"/>
            </a:lvl1pPr>
          </a:lstStyle>
          <a:p>
            <a:r>
              <a:t>Η χρήση της βασιλικής πριν τους χριστιανούς</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Η βασιλική ήταν ένας από τους κύριους τύπους χριστιανικών ναών από τον 4ο αιώνα. Υπήρχαν διάφορες παραλλαγές της, όπως η μονόκλιτη, με έναν ενιαίο χώρο λατρείας, η τρίκλιτη, που χωριζόταν σε τρία κλίτη με κιόνες, και η πεντάκλιτη, με πέντε κλίτη και το κ"/>
          <p:cNvSpPr txBox="1">
            <a:spLocks noGrp="1"/>
          </p:cNvSpPr>
          <p:nvPr>
            <p:ph type="body" sz="half" idx="1"/>
          </p:nvPr>
        </p:nvSpPr>
        <p:spPr>
          <a:xfrm>
            <a:off x="1206500" y="3697853"/>
            <a:ext cx="9114980" cy="8774890"/>
          </a:xfrm>
          <a:prstGeom prst="rect">
            <a:avLst/>
          </a:prstGeom>
        </p:spPr>
        <p:txBody>
          <a:bodyPr/>
          <a:lstStyle>
            <a:lvl1pPr marL="0" indent="0" defTabSz="825500">
              <a:lnSpc>
                <a:spcPct val="100000"/>
              </a:lnSpc>
              <a:spcBef>
                <a:spcPts val="0"/>
              </a:spcBef>
              <a:buSzTx/>
              <a:buNone/>
              <a:defRPr sz="3600" b="1"/>
            </a:lvl1pPr>
          </a:lstStyle>
          <a:p>
            <a:r>
              <a:t>Η βασιλική ήταν ένας από τους κύριους τύπους χριστιανικών ναών από τον 4ο αιώνα. Υπήρχαν διάφορες παραλλαγές της, όπως η μονόκλιτη, με έναν ενιαίο χώρο λατρείας, η τρίκλιτη, που χωριζόταν σε τρία κλίτη με κιόνες, και η πεντάκλιτη, με πέντε κλίτη και το κεντρικό πιο μεγάλο. Συχνά διέθετε νάρθηκα, άμβωνα και ψηφιδωτά που αναδείκνυαν τη θρησκευτική πνευματικότητα.</a:t>
            </a:r>
          </a:p>
        </p:txBody>
      </p:sp>
      <p:sp>
        <p:nvSpPr>
          <p:cNvPr id="196" name="Οι παραλλαγές"/>
          <p:cNvSpPr txBox="1">
            <a:spLocks noGrp="1"/>
          </p:cNvSpPr>
          <p:nvPr>
            <p:ph type="title"/>
          </p:nvPr>
        </p:nvSpPr>
        <p:spPr>
          <a:prstGeom prst="rect">
            <a:avLst/>
          </a:prstGeom>
        </p:spPr>
        <p:txBody>
          <a:bodyPr/>
          <a:lstStyle/>
          <a:p>
            <a:r>
              <a:t>Οι παραλλαγές</a:t>
            </a:r>
          </a:p>
        </p:txBody>
      </p:sp>
      <p:sp>
        <p:nvSpPr>
          <p:cNvPr id="197" name="Line"/>
          <p:cNvSpPr/>
          <p:nvPr/>
        </p:nvSpPr>
        <p:spPr>
          <a:xfrm flipV="1">
            <a:off x="11402635" y="2382741"/>
            <a:ext cx="1" cy="8950519"/>
          </a:xfrm>
          <a:prstGeom prst="line">
            <a:avLst/>
          </a:prstGeom>
          <a:ln w="63500">
            <a:solidFill>
              <a:srgbClr val="000000"/>
            </a:solidFill>
            <a:miter lim="400000"/>
          </a:ln>
        </p:spPr>
        <p:txBody>
          <a:bodyPr lIns="50800" tIns="50800" rIns="50800" bIns="50800" anchor="ctr"/>
          <a:lstStyle/>
          <a:p>
            <a:endParaRPr/>
          </a:p>
        </p:txBody>
      </p:sp>
      <p:sp>
        <p:nvSpPr>
          <p:cNvPr id="198" name="Η προέλευση του ρυθμού"/>
          <p:cNvSpPr txBox="1"/>
          <p:nvPr/>
        </p:nvSpPr>
        <p:spPr>
          <a:xfrm>
            <a:off x="13164128" y="728451"/>
            <a:ext cx="10712469" cy="21371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sz="7400" b="1" spc="-148"/>
            </a:lvl1pPr>
          </a:lstStyle>
          <a:p>
            <a:r>
              <a:t>Η προέλευση του ρυθμού</a:t>
            </a:r>
          </a:p>
        </p:txBody>
      </p:sp>
      <p:sp>
        <p:nvSpPr>
          <p:cNvPr id="199" name="Η Βασιλική του Αγίου Πέτρου στη Ρώμη συνδυάζει κυρίως Αναγεννησιακή και Μπαρόκ αρχιτεκτονική. Η αρχική κατασκευή, που ξεκίνησε τον 4ο αιώνα, ακολούθησε ρωμαϊκό ρυθμό βασισμένο στην απλότητα και λειτουργικότητα. Ωστόσο, ανακατασκευή της από τον Πάπα Ιούλι"/>
          <p:cNvSpPr txBox="1"/>
          <p:nvPr/>
        </p:nvSpPr>
        <p:spPr>
          <a:xfrm>
            <a:off x="12483790" y="3917308"/>
            <a:ext cx="10488887" cy="5881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lnSpc>
                <a:spcPct val="100000"/>
              </a:lnSpc>
              <a:spcBef>
                <a:spcPts val="0"/>
              </a:spcBef>
              <a:defRPr sz="3100" b="1"/>
            </a:lvl1pPr>
          </a:lstStyle>
          <a:p>
            <a:r>
              <a:t>Η Βασιλική του Αγίου Πέτρου στη Ρώμη συνδυάζει κυρίως Αναγεννησιακή και Μπαρόκ αρχιτεκτονική. Η αρχική κατασκευή, που ξεκίνησε τον 4ο αιώνα, ακολούθησε ρωμαϊκό ρυθμό βασισμένο στην απλότητα και λειτουργικότητα. Ωστόσο, ανακατασκευή της από τον Πάπα Ιούλιο Β´ τον 16ο αιώνα επηρεάστηκε από την Αναγέννηση, με έντονη χρήση κλασικών στοιχείων, όπως οι κίονες και ο τρούλος του Μιχάηλ Αγγέλου. Στον 17ο αιώνα, με την προσθήκη του Μπαρόκ ρυθμοί από τον Μπερνίνι, η Βασιλική απέκτησε δραματική κίνηση και εντυπωσιακή χρήση φωτός, δημιουργώντας έναν χώρο θεϊκής μεγαλοπρέπειας.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Σας ευχαριστούμε πολύ!"/>
          <p:cNvSpPr txBox="1">
            <a:spLocks noGrp="1"/>
          </p:cNvSpPr>
          <p:nvPr>
            <p:ph type="body" idx="1"/>
          </p:nvPr>
        </p:nvSpPr>
        <p:spPr>
          <a:xfrm>
            <a:off x="913891" y="896841"/>
            <a:ext cx="13322810" cy="10084106"/>
          </a:xfrm>
          <a:prstGeom prst="rect">
            <a:avLst/>
          </a:prstGeom>
        </p:spPr>
        <p:txBody>
          <a:bodyPr/>
          <a:lstStyle/>
          <a:p>
            <a:r>
              <a:t>Σας ευχαριστούμε πολύ!</a:t>
            </a:r>
          </a:p>
        </p:txBody>
      </p:sp>
      <p:pic>
        <p:nvPicPr>
          <p:cNvPr id="202" name="IMG_4099.jpeg" descr="IMG_4099.jpeg"/>
          <p:cNvPicPr>
            <a:picLocks noChangeAspect="1"/>
          </p:cNvPicPr>
          <p:nvPr/>
        </p:nvPicPr>
        <p:blipFill>
          <a:blip r:embed="rId2">
            <a:extLst/>
          </a:blip>
          <a:stretch>
            <a:fillRect/>
          </a:stretch>
        </p:blipFill>
        <p:spPr>
          <a:xfrm>
            <a:off x="14830542" y="6666900"/>
            <a:ext cx="8959477" cy="668514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Προσαρμογή</PresentationFormat>
  <Paragraphs>27</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Helvetica Neue</vt:lpstr>
      <vt:lpstr>Helvetica Neue Medium</vt:lpstr>
      <vt:lpstr>21_BasicWhite</vt:lpstr>
      <vt:lpstr>Ο Βασιλικός Ρυθμός</vt:lpstr>
      <vt:lpstr>Περιγραφή ρυθμού βασιλικής</vt:lpstr>
      <vt:lpstr>Περιγραφή ρυθμού βασιλικής</vt:lpstr>
      <vt:lpstr>Παρουσίαση του PowerPoint</vt:lpstr>
      <vt:lpstr>Η χρήση της βασιλικής πριν τους χριστιανούς</vt:lpstr>
      <vt:lpstr>Οι παραλλαγές</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Βασιλικός Ρυθμός</dc:title>
  <dc:creator>GCP</dc:creator>
  <cp:lastModifiedBy>Vilma Katsiba</cp:lastModifiedBy>
  <cp:revision>1</cp:revision>
  <dcterms:modified xsi:type="dcterms:W3CDTF">2024-11-26T21:21:57Z</dcterms:modified>
</cp:coreProperties>
</file>