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556500" cy="10693400"/>
  <p:notesSz cx="75565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8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9442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9442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9442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215" cy="10694035"/>
          </a:xfrm>
          <a:custGeom>
            <a:avLst/>
            <a:gdLst/>
            <a:ahLst/>
            <a:cxnLst/>
            <a:rect l="l" t="t" r="r" b="b"/>
            <a:pathLst>
              <a:path w="7562215" h="10694035">
                <a:moveTo>
                  <a:pt x="7562215" y="0"/>
                </a:moveTo>
                <a:lnTo>
                  <a:pt x="0" y="0"/>
                </a:lnTo>
                <a:lnTo>
                  <a:pt x="0" y="10694035"/>
                </a:lnTo>
                <a:lnTo>
                  <a:pt x="7562215" y="10694035"/>
                </a:lnTo>
                <a:lnTo>
                  <a:pt x="7562215" y="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2510" y="883665"/>
            <a:ext cx="141782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9442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30604" y="9891301"/>
            <a:ext cx="2961004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5865" y="9891301"/>
            <a:ext cx="66992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class.sch.gr/main/profile/display_profile.php?id=1091717&amp;token=6717e0a3-d1e67761d8458bdfaee8aa84c471f7d7563a92e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4850130" cy="286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449580"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ΠΕΡΙΟΔΙΚΟ</a:t>
            </a:r>
            <a:endParaRPr sz="1200">
              <a:latin typeface="Times New Roman"/>
              <a:cs typeface="Times New Roman"/>
            </a:endParaRPr>
          </a:p>
          <a:p>
            <a:pPr marL="447040" algn="ctr">
              <a:lnSpc>
                <a:spcPct val="100000"/>
              </a:lnSpc>
              <a:spcBef>
                <a:spcPts val="1155"/>
              </a:spcBef>
            </a:pPr>
            <a:r>
              <a:rPr sz="1200" b="1" spc="-5" dirty="0">
                <a:latin typeface="Times New Roman"/>
                <a:cs typeface="Times New Roman"/>
              </a:rPr>
              <a:t>«ΘΕΟΛΟΓΙΑ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ΚΑΙ </a:t>
            </a:r>
            <a:r>
              <a:rPr sz="1200" b="1" spc="-5" dirty="0">
                <a:latin typeface="Times New Roman"/>
                <a:cs typeface="Times New Roman"/>
              </a:rPr>
              <a:t>ΚΙΝΗΜΑΤΟΓΡΑΦΟΣ»</a:t>
            </a:r>
            <a:endParaRPr sz="1200">
              <a:latin typeface="Times New Roman"/>
              <a:cs typeface="Times New Roman"/>
            </a:endParaRPr>
          </a:p>
          <a:p>
            <a:pPr marL="457200" marR="5080" algn="ctr">
              <a:lnSpc>
                <a:spcPts val="2590"/>
              </a:lnSpc>
              <a:spcBef>
                <a:spcPts val="265"/>
              </a:spcBef>
            </a:pPr>
            <a:r>
              <a:rPr sz="1200" b="1" dirty="0">
                <a:latin typeface="Times New Roman"/>
                <a:cs typeface="Times New Roman"/>
              </a:rPr>
              <a:t>ΤΟΥ ΟΜΙΛΟΥ ΤΟΥ </a:t>
            </a:r>
            <a:r>
              <a:rPr sz="1200" b="1" spc="-10" dirty="0">
                <a:latin typeface="Times New Roman"/>
                <a:cs typeface="Times New Roman"/>
              </a:rPr>
              <a:t>ΒΑΡΒΑΚΕΙΟΥ </a:t>
            </a:r>
            <a:r>
              <a:rPr sz="1200" b="1" spc="-5" dirty="0">
                <a:latin typeface="Times New Roman"/>
                <a:cs typeface="Times New Roman"/>
              </a:rPr>
              <a:t>ΠΡΟΤΥΠΟΥ ΓΥΜΝΑΣΙΟΥ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ΤΕΥΧΟΣ 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448945" algn="ctr">
              <a:lnSpc>
                <a:spcPct val="100000"/>
              </a:lnSpc>
              <a:spcBef>
                <a:spcPts val="855"/>
              </a:spcBef>
            </a:pPr>
            <a:r>
              <a:rPr sz="1200" b="1" spc="-5" dirty="0">
                <a:latin typeface="Times New Roman"/>
                <a:cs typeface="Times New Roman"/>
              </a:rPr>
              <a:t>ΜΗΝΑΣ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ΟΚΤΩΒΡΙΟΥ,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9580" algn="ctr">
              <a:lnSpc>
                <a:spcPts val="141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ΕΠΙΜΕΛΕΙΑ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ΠΕΡΙΟΔΙΚΟΥ ΑΠΟ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ΤΟΥΣ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ΚΑΘΗΓΗΤΕΣ:</a:t>
            </a:r>
            <a:endParaRPr sz="1200">
              <a:latin typeface="Times New Roman"/>
              <a:cs typeface="Times New Roman"/>
            </a:endParaRPr>
          </a:p>
          <a:p>
            <a:pPr marL="1195070" marR="737870" algn="ctr">
              <a:lnSpc>
                <a:spcPts val="138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Ιωάννης Αναστασόπουλος </a:t>
            </a:r>
            <a:r>
              <a:rPr sz="1200" b="1" dirty="0">
                <a:latin typeface="Times New Roman"/>
                <a:cs typeface="Times New Roman"/>
              </a:rPr>
              <a:t>&amp; Ειρήνη </a:t>
            </a:r>
            <a:r>
              <a:rPr sz="1200" b="1" spc="-5" dirty="0">
                <a:latin typeface="Times New Roman"/>
                <a:cs typeface="Times New Roman"/>
              </a:rPr>
              <a:t>Αρτέμη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ΤΑΙΝΙΕΣ</a:t>
            </a:r>
            <a:endParaRPr sz="1200">
              <a:latin typeface="Times New Roman"/>
              <a:cs typeface="Times New Roman"/>
            </a:endParaRPr>
          </a:p>
          <a:p>
            <a:pPr marL="448309" algn="ctr">
              <a:lnSpc>
                <a:spcPts val="1345"/>
              </a:lnSpc>
            </a:pPr>
            <a:r>
              <a:rPr sz="1200" b="1" spc="-5" dirty="0">
                <a:latin typeface="Times New Roman"/>
                <a:cs typeface="Times New Roman"/>
              </a:rPr>
              <a:t>GRAN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TORINO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1403" y="6136004"/>
            <a:ext cx="858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Ο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ΑΤΣΙΔΑΣ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9963" y="8856726"/>
            <a:ext cx="1042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ΨΥΧΙΚΟ,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2024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804" y="3280028"/>
            <a:ext cx="4093210" cy="2724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754" y="6486143"/>
            <a:ext cx="4124325" cy="223824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5299075" cy="224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43500"/>
              </a:lnSpc>
            </a:pPr>
            <a:r>
              <a:rPr sz="1200" spc="-5" dirty="0">
                <a:latin typeface="Times New Roman"/>
                <a:cs typeface="Times New Roman"/>
              </a:rPr>
              <a:t>παραδέχεται </a:t>
            </a:r>
            <a:r>
              <a:rPr sz="1200" dirty="0">
                <a:latin typeface="Times New Roman"/>
                <a:cs typeface="Times New Roman"/>
              </a:rPr>
              <a:t>ότι το </a:t>
            </a:r>
            <a:r>
              <a:rPr sz="1200" spc="-5" dirty="0">
                <a:latin typeface="Times New Roman"/>
                <a:cs typeface="Times New Roman"/>
              </a:rPr>
              <a:t>μεγαλύτερο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αμάρτημα ήταν πως δεν κατάφερε να αποκτήσει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ποτέ κοντινή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σχέση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γιους</a:t>
            </a:r>
            <a:r>
              <a:rPr sz="1200" dirty="0">
                <a:latin typeface="Times New Roman"/>
                <a:cs typeface="Times New Roman"/>
              </a:rPr>
              <a:t> του.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ξαφνική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αυτή προθυμία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-5" dirty="0">
                <a:latin typeface="Times New Roman"/>
                <a:cs typeface="Times New Roman"/>
              </a:rPr>
              <a:t>εξομολόγηση, προήλθε από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γεγονός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γνώριζε πως αυτές </a:t>
            </a:r>
            <a:r>
              <a:rPr sz="1200" dirty="0">
                <a:latin typeface="Times New Roman"/>
                <a:cs typeface="Times New Roman"/>
              </a:rPr>
              <a:t>θα </a:t>
            </a:r>
            <a:r>
              <a:rPr sz="1200" spc="-5" dirty="0">
                <a:latin typeface="Times New Roman"/>
                <a:cs typeface="Times New Roman"/>
              </a:rPr>
              <a:t>ήταν </a:t>
            </a:r>
            <a:r>
              <a:rPr sz="1200" dirty="0">
                <a:latin typeface="Times New Roman"/>
                <a:cs typeface="Times New Roman"/>
              </a:rPr>
              <a:t>οι </a:t>
            </a:r>
            <a:r>
              <a:rPr sz="1200" spc="-5" dirty="0">
                <a:latin typeface="Times New Roman"/>
                <a:cs typeface="Times New Roman"/>
              </a:rPr>
              <a:t>τελευταίες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στιγμές στη ζωή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ήθελε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ηρεμήσει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ψυχή</a:t>
            </a:r>
            <a:r>
              <a:rPr sz="1200" dirty="0">
                <a:latin typeface="Times New Roman"/>
                <a:cs typeface="Times New Roman"/>
              </a:rPr>
              <a:t> του.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Τελικά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θυσιάζει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ώστε</a:t>
            </a:r>
            <a:r>
              <a:rPr sz="1200" dirty="0">
                <a:latin typeface="Times New Roman"/>
                <a:cs typeface="Times New Roman"/>
              </a:rPr>
              <a:t> 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τιμωρία</a:t>
            </a:r>
            <a:r>
              <a:rPr sz="1200" dirty="0">
                <a:latin typeface="Times New Roman"/>
                <a:cs typeface="Times New Roman"/>
              </a:rPr>
              <a:t> των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παραβατικών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Ασιατών να είναι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φυλάκισή</a:t>
            </a:r>
            <a:r>
              <a:rPr sz="1200" dirty="0">
                <a:latin typeface="Times New Roman"/>
                <a:cs typeface="Times New Roman"/>
              </a:rPr>
              <a:t> για τα </a:t>
            </a:r>
            <a:r>
              <a:rPr sz="1200" spc="-5" dirty="0">
                <a:latin typeface="Times New Roman"/>
                <a:cs typeface="Times New Roman"/>
              </a:rPr>
              <a:t>δικά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λάθη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όχι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θάνατος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που </a:t>
            </a:r>
            <a:r>
              <a:rPr sz="1200" dirty="0">
                <a:latin typeface="Times New Roman"/>
                <a:cs typeface="Times New Roman"/>
              </a:rPr>
              <a:t>θα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προκαλούσε εκείνος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ή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φίλος</a:t>
            </a:r>
            <a:r>
              <a:rPr sz="1200" dirty="0">
                <a:latin typeface="Times New Roman"/>
                <a:cs typeface="Times New Roman"/>
              </a:rPr>
              <a:t> του ο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Τσούα.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1583" y="2754502"/>
            <a:ext cx="4073525" cy="29904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153414"/>
            <a:ext cx="5300345" cy="598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Ποιος </a:t>
            </a:r>
            <a:r>
              <a:rPr sz="1200" b="1" spc="-5" dirty="0">
                <a:latin typeface="Times New Roman"/>
                <a:cs typeface="Times New Roman"/>
              </a:rPr>
              <a:t>είναι τελικά</a:t>
            </a:r>
            <a:r>
              <a:rPr sz="1200" b="1" dirty="0">
                <a:latin typeface="Times New Roman"/>
                <a:cs typeface="Times New Roman"/>
              </a:rPr>
              <a:t> ο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πλησίον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μας; Μπορεί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η </a:t>
            </a:r>
            <a:r>
              <a:rPr sz="1200" b="1" spc="-5" dirty="0">
                <a:latin typeface="Times New Roman"/>
                <a:cs typeface="Times New Roman"/>
              </a:rPr>
              <a:t>αγάπη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να</a:t>
            </a:r>
            <a:r>
              <a:rPr sz="1200" b="1" spc="-5" dirty="0">
                <a:latin typeface="Times New Roman"/>
                <a:cs typeface="Times New Roman"/>
              </a:rPr>
              <a:t> αλλάξει</a:t>
            </a:r>
            <a:r>
              <a:rPr sz="1200" b="1" dirty="0">
                <a:latin typeface="Times New Roman"/>
                <a:cs typeface="Times New Roman"/>
              </a:rPr>
              <a:t> τον</a:t>
            </a:r>
            <a:r>
              <a:rPr sz="1200" b="1" spc="-5" dirty="0">
                <a:latin typeface="Times New Roman"/>
                <a:cs typeface="Times New Roman"/>
              </a:rPr>
              <a:t> κόσμο;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 indent="54038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Τελικά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συμπεραίνουμε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πως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πλησίον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μας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αυτός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κοντά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μας,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συνάνθρωπος μας. </a:t>
            </a:r>
            <a:r>
              <a:rPr sz="1200" dirty="0">
                <a:latin typeface="Times New Roman"/>
                <a:cs typeface="Times New Roman"/>
              </a:rPr>
              <a:t>Είναι ο κάθε </a:t>
            </a:r>
            <a:r>
              <a:rPr sz="1200" spc="-5" dirty="0">
                <a:latin typeface="Times New Roman"/>
                <a:cs typeface="Times New Roman"/>
              </a:rPr>
              <a:t>άνθρωπος </a:t>
            </a:r>
            <a:r>
              <a:rPr sz="1200" dirty="0">
                <a:latin typeface="Times New Roman"/>
                <a:cs typeface="Times New Roman"/>
              </a:rPr>
              <a:t>που </a:t>
            </a:r>
            <a:r>
              <a:rPr sz="1200" spc="-5" dirty="0">
                <a:latin typeface="Times New Roman"/>
                <a:cs typeface="Times New Roman"/>
              </a:rPr>
              <a:t>βρίσκεται σε ανάγκη, αδιακρίτως </a:t>
            </a:r>
            <a:r>
              <a:rPr sz="1200" dirty="0">
                <a:latin typeface="Times New Roman"/>
                <a:cs typeface="Times New Roman"/>
              </a:rPr>
              <a:t> έθνους, </a:t>
            </a:r>
            <a:r>
              <a:rPr sz="1200" spc="-5" dirty="0">
                <a:latin typeface="Times New Roman"/>
                <a:cs typeface="Times New Roman"/>
              </a:rPr>
              <a:t>φυλής, θρησκευτικού πιστεύω και κοινωνικής τάξεως. Όπως καταλαβαίνουμε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στην παραβολή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καλού Σαμαρείτη, παρά </a:t>
            </a:r>
            <a:r>
              <a:rPr sz="1200" dirty="0">
                <a:latin typeface="Times New Roman"/>
                <a:cs typeface="Times New Roman"/>
              </a:rPr>
              <a:t>το ότι οι </a:t>
            </a:r>
            <a:r>
              <a:rPr sz="1200" spc="-5" dirty="0">
                <a:latin typeface="Times New Roman"/>
                <a:cs typeface="Times New Roman"/>
              </a:rPr>
              <a:t>Σαμαρείτες </a:t>
            </a:r>
            <a:r>
              <a:rPr sz="1200" dirty="0">
                <a:latin typeface="Times New Roman"/>
                <a:cs typeface="Times New Roman"/>
              </a:rPr>
              <a:t>και οι </a:t>
            </a:r>
            <a:r>
              <a:rPr sz="1200" spc="-5" dirty="0">
                <a:latin typeface="Times New Roman"/>
                <a:cs typeface="Times New Roman"/>
              </a:rPr>
              <a:t>Εβραίοι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αλληλοπεριφρονούνταν,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αυτός</a:t>
            </a:r>
            <a:r>
              <a:rPr sz="1200" dirty="0">
                <a:latin typeface="Times New Roman"/>
                <a:cs typeface="Times New Roman"/>
              </a:rPr>
              <a:t> βοηθά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τραυματισμένο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άνθρωπο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δηλαδή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πλησίον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βάση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</a:t>
            </a:r>
            <a:r>
              <a:rPr sz="1200" dirty="0">
                <a:latin typeface="Times New Roman"/>
                <a:cs typeface="Times New Roman"/>
              </a:rPr>
              <a:t> GranTorino,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πρωταγωνιστής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της,</a:t>
            </a:r>
            <a:r>
              <a:rPr sz="1200" dirty="0">
                <a:latin typeface="Times New Roman"/>
                <a:cs typeface="Times New Roman"/>
              </a:rPr>
              <a:t> 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Κοβάλσκι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βοηθά τους γείτονές του, </a:t>
            </a:r>
            <a:r>
              <a:rPr sz="1200" spc="-5" dirty="0">
                <a:latin typeface="Times New Roman"/>
                <a:cs typeface="Times New Roman"/>
              </a:rPr>
              <a:t>δηλαδή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10" dirty="0">
                <a:latin typeface="Times New Roman"/>
                <a:cs typeface="Times New Roman"/>
              </a:rPr>
              <a:t>πλησίον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Παρόλο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αυτοί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άλλου</a:t>
            </a:r>
            <a:r>
              <a:rPr sz="1200" dirty="0">
                <a:latin typeface="Times New Roman"/>
                <a:cs typeface="Times New Roman"/>
              </a:rPr>
              <a:t> έθνους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πιστεύουν σε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διαφορετική </a:t>
            </a:r>
            <a:r>
              <a:rPr sz="1200" dirty="0">
                <a:latin typeface="Times New Roman"/>
                <a:cs typeface="Times New Roman"/>
              </a:rPr>
              <a:t>θρησκεία. </a:t>
            </a:r>
            <a:r>
              <a:rPr sz="1200" spc="-5" dirty="0">
                <a:latin typeface="Times New Roman"/>
                <a:cs typeface="Times New Roman"/>
              </a:rPr>
              <a:t>Αυτός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αγαπάει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διότι αγαπώντας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πλησίον μας αγαπάμε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Χριστό,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οποίου </a:t>
            </a:r>
            <a:r>
              <a:rPr sz="1200" dirty="0">
                <a:latin typeface="Times New Roman"/>
                <a:cs typeface="Times New Roman"/>
              </a:rPr>
              <a:t>κάθε </a:t>
            </a:r>
            <a:r>
              <a:rPr sz="1200" spc="-5" dirty="0">
                <a:latin typeface="Times New Roman"/>
                <a:cs typeface="Times New Roman"/>
              </a:rPr>
              <a:t>άνθρωπος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 εικόνα. Αρχικά </a:t>
            </a:r>
            <a:r>
              <a:rPr sz="1200" dirty="0">
                <a:latin typeface="Times New Roman"/>
                <a:cs typeface="Times New Roman"/>
              </a:rPr>
              <a:t>ήταν </a:t>
            </a:r>
            <a:r>
              <a:rPr sz="1200" spc="-5" dirty="0">
                <a:latin typeface="Times New Roman"/>
                <a:cs typeface="Times New Roman"/>
              </a:rPr>
              <a:t>ρατσιστής και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φερόταν υποτιμητικά </a:t>
            </a:r>
            <a:r>
              <a:rPr sz="1200" dirty="0">
                <a:latin typeface="Times New Roman"/>
                <a:cs typeface="Times New Roman"/>
              </a:rPr>
              <a:t>αλλά μετά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συζήτηση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μαζί</a:t>
            </a:r>
            <a:r>
              <a:rPr sz="1200" dirty="0">
                <a:latin typeface="Times New Roman"/>
                <a:cs typeface="Times New Roman"/>
              </a:rPr>
              <a:t> τους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κατάλαβε</a:t>
            </a:r>
            <a:r>
              <a:rPr sz="1200" dirty="0">
                <a:latin typeface="Times New Roman"/>
                <a:cs typeface="Times New Roman"/>
              </a:rPr>
              <a:t> ότι είναι </a:t>
            </a:r>
            <a:r>
              <a:rPr sz="1200" spc="-5" dirty="0">
                <a:latin typeface="Times New Roman"/>
                <a:cs typeface="Times New Roman"/>
              </a:rPr>
              <a:t>φιλικοί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καλόκαρδοι.</a:t>
            </a:r>
            <a:r>
              <a:rPr sz="1200" dirty="0">
                <a:latin typeface="Times New Roman"/>
                <a:cs typeface="Times New Roman"/>
              </a:rPr>
              <a:t> Η </a:t>
            </a:r>
            <a:r>
              <a:rPr sz="1200" spc="-5" dirty="0">
                <a:latin typeface="Times New Roman"/>
                <a:cs typeface="Times New Roman"/>
              </a:rPr>
              <a:t>αγάπη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πάντα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μπορεί να αλλάξει </a:t>
            </a:r>
            <a:r>
              <a:rPr sz="1200" dirty="0">
                <a:latin typeface="Times New Roman"/>
                <a:cs typeface="Times New Roman"/>
              </a:rPr>
              <a:t>τον κόσμο. </a:t>
            </a:r>
            <a:r>
              <a:rPr sz="1200" spc="-5" dirty="0">
                <a:latin typeface="Times New Roman"/>
                <a:cs typeface="Times New Roman"/>
              </a:rPr>
              <a:t>Όταν κάποιος νιώθει αγάπη μπορεί να καταφέρει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πάντα. Όπως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-5" dirty="0">
                <a:latin typeface="Times New Roman"/>
                <a:cs typeface="Times New Roman"/>
              </a:rPr>
              <a:t> στην ταινία.</a:t>
            </a:r>
            <a:endParaRPr sz="1200">
              <a:latin typeface="Times New Roman"/>
              <a:cs typeface="Times New Roman"/>
            </a:endParaRPr>
          </a:p>
          <a:p>
            <a:pPr marL="12700" marR="6350" indent="540385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Γουόλτ </a:t>
            </a:r>
            <a:r>
              <a:rPr sz="1200" spc="-10" dirty="0">
                <a:latin typeface="Times New Roman"/>
                <a:cs typeface="Times New Roman"/>
              </a:rPr>
              <a:t>Κοβάλσκι </a:t>
            </a:r>
            <a:r>
              <a:rPr sz="1200" dirty="0">
                <a:latin typeface="Times New Roman"/>
                <a:cs typeface="Times New Roman"/>
              </a:rPr>
              <a:t>στην </a:t>
            </a:r>
            <a:r>
              <a:rPr sz="1200" spc="-5" dirty="0">
                <a:latin typeface="Times New Roman"/>
                <a:cs typeface="Times New Roman"/>
              </a:rPr>
              <a:t>αρχή μισούσε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διαφορετικούς και κυρίως </a:t>
            </a:r>
            <a:r>
              <a:rPr sz="1200" spc="-1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 Ασιάτες γείτονες </a:t>
            </a:r>
            <a:r>
              <a:rPr sz="1200" dirty="0">
                <a:latin typeface="Times New Roman"/>
                <a:cs typeface="Times New Roman"/>
              </a:rPr>
              <a:t>του, </a:t>
            </a:r>
            <a:r>
              <a:rPr sz="1200" spc="-5" dirty="0">
                <a:latin typeface="Times New Roman"/>
                <a:cs typeface="Times New Roman"/>
              </a:rPr>
              <a:t>δεν ήθελε </a:t>
            </a:r>
            <a:r>
              <a:rPr sz="1200" dirty="0">
                <a:latin typeface="Times New Roman"/>
                <a:cs typeface="Times New Roman"/>
              </a:rPr>
              <a:t>ούτε </a:t>
            </a:r>
            <a:r>
              <a:rPr sz="1200" spc="-5" dirty="0">
                <a:latin typeface="Times New Roman"/>
                <a:cs typeface="Times New Roman"/>
              </a:rPr>
              <a:t>να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βλέπει. Όμως όταν </a:t>
            </a:r>
            <a:r>
              <a:rPr sz="1200" dirty="0">
                <a:latin typeface="Times New Roman"/>
                <a:cs typeface="Times New Roman"/>
              </a:rPr>
              <a:t>κατάλαβε ότι </a:t>
            </a:r>
            <a:r>
              <a:rPr sz="1200" spc="-5" dirty="0">
                <a:latin typeface="Times New Roman"/>
                <a:cs typeface="Times New Roman"/>
              </a:rPr>
              <a:t>δεν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 </a:t>
            </a:r>
            <a:r>
              <a:rPr sz="1200" dirty="0">
                <a:latin typeface="Times New Roman"/>
                <a:cs typeface="Times New Roman"/>
              </a:rPr>
              <a:t>τόσο </a:t>
            </a:r>
            <a:r>
              <a:rPr sz="1200" spc="-5" dirty="0">
                <a:latin typeface="Times New Roman"/>
                <a:cs typeface="Times New Roman"/>
              </a:rPr>
              <a:t>διαφορετικοί δέθηκε μαζί </a:t>
            </a:r>
            <a:r>
              <a:rPr sz="1200" dirty="0">
                <a:latin typeface="Times New Roman"/>
                <a:cs typeface="Times New Roman"/>
              </a:rPr>
              <a:t>τους. Τους </a:t>
            </a:r>
            <a:r>
              <a:rPr sz="1200" spc="-5" dirty="0">
                <a:latin typeface="Times New Roman"/>
                <a:cs typeface="Times New Roman"/>
              </a:rPr>
              <a:t>αγάπησε και έγινε φίλος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την </a:t>
            </a:r>
            <a:r>
              <a:rPr sz="1200" dirty="0">
                <a:latin typeface="Times New Roman"/>
                <a:cs typeface="Times New Roman"/>
              </a:rPr>
              <a:t>Σου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αδερφό της Τάο, </a:t>
            </a:r>
            <a:r>
              <a:rPr sz="1200" dirty="0">
                <a:latin typeface="Times New Roman"/>
                <a:cs typeface="Times New Roman"/>
              </a:rPr>
              <a:t>τόσο </a:t>
            </a:r>
            <a:r>
              <a:rPr sz="1200" spc="-5" dirty="0">
                <a:latin typeface="Times New Roman"/>
                <a:cs typeface="Times New Roman"/>
              </a:rPr>
              <a:t>που θυσίασε ακόμα και την ζωή </a:t>
            </a:r>
            <a:r>
              <a:rPr sz="1200" dirty="0">
                <a:latin typeface="Times New Roman"/>
                <a:cs typeface="Times New Roman"/>
              </a:rPr>
              <a:t>του για αυτούς. </a:t>
            </a:r>
            <a:r>
              <a:rPr sz="1200" spc="-5" dirty="0">
                <a:latin typeface="Times New Roman"/>
                <a:cs typeface="Times New Roman"/>
              </a:rPr>
              <a:t>Τέλος,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παρατηρούμε αγάπη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απ’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παπά προς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Γουόλτ, καθώς δεν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άφησε ποτέ </a:t>
            </a:r>
            <a:r>
              <a:rPr sz="1200" dirty="0">
                <a:latin typeface="Times New Roman"/>
                <a:cs typeface="Times New Roman"/>
              </a:rPr>
              <a:t> μόνο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συμβούλευε,</a:t>
            </a:r>
            <a:r>
              <a:rPr sz="1200" dirty="0">
                <a:latin typeface="Times New Roman"/>
                <a:cs typeface="Times New Roman"/>
              </a:rPr>
              <a:t> τον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άκουγε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προσεκτικά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χωρίς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τον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κατηγορεί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τίποτα,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ακόμα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στην κηδεία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μίλησε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-5" dirty="0">
                <a:latin typeface="Times New Roman"/>
                <a:cs typeface="Times New Roman"/>
              </a:rPr>
              <a:t>εκείνον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κυρίως ανέφερε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θετικά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στον χαρακτήρα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30604" y="7651241"/>
            <a:ext cx="1415415" cy="10693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43100"/>
              </a:lnSpc>
              <a:spcBef>
                <a:spcPts val="80"/>
              </a:spcBef>
            </a:pPr>
            <a:r>
              <a:rPr sz="1200" b="1" spc="-5" dirty="0">
                <a:latin typeface="Times New Roman"/>
                <a:cs typeface="Times New Roman"/>
              </a:rPr>
              <a:t>Συντάκτες 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Παπαχατζάκη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Λάουρα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Στράντζα Θωμούλα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Χρόνη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Έλενα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1177289"/>
            <a:ext cx="4880610" cy="31508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050" y="4415789"/>
            <a:ext cx="5273929" cy="395795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5299710" cy="625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40080" algn="just">
              <a:lnSpc>
                <a:spcPct val="100000"/>
              </a:lnSpc>
            </a:pPr>
            <a:r>
              <a:rPr sz="1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GranTorino</a:t>
            </a:r>
            <a:r>
              <a:rPr sz="1400" b="1" spc="2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65F91"/>
                </a:solidFill>
                <a:latin typeface="Times New Roman"/>
                <a:cs typeface="Times New Roman"/>
              </a:rPr>
              <a:t>–</a:t>
            </a:r>
            <a:r>
              <a:rPr sz="1400" b="1" spc="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65F91"/>
                </a:solidFill>
                <a:latin typeface="Times New Roman"/>
                <a:cs typeface="Times New Roman"/>
              </a:rPr>
              <a:t>Κριτική</a:t>
            </a:r>
            <a:r>
              <a:rPr sz="1400" b="1" spc="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Αναγνωστόπουλος</a:t>
            </a:r>
            <a:r>
              <a:rPr sz="1400" b="1" spc="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Ευστάθιος</a:t>
            </a:r>
            <a:endParaRPr sz="1400">
              <a:latin typeface="Times New Roman"/>
              <a:cs typeface="Times New Roman"/>
            </a:endParaRPr>
          </a:p>
          <a:p>
            <a:pPr marL="12700" marR="6985" indent="359410" algn="just">
              <a:lnSpc>
                <a:spcPct val="1438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ταινία αυτή </a:t>
            </a:r>
            <a:r>
              <a:rPr sz="1200" dirty="0">
                <a:latin typeface="Times New Roman"/>
                <a:cs typeface="Times New Roman"/>
              </a:rPr>
              <a:t>μου έδειξε </a:t>
            </a:r>
            <a:r>
              <a:rPr sz="1200" spc="-5" dirty="0">
                <a:latin typeface="Times New Roman"/>
                <a:cs typeface="Times New Roman"/>
              </a:rPr>
              <a:t>πώς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αγάπη και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αλληλεγγύη μπορούν </a:t>
            </a:r>
            <a:r>
              <a:rPr sz="1200" dirty="0">
                <a:latin typeface="Times New Roman"/>
                <a:cs typeface="Times New Roman"/>
              </a:rPr>
              <a:t>να αλλάξουν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τη </a:t>
            </a:r>
            <a:r>
              <a:rPr sz="1200" spc="-5" dirty="0">
                <a:latin typeface="Times New Roman"/>
                <a:cs typeface="Times New Roman"/>
              </a:rPr>
              <a:t>ζωή μας προς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καλύτερο. Όταν </a:t>
            </a:r>
            <a:r>
              <a:rPr sz="1200" dirty="0">
                <a:latin typeface="Times New Roman"/>
                <a:cs typeface="Times New Roman"/>
              </a:rPr>
              <a:t>οι </a:t>
            </a:r>
            <a:r>
              <a:rPr sz="1200" spc="-5" dirty="0">
                <a:latin typeface="Times New Roman"/>
                <a:cs typeface="Times New Roman"/>
              </a:rPr>
              <a:t>αλλοδαποί γείτονες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τού δείχνουν αγάπη,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όψη του </a:t>
            </a:r>
            <a:r>
              <a:rPr sz="1200" spc="-5" dirty="0">
                <a:latin typeface="Times New Roman"/>
                <a:cs typeface="Times New Roman"/>
              </a:rPr>
              <a:t>πρωταγωνιστή, κυρίου </a:t>
            </a:r>
            <a:r>
              <a:rPr sz="1200" spc="-10" dirty="0">
                <a:latin typeface="Times New Roman"/>
                <a:cs typeface="Times New Roman"/>
              </a:rPr>
              <a:t>Κοβάλσκι, </a:t>
            </a:r>
            <a:r>
              <a:rPr sz="1200" spc="-5" dirty="0">
                <a:latin typeface="Times New Roman"/>
                <a:cs typeface="Times New Roman"/>
              </a:rPr>
              <a:t>αλλάζει αμέσως. </a:t>
            </a:r>
            <a:r>
              <a:rPr sz="1200" dirty="0">
                <a:latin typeface="Times New Roman"/>
                <a:cs typeface="Times New Roman"/>
              </a:rPr>
              <a:t>Τόσα </a:t>
            </a:r>
            <a:r>
              <a:rPr sz="1200" spc="-5" dirty="0">
                <a:latin typeface="Times New Roman"/>
                <a:cs typeface="Times New Roman"/>
              </a:rPr>
              <a:t>χρόνια σκληρής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ζωής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-5" dirty="0">
                <a:latin typeface="Times New Roman"/>
                <a:cs typeface="Times New Roman"/>
              </a:rPr>
              <a:t>είχαν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κάνει</a:t>
            </a:r>
            <a:r>
              <a:rPr sz="1200" dirty="0">
                <a:latin typeface="Times New Roman"/>
                <a:cs typeface="Times New Roman"/>
              </a:rPr>
              <a:t> να </a:t>
            </a:r>
            <a:r>
              <a:rPr sz="1200" spc="-5" dirty="0">
                <a:latin typeface="Times New Roman"/>
                <a:cs typeface="Times New Roman"/>
              </a:rPr>
              <a:t>χάσει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κάθε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ελπίδα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πίστη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αγάπη,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πλέον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σύζυγος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ήταν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νεκρή,</a:t>
            </a:r>
            <a:r>
              <a:rPr sz="1200" dirty="0">
                <a:latin typeface="Times New Roman"/>
                <a:cs typeface="Times New Roman"/>
              </a:rPr>
              <a:t> ενώ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παιδιά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ενδιαφέρονταν</a:t>
            </a:r>
            <a:r>
              <a:rPr sz="1200" dirty="0">
                <a:latin typeface="Times New Roman"/>
                <a:cs typeface="Times New Roman"/>
              </a:rPr>
              <a:t> μόνο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εκμεταλλευτούν,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χωρίς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πραγματικά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νοιάζονται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γι’ </a:t>
            </a:r>
            <a:r>
              <a:rPr sz="1200" spc="-5" dirty="0">
                <a:latin typeface="Times New Roman"/>
                <a:cs typeface="Times New Roman"/>
              </a:rPr>
              <a:t>αυτόν.</a:t>
            </a:r>
            <a:endParaRPr sz="1200">
              <a:latin typeface="Times New Roman"/>
              <a:cs typeface="Times New Roman"/>
            </a:endParaRPr>
          </a:p>
          <a:p>
            <a:pPr marL="12700" indent="359410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ήταν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μίζερη,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κι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αυτό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οδήγησε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μισεί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συνανθρώπους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του,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κατακρίνοντας</a:t>
            </a:r>
            <a:r>
              <a:rPr sz="1200" dirty="0">
                <a:latin typeface="Times New Roman"/>
                <a:cs typeface="Times New Roman"/>
              </a:rPr>
              <a:t> όποιον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περνούσε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διάβα</a:t>
            </a:r>
            <a:r>
              <a:rPr sz="1200" dirty="0">
                <a:latin typeface="Times New Roman"/>
                <a:cs typeface="Times New Roman"/>
              </a:rPr>
              <a:t> του.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όταν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σειρά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γεγονότα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οδήγησαν στο να σώσει κατά λάθος </a:t>
            </a:r>
            <a:r>
              <a:rPr sz="1200" dirty="0">
                <a:latin typeface="Times New Roman"/>
                <a:cs typeface="Times New Roman"/>
              </a:rPr>
              <a:t>ένα </a:t>
            </a:r>
            <a:r>
              <a:rPr sz="1200" spc="-5" dirty="0">
                <a:latin typeface="Times New Roman"/>
                <a:cs typeface="Times New Roman"/>
              </a:rPr>
              <a:t>νεαρό αγόρι από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10" dirty="0">
                <a:latin typeface="Times New Roman"/>
                <a:cs typeface="Times New Roman"/>
              </a:rPr>
              <a:t>διπλανό </a:t>
            </a:r>
            <a:r>
              <a:rPr sz="1200" spc="-5" dirty="0">
                <a:latin typeface="Times New Roman"/>
                <a:cs typeface="Times New Roman"/>
              </a:rPr>
              <a:t> σπίτι από μια επικίνδυνη συμμορία, και </a:t>
            </a:r>
            <a:r>
              <a:rPr sz="1200" dirty="0">
                <a:latin typeface="Times New Roman"/>
                <a:cs typeface="Times New Roman"/>
              </a:rPr>
              <a:t>οι </a:t>
            </a:r>
            <a:r>
              <a:rPr sz="1200" spc="-5" dirty="0">
                <a:latin typeface="Times New Roman"/>
                <a:cs typeface="Times New Roman"/>
              </a:rPr>
              <a:t>γείτονές </a:t>
            </a:r>
            <a:r>
              <a:rPr sz="1200" dirty="0">
                <a:latin typeface="Times New Roman"/>
                <a:cs typeface="Times New Roman"/>
              </a:rPr>
              <a:t>του τον τιμούν </a:t>
            </a:r>
            <a:r>
              <a:rPr sz="1200" spc="-5" dirty="0">
                <a:latin typeface="Times New Roman"/>
                <a:cs typeface="Times New Roman"/>
              </a:rPr>
              <a:t>σαν ήρωα, νιώθει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πλέον πως ανήκει κάπου </a:t>
            </a:r>
            <a:r>
              <a:rPr sz="1200" dirty="0">
                <a:latin typeface="Times New Roman"/>
                <a:cs typeface="Times New Roman"/>
              </a:rPr>
              <a:t>κι ότι </a:t>
            </a:r>
            <a:r>
              <a:rPr sz="1200" spc="-5" dirty="0">
                <a:latin typeface="Times New Roman"/>
                <a:cs typeface="Times New Roman"/>
              </a:rPr>
              <a:t>υπάρχει κόσμος </a:t>
            </a:r>
            <a:r>
              <a:rPr sz="1200" dirty="0">
                <a:latin typeface="Times New Roman"/>
                <a:cs typeface="Times New Roman"/>
              </a:rPr>
              <a:t>που τον </a:t>
            </a:r>
            <a:r>
              <a:rPr sz="1200" spc="-5" dirty="0">
                <a:latin typeface="Times New Roman"/>
                <a:cs typeface="Times New Roman"/>
              </a:rPr>
              <a:t>καταλαβαίνει. </a:t>
            </a:r>
            <a:r>
              <a:rPr sz="1200" dirty="0">
                <a:latin typeface="Times New Roman"/>
                <a:cs typeface="Times New Roman"/>
              </a:rPr>
              <a:t>Αυτό </a:t>
            </a:r>
            <a:r>
              <a:rPr sz="1200" spc="-5" dirty="0">
                <a:latin typeface="Times New Roman"/>
                <a:cs typeface="Times New Roman"/>
              </a:rPr>
              <a:t>είναι </a:t>
            </a:r>
            <a:r>
              <a:rPr sz="1200" dirty="0">
                <a:latin typeface="Times New Roman"/>
                <a:cs typeface="Times New Roman"/>
              </a:rPr>
              <a:t>ένα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σημαντικό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μήνυμα</a:t>
            </a:r>
            <a:r>
              <a:rPr sz="1200" dirty="0">
                <a:latin typeface="Times New Roman"/>
                <a:cs typeface="Times New Roman"/>
              </a:rPr>
              <a:t> 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πραγματική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ζωή,</a:t>
            </a:r>
            <a:r>
              <a:rPr sz="1200" dirty="0">
                <a:latin typeface="Times New Roman"/>
                <a:cs typeface="Times New Roman"/>
              </a:rPr>
              <a:t> ότι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πρέπει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πάντα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αγαπάμε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διπλανό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μας και αυτό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ανταποδίδει.</a:t>
            </a:r>
            <a:endParaRPr sz="1200">
              <a:latin typeface="Times New Roman"/>
              <a:cs typeface="Times New Roman"/>
            </a:endParaRPr>
          </a:p>
          <a:p>
            <a:pPr marL="12700" marR="5080" indent="359410" algn="just">
              <a:lnSpc>
                <a:spcPct val="1441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Στο τέλος,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θυσία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κυρίου </a:t>
            </a:r>
            <a:r>
              <a:rPr sz="1200" spc="-10" dirty="0">
                <a:latin typeface="Times New Roman"/>
                <a:cs typeface="Times New Roman"/>
              </a:rPr>
              <a:t>Κοβάλσκι </a:t>
            </a:r>
            <a:r>
              <a:rPr sz="1200" dirty="0">
                <a:latin typeface="Times New Roman"/>
                <a:cs typeface="Times New Roman"/>
              </a:rPr>
              <a:t>για τον </a:t>
            </a:r>
            <a:r>
              <a:rPr sz="1200" spc="-5" dirty="0">
                <a:latin typeface="Times New Roman"/>
                <a:cs typeface="Times New Roman"/>
              </a:rPr>
              <a:t>Τάου και την </a:t>
            </a:r>
            <a:r>
              <a:rPr sz="1200" dirty="0">
                <a:latin typeface="Times New Roman"/>
                <a:cs typeface="Times New Roman"/>
              </a:rPr>
              <a:t>οικογένεια του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μας δείχνει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-5" dirty="0">
                <a:latin typeface="Times New Roman"/>
                <a:cs typeface="Times New Roman"/>
              </a:rPr>
              <a:t>στο κάτω-κάτω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κύριος Κοβάλσκι ήταν πολύ αγαθός άνθρωπος. Έτσι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φαίνεται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-5" dirty="0">
                <a:latin typeface="Times New Roman"/>
                <a:cs typeface="Times New Roman"/>
              </a:rPr>
              <a:t>παρά την </a:t>
            </a:r>
            <a:r>
              <a:rPr sz="1200" dirty="0">
                <a:latin typeface="Times New Roman"/>
                <a:cs typeface="Times New Roman"/>
              </a:rPr>
              <a:t>εικόνα του </a:t>
            </a:r>
            <a:r>
              <a:rPr sz="1200" spc="-5" dirty="0">
                <a:latin typeface="Times New Roman"/>
                <a:cs typeface="Times New Roman"/>
              </a:rPr>
              <a:t>στον κόσμο, </a:t>
            </a:r>
            <a:r>
              <a:rPr sz="1200" dirty="0">
                <a:latin typeface="Times New Roman"/>
                <a:cs typeface="Times New Roman"/>
              </a:rPr>
              <a:t>ενός </a:t>
            </a:r>
            <a:r>
              <a:rPr sz="1200" spc="-5" dirty="0">
                <a:latin typeface="Times New Roman"/>
                <a:cs typeface="Times New Roman"/>
              </a:rPr>
              <a:t>ρατσιστή και αμαρτωλού που είχε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σκοτώσει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πολύ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κόσμο,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μάτια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Θεού</a:t>
            </a:r>
            <a:r>
              <a:rPr sz="1200" dirty="0">
                <a:latin typeface="Times New Roman"/>
                <a:cs typeface="Times New Roman"/>
              </a:rPr>
              <a:t> 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πρωταγωνιστής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αγνή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καρδιά,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αγάπη και συμπόνια </a:t>
            </a:r>
            <a:r>
              <a:rPr sz="1200" dirty="0">
                <a:latin typeface="Times New Roman"/>
                <a:cs typeface="Times New Roman"/>
              </a:rPr>
              <a:t>για τον </a:t>
            </a:r>
            <a:r>
              <a:rPr sz="1200" spc="-5" dirty="0">
                <a:latin typeface="Times New Roman"/>
                <a:cs typeface="Times New Roman"/>
              </a:rPr>
              <a:t>συνάνθρωπό </a:t>
            </a:r>
            <a:r>
              <a:rPr sz="1200" dirty="0">
                <a:latin typeface="Times New Roman"/>
                <a:cs typeface="Times New Roman"/>
              </a:rPr>
              <a:t>του. Αυτό </a:t>
            </a:r>
            <a:r>
              <a:rPr sz="1200" spc="-5" dirty="0">
                <a:latin typeface="Times New Roman"/>
                <a:cs typeface="Times New Roman"/>
              </a:rPr>
              <a:t>μου θύμισε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ρητό </a:t>
            </a:r>
            <a:r>
              <a:rPr sz="1200" spc="-10" dirty="0">
                <a:latin typeface="Times New Roman"/>
                <a:cs typeface="Times New Roman"/>
              </a:rPr>
              <a:t>«τα </a:t>
            </a:r>
            <a:r>
              <a:rPr sz="1200" spc="-5" dirty="0">
                <a:latin typeface="Times New Roman"/>
                <a:cs typeface="Times New Roman"/>
              </a:rPr>
              <a:t>ράσα δεν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κάνουν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10" dirty="0">
                <a:latin typeface="Times New Roman"/>
                <a:cs typeface="Times New Roman"/>
              </a:rPr>
              <a:t>παπά», </a:t>
            </a:r>
            <a:r>
              <a:rPr sz="1200" spc="-5" dirty="0">
                <a:latin typeface="Times New Roman"/>
                <a:cs typeface="Times New Roman"/>
              </a:rPr>
              <a:t>επειδή, ανεξαρτήτως από </a:t>
            </a:r>
            <a:r>
              <a:rPr sz="1200" dirty="0">
                <a:latin typeface="Times New Roman"/>
                <a:cs typeface="Times New Roman"/>
              </a:rPr>
              <a:t>το τι </a:t>
            </a:r>
            <a:r>
              <a:rPr sz="1200" spc="-5" dirty="0">
                <a:latin typeface="Times New Roman"/>
                <a:cs typeface="Times New Roman"/>
              </a:rPr>
              <a:t>μπορεί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καθένας να προσπαθεί να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δείξει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-5" dirty="0">
                <a:latin typeface="Times New Roman"/>
                <a:cs typeface="Times New Roman"/>
              </a:rPr>
              <a:t>είναι,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Θεός </a:t>
            </a:r>
            <a:r>
              <a:rPr sz="1200" dirty="0">
                <a:latin typeface="Times New Roman"/>
                <a:cs typeface="Times New Roman"/>
              </a:rPr>
              <a:t>ξέρει τους </a:t>
            </a:r>
            <a:r>
              <a:rPr sz="1200" spc="-5" dirty="0">
                <a:latin typeface="Times New Roman"/>
                <a:cs typeface="Times New Roman"/>
              </a:rPr>
              <a:t>απώτερους στόχους μας και </a:t>
            </a:r>
            <a:r>
              <a:rPr sz="1200" dirty="0">
                <a:latin typeface="Times New Roman"/>
                <a:cs typeface="Times New Roman"/>
              </a:rPr>
              <a:t>τι </a:t>
            </a:r>
            <a:r>
              <a:rPr sz="1200" spc="-5" dirty="0">
                <a:latin typeface="Times New Roman"/>
                <a:cs typeface="Times New Roman"/>
              </a:rPr>
              <a:t>προσδοκούμε από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κάθε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πράξη μας.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Τελικά,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-5" dirty="0">
                <a:latin typeface="Times New Roman"/>
                <a:cs typeface="Times New Roman"/>
              </a:rPr>
              <a:t> ταινία </a:t>
            </a:r>
            <a:r>
              <a:rPr sz="1200" dirty="0">
                <a:latin typeface="Times New Roman"/>
                <a:cs typeface="Times New Roman"/>
              </a:rPr>
              <a:t>μου </a:t>
            </a:r>
            <a:r>
              <a:rPr sz="1200" spc="-5" dirty="0">
                <a:latin typeface="Times New Roman"/>
                <a:cs typeface="Times New Roman"/>
              </a:rPr>
              <a:t>άρεσε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πολύ,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 και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τέλος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ήταν </a:t>
            </a:r>
            <a:r>
              <a:rPr sz="1200" dirty="0">
                <a:latin typeface="Times New Roman"/>
                <a:cs typeface="Times New Roman"/>
              </a:rPr>
              <a:t>απρόσμενο</a:t>
            </a:r>
            <a:r>
              <a:rPr sz="1300" dirty="0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732" y="6780783"/>
            <a:ext cx="4238752" cy="235394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5300980" cy="932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21105" marR="1033144" indent="-175895">
              <a:lnSpc>
                <a:spcPct val="168300"/>
              </a:lnSpc>
            </a:pPr>
            <a:r>
              <a:rPr sz="1200" b="1" spc="-55" dirty="0">
                <a:latin typeface="Palatino Linotype"/>
                <a:cs typeface="Palatino Linotype"/>
              </a:rPr>
              <a:t>Θε</a:t>
            </a:r>
            <a:r>
              <a:rPr sz="1200" b="1" spc="-45" dirty="0">
                <a:latin typeface="Palatino Linotype"/>
                <a:cs typeface="Palatino Linotype"/>
              </a:rPr>
              <a:t>ο</a:t>
            </a:r>
            <a:r>
              <a:rPr sz="1200" b="1" spc="-50" dirty="0">
                <a:latin typeface="Palatino Linotype"/>
                <a:cs typeface="Palatino Linotype"/>
              </a:rPr>
              <a:t>λ</a:t>
            </a:r>
            <a:r>
              <a:rPr sz="1200" b="1" spc="-45" dirty="0">
                <a:latin typeface="Palatino Linotype"/>
                <a:cs typeface="Palatino Linotype"/>
              </a:rPr>
              <a:t>ο</a:t>
            </a:r>
            <a:r>
              <a:rPr sz="1200" b="1" spc="-55" dirty="0">
                <a:latin typeface="Palatino Linotype"/>
                <a:cs typeface="Palatino Linotype"/>
              </a:rPr>
              <a:t>γι</a:t>
            </a:r>
            <a:r>
              <a:rPr sz="1200" b="1" spc="-45" dirty="0">
                <a:latin typeface="Palatino Linotype"/>
                <a:cs typeface="Palatino Linotype"/>
              </a:rPr>
              <a:t>κ</a:t>
            </a:r>
            <a:r>
              <a:rPr sz="1200" b="1" dirty="0">
                <a:latin typeface="Palatino Linotype"/>
                <a:cs typeface="Palatino Linotype"/>
              </a:rPr>
              <a:t>ή</a:t>
            </a:r>
            <a:r>
              <a:rPr sz="1200" b="1" spc="-114" dirty="0">
                <a:latin typeface="Palatino Linotype"/>
                <a:cs typeface="Palatino Linotype"/>
              </a:rPr>
              <a:t> </a:t>
            </a:r>
            <a:r>
              <a:rPr sz="1200" b="1" spc="-50" dirty="0">
                <a:latin typeface="Palatino Linotype"/>
                <a:cs typeface="Palatino Linotype"/>
              </a:rPr>
              <a:t>Κρ</a:t>
            </a:r>
            <a:r>
              <a:rPr sz="1200" b="1" spc="-55" dirty="0">
                <a:latin typeface="Palatino Linotype"/>
                <a:cs typeface="Palatino Linotype"/>
              </a:rPr>
              <a:t>ιτι</a:t>
            </a:r>
            <a:r>
              <a:rPr sz="1200" b="1" spc="-45" dirty="0">
                <a:latin typeface="Palatino Linotype"/>
                <a:cs typeface="Palatino Linotype"/>
              </a:rPr>
              <a:t>κ</a:t>
            </a:r>
            <a:r>
              <a:rPr sz="1200" b="1" dirty="0">
                <a:latin typeface="Palatino Linotype"/>
                <a:cs typeface="Palatino Linotype"/>
              </a:rPr>
              <a:t>ή</a:t>
            </a:r>
            <a:r>
              <a:rPr sz="1200" b="1" spc="-105" dirty="0">
                <a:latin typeface="Palatino Linotype"/>
                <a:cs typeface="Palatino Linotype"/>
              </a:rPr>
              <a:t> </a:t>
            </a:r>
            <a:r>
              <a:rPr sz="1200" b="1" spc="-60" dirty="0">
                <a:latin typeface="Palatino Linotype"/>
                <a:cs typeface="Palatino Linotype"/>
              </a:rPr>
              <a:t>Τ</a:t>
            </a:r>
            <a:r>
              <a:rPr sz="1200" b="1" spc="-55" dirty="0">
                <a:latin typeface="Palatino Linotype"/>
                <a:cs typeface="Palatino Linotype"/>
              </a:rPr>
              <a:t>αινία</a:t>
            </a:r>
            <a:r>
              <a:rPr sz="1200" b="1" dirty="0">
                <a:latin typeface="Palatino Linotype"/>
                <a:cs typeface="Palatino Linotype"/>
              </a:rPr>
              <a:t>ς</a:t>
            </a:r>
            <a:r>
              <a:rPr sz="1200" b="1" spc="-9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–</a:t>
            </a:r>
            <a:r>
              <a:rPr sz="1200" b="1" spc="-100" dirty="0">
                <a:latin typeface="Palatino Linotype"/>
                <a:cs typeface="Palatino Linotype"/>
              </a:rPr>
              <a:t> </a:t>
            </a:r>
            <a:r>
              <a:rPr sz="1200" b="1" spc="-55" dirty="0">
                <a:latin typeface="Palatino Linotype"/>
                <a:cs typeface="Palatino Linotype"/>
              </a:rPr>
              <a:t>G</a:t>
            </a:r>
            <a:r>
              <a:rPr sz="1200" b="1" spc="-50" dirty="0">
                <a:latin typeface="Palatino Linotype"/>
                <a:cs typeface="Palatino Linotype"/>
              </a:rPr>
              <a:t>ran</a:t>
            </a:r>
            <a:r>
              <a:rPr sz="1200" b="1" spc="-45" dirty="0">
                <a:latin typeface="Palatino Linotype"/>
                <a:cs typeface="Palatino Linotype"/>
              </a:rPr>
              <a:t>To</a:t>
            </a:r>
            <a:r>
              <a:rPr sz="1200" b="1" spc="-50" dirty="0">
                <a:latin typeface="Palatino Linotype"/>
                <a:cs typeface="Palatino Linotype"/>
              </a:rPr>
              <a:t>r</a:t>
            </a:r>
            <a:r>
              <a:rPr sz="1200" b="1" spc="-55" dirty="0">
                <a:latin typeface="Palatino Linotype"/>
                <a:cs typeface="Palatino Linotype"/>
              </a:rPr>
              <a:t>i</a:t>
            </a:r>
            <a:r>
              <a:rPr sz="1200" b="1" spc="-65" dirty="0">
                <a:latin typeface="Palatino Linotype"/>
                <a:cs typeface="Palatino Linotype"/>
              </a:rPr>
              <a:t>n</a:t>
            </a:r>
            <a:r>
              <a:rPr sz="1200" b="1" dirty="0">
                <a:latin typeface="Palatino Linotype"/>
                <a:cs typeface="Palatino Linotype"/>
              </a:rPr>
              <a:t>o</a:t>
            </a:r>
            <a:r>
              <a:rPr sz="1200" b="1" spc="-95" dirty="0">
                <a:latin typeface="Palatino Linotype"/>
                <a:cs typeface="Palatino Linotype"/>
              </a:rPr>
              <a:t> </a:t>
            </a:r>
            <a:r>
              <a:rPr sz="1200" b="1" spc="-55" dirty="0">
                <a:latin typeface="Palatino Linotype"/>
                <a:cs typeface="Palatino Linotype"/>
              </a:rPr>
              <a:t>(</a:t>
            </a:r>
            <a:r>
              <a:rPr sz="1200" b="1" spc="-50" dirty="0">
                <a:latin typeface="Palatino Linotype"/>
                <a:cs typeface="Palatino Linotype"/>
              </a:rPr>
              <a:t>2</a:t>
            </a:r>
            <a:r>
              <a:rPr sz="1200" b="1" spc="-60" dirty="0">
                <a:latin typeface="Palatino Linotype"/>
                <a:cs typeface="Palatino Linotype"/>
              </a:rPr>
              <a:t>0</a:t>
            </a:r>
            <a:r>
              <a:rPr sz="1200" b="1" spc="-50" dirty="0">
                <a:latin typeface="Palatino Linotype"/>
                <a:cs typeface="Palatino Linotype"/>
              </a:rPr>
              <a:t>08</a:t>
            </a:r>
            <a:r>
              <a:rPr sz="1200" b="1" dirty="0">
                <a:latin typeface="Palatino Linotype"/>
                <a:cs typeface="Palatino Linotype"/>
              </a:rPr>
              <a:t>)  </a:t>
            </a:r>
            <a:r>
              <a:rPr sz="1200" b="1" spc="-50" dirty="0">
                <a:latin typeface="Palatino Linotype"/>
                <a:cs typeface="Palatino Linotype"/>
              </a:rPr>
              <a:t>Φ</a:t>
            </a:r>
            <a:r>
              <a:rPr sz="1200" b="1" spc="-55" dirty="0">
                <a:latin typeface="Palatino Linotype"/>
                <a:cs typeface="Palatino Linotype"/>
              </a:rPr>
              <a:t>άνη</a:t>
            </a:r>
            <a:r>
              <a:rPr sz="1200" b="1" dirty="0">
                <a:latin typeface="Palatino Linotype"/>
                <a:cs typeface="Palatino Linotype"/>
              </a:rPr>
              <a:t>ς</a:t>
            </a:r>
            <a:r>
              <a:rPr sz="1200" b="1" spc="-100" dirty="0">
                <a:latin typeface="Palatino Linotype"/>
                <a:cs typeface="Palatino Linotype"/>
              </a:rPr>
              <a:t> </a:t>
            </a:r>
            <a:r>
              <a:rPr sz="1200" b="1" spc="-50" dirty="0">
                <a:latin typeface="Palatino Linotype"/>
                <a:cs typeface="Palatino Linotype"/>
              </a:rPr>
              <a:t>Μ</a:t>
            </a:r>
            <a:r>
              <a:rPr sz="1200" b="1" spc="-45" dirty="0">
                <a:latin typeface="Palatino Linotype"/>
                <a:cs typeface="Palatino Linotype"/>
              </a:rPr>
              <a:t>ο</a:t>
            </a:r>
            <a:r>
              <a:rPr sz="1200" b="1" spc="-50" dirty="0">
                <a:latin typeface="Palatino Linotype"/>
                <a:cs typeface="Palatino Linotype"/>
              </a:rPr>
              <a:t>ύ</a:t>
            </a:r>
            <a:r>
              <a:rPr sz="1200" b="1" spc="-55" dirty="0">
                <a:latin typeface="Palatino Linotype"/>
                <a:cs typeface="Palatino Linotype"/>
              </a:rPr>
              <a:t>ντ</a:t>
            </a:r>
            <a:r>
              <a:rPr sz="1200" b="1" spc="-50" dirty="0">
                <a:latin typeface="Palatino Linotype"/>
                <a:cs typeface="Palatino Linotype"/>
              </a:rPr>
              <a:t>ρ</a:t>
            </a:r>
            <a:r>
              <a:rPr sz="1200" b="1" spc="-55" dirty="0">
                <a:latin typeface="Palatino Linotype"/>
                <a:cs typeface="Palatino Linotype"/>
              </a:rPr>
              <a:t>ι</a:t>
            </a:r>
            <a:r>
              <a:rPr sz="1200" b="1" spc="-50" dirty="0">
                <a:latin typeface="Palatino Linotype"/>
                <a:cs typeface="Palatino Linotype"/>
              </a:rPr>
              <a:t>χ</a:t>
            </a:r>
            <a:r>
              <a:rPr sz="1200" b="1" spc="-55" dirty="0">
                <a:latin typeface="Palatino Linotype"/>
                <a:cs typeface="Palatino Linotype"/>
              </a:rPr>
              <a:t>α</a:t>
            </a:r>
            <a:r>
              <a:rPr sz="1200" b="1" dirty="0">
                <a:latin typeface="Palatino Linotype"/>
                <a:cs typeface="Palatino Linotype"/>
              </a:rPr>
              <a:t>ς</a:t>
            </a:r>
            <a:r>
              <a:rPr sz="1200" b="1" spc="-100" dirty="0">
                <a:latin typeface="Palatino Linotype"/>
                <a:cs typeface="Palatino Linotype"/>
              </a:rPr>
              <a:t> </a:t>
            </a:r>
            <a:r>
              <a:rPr sz="1200" b="1" spc="-65" dirty="0">
                <a:latin typeface="Palatino Linotype"/>
                <a:cs typeface="Palatino Linotype"/>
              </a:rPr>
              <a:t>&amp;</a:t>
            </a:r>
            <a:r>
              <a:rPr sz="1200" b="1" spc="-50" dirty="0">
                <a:latin typeface="Palatino Linotype"/>
                <a:cs typeface="Palatino Linotype"/>
              </a:rPr>
              <a:t>Π</a:t>
            </a:r>
            <a:r>
              <a:rPr sz="1200" b="1" spc="-55" dirty="0">
                <a:latin typeface="Palatino Linotype"/>
                <a:cs typeface="Palatino Linotype"/>
              </a:rPr>
              <a:t>αναγιώτη</a:t>
            </a:r>
            <a:r>
              <a:rPr sz="1200" b="1" dirty="0">
                <a:latin typeface="Palatino Linotype"/>
                <a:cs typeface="Palatino Linotype"/>
              </a:rPr>
              <a:t>ς</a:t>
            </a:r>
            <a:r>
              <a:rPr sz="1200" b="1" spc="-100" dirty="0">
                <a:latin typeface="Palatino Linotype"/>
                <a:cs typeface="Palatino Linotype"/>
              </a:rPr>
              <a:t> </a:t>
            </a:r>
            <a:r>
              <a:rPr sz="1200" b="1" spc="-50" dirty="0">
                <a:latin typeface="Palatino Linotype"/>
                <a:cs typeface="Palatino Linotype"/>
              </a:rPr>
              <a:t>Φ</a:t>
            </a:r>
            <a:r>
              <a:rPr sz="1200" b="1" spc="-55" dirty="0">
                <a:latin typeface="Palatino Linotype"/>
                <a:cs typeface="Palatino Linotype"/>
              </a:rPr>
              <a:t>ώτ</a:t>
            </a:r>
            <a:r>
              <a:rPr sz="1200" b="1" dirty="0">
                <a:latin typeface="Palatino Linotype"/>
                <a:cs typeface="Palatino Linotype"/>
              </a:rPr>
              <a:t>ο</a:t>
            </a:r>
            <a:endParaRPr sz="1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200">
              <a:latin typeface="Palatino Linotype"/>
              <a:cs typeface="Palatino Linotype"/>
            </a:endParaRPr>
          </a:p>
          <a:p>
            <a:pPr marL="12700" marR="6350" indent="456565" algn="just">
              <a:lnSpc>
                <a:spcPct val="168700"/>
              </a:lnSpc>
              <a:spcBef>
                <a:spcPts val="825"/>
              </a:spcBef>
            </a:pPr>
            <a:r>
              <a:rPr sz="1200" spc="-5" dirty="0">
                <a:latin typeface="Palatino Linotype"/>
                <a:cs typeface="Palatino Linotype"/>
              </a:rPr>
              <a:t>Στο </a:t>
            </a:r>
            <a:r>
              <a:rPr sz="1200" dirty="0">
                <a:latin typeface="Palatino Linotype"/>
                <a:cs typeface="Palatino Linotype"/>
              </a:rPr>
              <a:t>Γκραν </a:t>
            </a:r>
            <a:r>
              <a:rPr sz="1200" spc="-5" dirty="0">
                <a:latin typeface="Palatino Linotype"/>
                <a:cs typeface="Palatino Linotype"/>
              </a:rPr>
              <a:t>Τορίνο του </a:t>
            </a:r>
            <a:r>
              <a:rPr sz="1200" dirty="0">
                <a:latin typeface="Palatino Linotype"/>
                <a:cs typeface="Palatino Linotype"/>
              </a:rPr>
              <a:t>2008 </a:t>
            </a:r>
            <a:r>
              <a:rPr sz="1200" spc="-5" dirty="0">
                <a:latin typeface="Palatino Linotype"/>
                <a:cs typeface="Palatino Linotype"/>
              </a:rPr>
              <a:t>βλέπουμε τον βετεράνο του Χόλυγουντ,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Κλιντ ‘Ιστγουντ να </a:t>
            </a:r>
            <a:r>
              <a:rPr sz="1200" dirty="0">
                <a:latin typeface="Palatino Linotype"/>
                <a:cs typeface="Palatino Linotype"/>
              </a:rPr>
              <a:t>παίρνει </a:t>
            </a:r>
            <a:r>
              <a:rPr sz="1200" spc="-5" dirty="0">
                <a:latin typeface="Palatino Linotype"/>
                <a:cs typeface="Palatino Linotype"/>
              </a:rPr>
              <a:t>τον </a:t>
            </a:r>
            <a:r>
              <a:rPr sz="1200" dirty="0">
                <a:latin typeface="Palatino Linotype"/>
                <a:cs typeface="Palatino Linotype"/>
              </a:rPr>
              <a:t>ρόλο </a:t>
            </a:r>
            <a:r>
              <a:rPr sz="1200" spc="-5" dirty="0">
                <a:latin typeface="Palatino Linotype"/>
                <a:cs typeface="Palatino Linotype"/>
              </a:rPr>
              <a:t>ενός ηλικιωμένου Αμερικανού άντρα </a:t>
            </a:r>
            <a:r>
              <a:rPr sz="1200" dirty="0">
                <a:latin typeface="Palatino Linotype"/>
                <a:cs typeface="Palatino Linotype"/>
              </a:rPr>
              <a:t> με </a:t>
            </a:r>
            <a:r>
              <a:rPr sz="1200" spc="-5" dirty="0">
                <a:latin typeface="Palatino Linotype"/>
                <a:cs typeface="Palatino Linotype"/>
              </a:rPr>
              <a:t>το </a:t>
            </a:r>
            <a:r>
              <a:rPr sz="1200" dirty="0">
                <a:latin typeface="Palatino Linotype"/>
                <a:cs typeface="Palatino Linotype"/>
              </a:rPr>
              <a:t>όνομα </a:t>
            </a:r>
            <a:r>
              <a:rPr sz="1200" spc="-5" dirty="0">
                <a:latin typeface="Palatino Linotype"/>
                <a:cs typeface="Palatino Linotype"/>
              </a:rPr>
              <a:t>Γουόλτ, </a:t>
            </a:r>
            <a:r>
              <a:rPr sz="1200" dirty="0">
                <a:latin typeface="Palatino Linotype"/>
                <a:cs typeface="Palatino Linotype"/>
              </a:rPr>
              <a:t>ο οποίος </a:t>
            </a:r>
            <a:r>
              <a:rPr sz="1200" spc="-5" dirty="0">
                <a:latin typeface="Palatino Linotype"/>
                <a:cs typeface="Palatino Linotype"/>
              </a:rPr>
              <a:t>είναι αποκομμένος </a:t>
            </a:r>
            <a:r>
              <a:rPr sz="1200" dirty="0">
                <a:latin typeface="Palatino Linotype"/>
                <a:cs typeface="Palatino Linotype"/>
              </a:rPr>
              <a:t>από </a:t>
            </a:r>
            <a:r>
              <a:rPr sz="1200" spc="-5" dirty="0">
                <a:latin typeface="Palatino Linotype"/>
                <a:cs typeface="Palatino Linotype"/>
              </a:rPr>
              <a:t>την οικογένεια του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και τα πιο σημαντικά πράγματα στην </a:t>
            </a:r>
            <a:r>
              <a:rPr sz="1200" dirty="0">
                <a:latin typeface="Palatino Linotype"/>
                <a:cs typeface="Palatino Linotype"/>
              </a:rPr>
              <a:t>ζωή </a:t>
            </a:r>
            <a:r>
              <a:rPr sz="1200" spc="-5" dirty="0">
                <a:latin typeface="Palatino Linotype"/>
                <a:cs typeface="Palatino Linotype"/>
              </a:rPr>
              <a:t>του αποτελούν το αυτοκίνητο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 ένα Ford Gran Torino, </a:t>
            </a:r>
            <a:r>
              <a:rPr sz="1200" dirty="0">
                <a:latin typeface="Palatino Linotype"/>
                <a:cs typeface="Palatino Linotype"/>
              </a:rPr>
              <a:t>που </a:t>
            </a:r>
            <a:r>
              <a:rPr sz="1200" spc="-5" dirty="0">
                <a:latin typeface="Palatino Linotype"/>
                <a:cs typeface="Palatino Linotype"/>
              </a:rPr>
              <a:t>αγόρασε </a:t>
            </a:r>
            <a:r>
              <a:rPr sz="1200" dirty="0">
                <a:latin typeface="Palatino Linotype"/>
                <a:cs typeface="Palatino Linotype"/>
              </a:rPr>
              <a:t>όσο </a:t>
            </a:r>
            <a:r>
              <a:rPr sz="1200" spc="-5" dirty="0">
                <a:latin typeface="Palatino Linotype"/>
                <a:cs typeface="Palatino Linotype"/>
              </a:rPr>
              <a:t>δούλευε στο εργοστάσιο της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εταιρίας</a:t>
            </a:r>
            <a:r>
              <a:rPr sz="1200" spc="-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και </a:t>
            </a:r>
            <a:r>
              <a:rPr sz="1200" dirty="0">
                <a:latin typeface="Palatino Linotype"/>
                <a:cs typeface="Palatino Linotype"/>
              </a:rPr>
              <a:t>η </a:t>
            </a:r>
            <a:r>
              <a:rPr sz="1200" spc="-5" dirty="0">
                <a:latin typeface="Palatino Linotype"/>
                <a:cs typeface="Palatino Linotype"/>
              </a:rPr>
              <a:t>σκυλίτσα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η </a:t>
            </a:r>
            <a:r>
              <a:rPr sz="1200" spc="-5" dirty="0">
                <a:latin typeface="Palatino Linotype"/>
                <a:cs typeface="Palatino Linotype"/>
              </a:rPr>
              <a:t>Νταίζυ.</a:t>
            </a:r>
            <a:endParaRPr sz="1200">
              <a:latin typeface="Palatino Linotype"/>
              <a:cs typeface="Palatino Linotype"/>
            </a:endParaRPr>
          </a:p>
          <a:p>
            <a:pPr marL="12700" indent="456565" algn="just">
              <a:lnSpc>
                <a:spcPct val="100000"/>
              </a:lnSpc>
              <a:spcBef>
                <a:spcPts val="985"/>
              </a:spcBef>
            </a:pP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spc="4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αρχή</a:t>
            </a:r>
            <a:r>
              <a:rPr sz="1200" spc="4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της</a:t>
            </a:r>
            <a:r>
              <a:rPr sz="1200" spc="4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ταινίας</a:t>
            </a:r>
            <a:r>
              <a:rPr sz="1200" spc="4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βλέπουμε</a:t>
            </a:r>
            <a:r>
              <a:rPr sz="1200" spc="4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έναν</a:t>
            </a:r>
            <a:r>
              <a:rPr sz="1200" spc="4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Γουόλτ</a:t>
            </a:r>
            <a:r>
              <a:rPr sz="1200" spc="3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απόμακρο,</a:t>
            </a:r>
            <a:r>
              <a:rPr sz="1200" spc="3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κάνοντας</a:t>
            </a:r>
            <a:endParaRPr sz="120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68700"/>
              </a:lnSpc>
              <a:spcBef>
                <a:spcPts val="5"/>
              </a:spcBef>
            </a:pPr>
            <a:r>
              <a:rPr sz="1200" spc="-5" dirty="0">
                <a:latin typeface="Palatino Linotype"/>
                <a:cs typeface="Palatino Linotype"/>
              </a:rPr>
              <a:t>συνεχώς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ρατσιστικά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σχόλια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ιδίως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στους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Κορεάτες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γείτονες</a:t>
            </a:r>
            <a:r>
              <a:rPr sz="1200" spc="29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του. </a:t>
            </a:r>
            <a:r>
              <a:rPr sz="1200" spc="-2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Αποφεύγει, </a:t>
            </a:r>
            <a:r>
              <a:rPr sz="1200" dirty="0">
                <a:latin typeface="Palatino Linotype"/>
                <a:cs typeface="Palatino Linotype"/>
              </a:rPr>
              <a:t>χλευάζει </a:t>
            </a:r>
            <a:r>
              <a:rPr sz="1200" spc="-5" dirty="0">
                <a:latin typeface="Palatino Linotype"/>
                <a:cs typeface="Palatino Linotype"/>
              </a:rPr>
              <a:t>και </a:t>
            </a:r>
            <a:r>
              <a:rPr sz="1200" dirty="0">
                <a:latin typeface="Palatino Linotype"/>
                <a:cs typeface="Palatino Linotype"/>
              </a:rPr>
              <a:t>προσπαθεί </a:t>
            </a:r>
            <a:r>
              <a:rPr sz="1200" spc="-5" dirty="0">
                <a:latin typeface="Palatino Linotype"/>
                <a:cs typeface="Palatino Linotype"/>
              </a:rPr>
              <a:t>να ξεφορτωθεί τον </a:t>
            </a:r>
            <a:r>
              <a:rPr sz="1200" dirty="0">
                <a:latin typeface="Palatino Linotype"/>
                <a:cs typeface="Palatino Linotype"/>
              </a:rPr>
              <a:t>παπά που </a:t>
            </a:r>
            <a:r>
              <a:rPr sz="1200" spc="-5" dirty="0">
                <a:latin typeface="Palatino Linotype"/>
                <a:cs typeface="Palatino Linotype"/>
              </a:rPr>
              <a:t>τον </a:t>
            </a:r>
            <a:r>
              <a:rPr sz="1200" dirty="0">
                <a:latin typeface="Palatino Linotype"/>
                <a:cs typeface="Palatino Linotype"/>
              </a:rPr>
              <a:t> ακολουθεί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μετά</a:t>
            </a:r>
            <a:r>
              <a:rPr sz="1200" dirty="0">
                <a:latin typeface="Palatino Linotype"/>
                <a:cs typeface="Palatino Linotype"/>
              </a:rPr>
              <a:t> από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θέλημα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γυναίκας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πριν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πεθάνει.</a:t>
            </a:r>
            <a:r>
              <a:rPr sz="1200" dirty="0">
                <a:latin typeface="Palatino Linotype"/>
                <a:cs typeface="Palatino Linotype"/>
              </a:rPr>
              <a:t> Όμως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η </a:t>
            </a:r>
            <a:r>
              <a:rPr sz="1200" spc="-2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κοσμοθεωρία του φαίνεται να αλλάζει. </a:t>
            </a:r>
            <a:r>
              <a:rPr sz="1200" dirty="0">
                <a:latin typeface="Palatino Linotype"/>
                <a:cs typeface="Palatino Linotype"/>
              </a:rPr>
              <a:t>Η </a:t>
            </a:r>
            <a:r>
              <a:rPr sz="1200" spc="-5" dirty="0">
                <a:latin typeface="Palatino Linotype"/>
                <a:cs typeface="Palatino Linotype"/>
              </a:rPr>
              <a:t>αλλαγή </a:t>
            </a:r>
            <a:r>
              <a:rPr sz="1200" dirty="0">
                <a:latin typeface="Palatino Linotype"/>
                <a:cs typeface="Palatino Linotype"/>
              </a:rPr>
              <a:t>αυτή που θα </a:t>
            </a:r>
            <a:r>
              <a:rPr sz="1200" spc="-5" dirty="0">
                <a:latin typeface="Palatino Linotype"/>
                <a:cs typeface="Palatino Linotype"/>
              </a:rPr>
              <a:t>διαρκέσει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για σχεδόν </a:t>
            </a:r>
            <a:r>
              <a:rPr sz="1200" dirty="0">
                <a:latin typeface="Palatino Linotype"/>
                <a:cs typeface="Palatino Linotype"/>
              </a:rPr>
              <a:t>όλη </a:t>
            </a:r>
            <a:r>
              <a:rPr sz="1200" spc="-5" dirty="0">
                <a:latin typeface="Palatino Linotype"/>
                <a:cs typeface="Palatino Linotype"/>
              </a:rPr>
              <a:t>την ταινία και ξεκινάει </a:t>
            </a:r>
            <a:r>
              <a:rPr sz="1200" dirty="0">
                <a:latin typeface="Palatino Linotype"/>
                <a:cs typeface="Palatino Linotype"/>
              </a:rPr>
              <a:t>όταν ο </a:t>
            </a:r>
            <a:r>
              <a:rPr sz="1200" spc="-5" dirty="0">
                <a:latin typeface="Palatino Linotype"/>
                <a:cs typeface="Palatino Linotype"/>
              </a:rPr>
              <a:t>νεαρός Κορεάτης γείτονας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spc="18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προσπαθεί</a:t>
            </a:r>
            <a:r>
              <a:rPr sz="1200" spc="17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να</a:t>
            </a:r>
            <a:r>
              <a:rPr sz="1200" spc="17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κλέψει</a:t>
            </a:r>
            <a:r>
              <a:rPr sz="1200" spc="16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</a:t>
            </a:r>
            <a:r>
              <a:rPr sz="1200" spc="18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πολυαγάπητο</a:t>
            </a:r>
            <a:r>
              <a:rPr sz="1200" spc="17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spc="18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αμάξι,</a:t>
            </a:r>
            <a:r>
              <a:rPr sz="1200" spc="17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μετά</a:t>
            </a:r>
            <a:r>
              <a:rPr sz="1200" spc="17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από</a:t>
            </a:r>
            <a:r>
              <a:rPr sz="1200" spc="18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εντολή </a:t>
            </a:r>
            <a:r>
              <a:rPr sz="1200" spc="-2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ξαδέρφου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ο οποίος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θέλει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στρέψει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κακό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και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να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τον </a:t>
            </a:r>
            <a:r>
              <a:rPr sz="1200" spc="-2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πάρει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συμμορία</a:t>
            </a:r>
            <a:r>
              <a:rPr sz="1200" dirty="0">
                <a:latin typeface="Palatino Linotype"/>
                <a:cs typeface="Palatino Linotype"/>
              </a:rPr>
              <a:t> του.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Οπότε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πιάνοντας</a:t>
            </a:r>
            <a:r>
              <a:rPr sz="1200" dirty="0">
                <a:latin typeface="Palatino Linotype"/>
                <a:cs typeface="Palatino Linotype"/>
              </a:rPr>
              <a:t> τον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νεαρό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Κορεάτη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ουσία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σώζει.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Επίσης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προστατεύει</a:t>
            </a:r>
            <a:r>
              <a:rPr sz="1200" dirty="0">
                <a:latin typeface="Palatino Linotype"/>
                <a:cs typeface="Palatino Linotype"/>
              </a:rPr>
              <a:t> την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νεαρή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Κορεάτισσα</a:t>
            </a:r>
            <a:r>
              <a:rPr sz="1200" dirty="0">
                <a:latin typeface="Palatino Linotype"/>
                <a:cs typeface="Palatino Linotype"/>
              </a:rPr>
              <a:t> από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μία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συμμορία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που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ήθελε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τραυματίσει.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10" dirty="0">
                <a:latin typeface="Palatino Linotype"/>
                <a:cs typeface="Palatino Linotype"/>
              </a:rPr>
              <a:t>Έτσι</a:t>
            </a:r>
            <a:r>
              <a:rPr sz="1200" spc="-5" dirty="0">
                <a:latin typeface="Palatino Linotype"/>
                <a:cs typeface="Palatino Linotype"/>
              </a:rPr>
              <a:t> λοιπόν</a:t>
            </a:r>
            <a:r>
              <a:rPr sz="1200" dirty="0">
                <a:latin typeface="Palatino Linotype"/>
                <a:cs typeface="Palatino Linotype"/>
              </a:rPr>
              <a:t> η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αλλοδαποί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γείτονες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προσκαλούν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σπίτι</a:t>
            </a:r>
            <a:r>
              <a:rPr sz="1200" dirty="0">
                <a:latin typeface="Palatino Linotype"/>
                <a:cs typeface="Palatino Linotype"/>
              </a:rPr>
              <a:t> τους </a:t>
            </a:r>
            <a:r>
              <a:rPr sz="1200" spc="-5" dirty="0">
                <a:latin typeface="Palatino Linotype"/>
                <a:cs typeface="Palatino Linotype"/>
              </a:rPr>
              <a:t>και</a:t>
            </a:r>
            <a:r>
              <a:rPr sz="1200" dirty="0">
                <a:latin typeface="Palatino Linotype"/>
                <a:cs typeface="Palatino Linotype"/>
              </a:rPr>
              <a:t> ο </a:t>
            </a:r>
            <a:r>
              <a:rPr sz="1200" spc="-5" dirty="0">
                <a:latin typeface="Palatino Linotype"/>
                <a:cs typeface="Palatino Linotype"/>
              </a:rPr>
              <a:t>ίδιος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βλέπει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ότι </a:t>
            </a:r>
            <a:r>
              <a:rPr sz="1200" spc="-5" dirty="0">
                <a:latin typeface="Palatino Linotype"/>
                <a:cs typeface="Palatino Linotype"/>
              </a:rPr>
              <a:t>τα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κοινά μεταξύ </a:t>
            </a:r>
            <a:r>
              <a:rPr sz="1200" dirty="0">
                <a:latin typeface="Palatino Linotype"/>
                <a:cs typeface="Palatino Linotype"/>
              </a:rPr>
              <a:t>τους </a:t>
            </a:r>
            <a:r>
              <a:rPr sz="1200" spc="-5" dirty="0">
                <a:latin typeface="Palatino Linotype"/>
                <a:cs typeface="Palatino Linotype"/>
              </a:rPr>
              <a:t>είναι πολλά περισσότερα </a:t>
            </a:r>
            <a:r>
              <a:rPr sz="1200" dirty="0">
                <a:latin typeface="Palatino Linotype"/>
                <a:cs typeface="Palatino Linotype"/>
              </a:rPr>
              <a:t>από όσα </a:t>
            </a:r>
            <a:r>
              <a:rPr sz="1200" spc="-5" dirty="0">
                <a:latin typeface="Palatino Linotype"/>
                <a:cs typeface="Palatino Linotype"/>
              </a:rPr>
              <a:t>πίστευε. Σιγά σιγά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εντάσσεται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 </a:t>
            </a:r>
            <a:r>
              <a:rPr sz="1200" dirty="0">
                <a:latin typeface="Palatino Linotype"/>
                <a:cs typeface="Palatino Linotype"/>
              </a:rPr>
              <a:t>ζωή με τους </a:t>
            </a:r>
            <a:r>
              <a:rPr sz="1200" spc="-5" dirty="0">
                <a:latin typeface="Palatino Linotype"/>
                <a:cs typeface="Palatino Linotype"/>
              </a:rPr>
              <a:t>γείτονες</a:t>
            </a:r>
            <a:r>
              <a:rPr sz="1200" dirty="0">
                <a:latin typeface="Palatino Linotype"/>
                <a:cs typeface="Palatino Linotype"/>
              </a:rPr>
              <a:t> του </a:t>
            </a:r>
            <a:r>
              <a:rPr sz="1200" spc="-5" dirty="0">
                <a:latin typeface="Palatino Linotype"/>
                <a:cs typeface="Palatino Linotype"/>
              </a:rPr>
              <a:t>και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αρχίζει να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βοηθάει </a:t>
            </a:r>
            <a:r>
              <a:rPr sz="1200" spc="-5" dirty="0">
                <a:latin typeface="Palatino Linotype"/>
                <a:cs typeface="Palatino Linotype"/>
              </a:rPr>
              <a:t>τον </a:t>
            </a:r>
            <a:r>
              <a:rPr sz="1200" dirty="0">
                <a:latin typeface="Palatino Linotype"/>
                <a:cs typeface="Palatino Linotype"/>
              </a:rPr>
              <a:t> Τάου </a:t>
            </a:r>
            <a:r>
              <a:rPr sz="1200" spc="-5" dirty="0">
                <a:latin typeface="Palatino Linotype"/>
                <a:cs typeface="Palatino Linotype"/>
              </a:rPr>
              <a:t>να γίνει πιο εξωστρεφής, να βρει δουλειά. </a:t>
            </a:r>
            <a:r>
              <a:rPr sz="1200" dirty="0">
                <a:latin typeface="Palatino Linotype"/>
                <a:cs typeface="Palatino Linotype"/>
              </a:rPr>
              <a:t>Για </a:t>
            </a:r>
            <a:r>
              <a:rPr sz="1200" spc="-5" dirty="0">
                <a:latin typeface="Palatino Linotype"/>
                <a:cs typeface="Palatino Linotype"/>
              </a:rPr>
              <a:t>πρώτη </a:t>
            </a:r>
            <a:r>
              <a:rPr sz="1200" spc="5" dirty="0">
                <a:latin typeface="Palatino Linotype"/>
                <a:cs typeface="Palatino Linotype"/>
              </a:rPr>
              <a:t>φορά </a:t>
            </a:r>
            <a:r>
              <a:rPr sz="1200" spc="-5" dirty="0">
                <a:latin typeface="Palatino Linotype"/>
                <a:cs typeface="Palatino Linotype"/>
              </a:rPr>
              <a:t>στην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ταινία</a:t>
            </a:r>
            <a:r>
              <a:rPr sz="1200" dirty="0">
                <a:latin typeface="Palatino Linotype"/>
                <a:cs typeface="Palatino Linotype"/>
              </a:rPr>
              <a:t> ο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Γουόλτ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μιλάει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σε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κάποιον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για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ζωή</a:t>
            </a:r>
            <a:r>
              <a:rPr sz="1200" dirty="0">
                <a:latin typeface="Palatino Linotype"/>
                <a:cs typeface="Palatino Linotype"/>
              </a:rPr>
              <a:t> του.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Αυτή</a:t>
            </a:r>
            <a:r>
              <a:rPr sz="1200" spc="29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η</a:t>
            </a:r>
            <a:r>
              <a:rPr sz="1200" spc="3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αλλαγή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δείχνει πως κάποιος </a:t>
            </a:r>
            <a:r>
              <a:rPr sz="1200" dirty="0">
                <a:latin typeface="Palatino Linotype"/>
                <a:cs typeface="Palatino Linotype"/>
              </a:rPr>
              <a:t>μπορεί </a:t>
            </a:r>
            <a:r>
              <a:rPr sz="1200" spc="-5" dirty="0">
                <a:latin typeface="Palatino Linotype"/>
                <a:cs typeface="Palatino Linotype"/>
              </a:rPr>
              <a:t>να μετανοήσει πλήρως των αμαρτιών του και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πως</a:t>
            </a:r>
            <a:r>
              <a:rPr sz="1200" spc="-1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ποτέ</a:t>
            </a:r>
            <a:r>
              <a:rPr sz="1200" spc="-5" dirty="0">
                <a:latin typeface="Palatino Linotype"/>
                <a:cs typeface="Palatino Linotype"/>
              </a:rPr>
              <a:t> δεν</a:t>
            </a:r>
            <a:r>
              <a:rPr sz="1200" spc="-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είναι</a:t>
            </a:r>
            <a:r>
              <a:rPr sz="1200" dirty="0">
                <a:latin typeface="Palatino Linotype"/>
                <a:cs typeface="Palatino Linotype"/>
              </a:rPr>
              <a:t> αργά </a:t>
            </a:r>
            <a:r>
              <a:rPr sz="1200" spc="-5" dirty="0">
                <a:latin typeface="Palatino Linotype"/>
                <a:cs typeface="Palatino Linotype"/>
              </a:rPr>
              <a:t>για να</a:t>
            </a:r>
            <a:r>
              <a:rPr sz="1200" spc="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στραφούμε</a:t>
            </a:r>
            <a:r>
              <a:rPr sz="1200" spc="-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Θεό.</a:t>
            </a:r>
            <a:endParaRPr sz="1200">
              <a:latin typeface="Palatino Linotype"/>
              <a:cs typeface="Palatino Linotype"/>
            </a:endParaRPr>
          </a:p>
          <a:p>
            <a:pPr marL="12700" marR="8890" indent="456565" algn="just">
              <a:lnSpc>
                <a:spcPct val="168300"/>
              </a:lnSpc>
            </a:pPr>
            <a:r>
              <a:rPr sz="1200" spc="-5" dirty="0">
                <a:latin typeface="Palatino Linotype"/>
                <a:cs typeface="Palatino Linotype"/>
              </a:rPr>
              <a:t>Τέλος</a:t>
            </a:r>
            <a:r>
              <a:rPr sz="1200" dirty="0">
                <a:latin typeface="Palatino Linotype"/>
                <a:cs typeface="Palatino Linotype"/>
              </a:rPr>
              <a:t> όμως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μετά</a:t>
            </a:r>
            <a:r>
              <a:rPr sz="1200" dirty="0">
                <a:latin typeface="Palatino Linotype"/>
                <a:cs typeface="Palatino Linotype"/>
              </a:rPr>
              <a:t> από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μία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μεγάλη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επίθεση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συμμορίας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 </a:t>
            </a:r>
            <a:r>
              <a:rPr sz="1200" dirty="0">
                <a:latin typeface="Palatino Linotype"/>
                <a:cs typeface="Palatino Linotype"/>
              </a:rPr>
              <a:t> ξαδέρφου</a:t>
            </a:r>
            <a:r>
              <a:rPr sz="1200" spc="7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spc="9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Ταο.</a:t>
            </a:r>
            <a:r>
              <a:rPr sz="1200" spc="85" dirty="0">
                <a:latin typeface="Palatino Linotype"/>
                <a:cs typeface="Palatino Linotype"/>
              </a:rPr>
              <a:t> </a:t>
            </a:r>
            <a:r>
              <a:rPr sz="1200" spc="-10" dirty="0">
                <a:latin typeface="Palatino Linotype"/>
                <a:cs typeface="Palatino Linotype"/>
              </a:rPr>
              <a:t>Οι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οποίοι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είχαν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spc="-10" dirty="0">
                <a:latin typeface="Palatino Linotype"/>
                <a:cs typeface="Palatino Linotype"/>
              </a:rPr>
              <a:t>επιτεθεί</a:t>
            </a:r>
            <a:r>
              <a:rPr sz="1200" spc="7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στον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Ταο</a:t>
            </a:r>
            <a:r>
              <a:rPr sz="1200" spc="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ξανά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μια</a:t>
            </a:r>
            <a:r>
              <a:rPr sz="1200" spc="80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φορά</a:t>
            </a:r>
            <a:r>
              <a:rPr sz="1200" spc="7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που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5300345" cy="500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8700"/>
              </a:lnSpc>
              <a:spcBef>
                <a:spcPts val="5"/>
              </a:spcBef>
            </a:pPr>
            <a:r>
              <a:rPr sz="1200" spc="-5" dirty="0">
                <a:latin typeface="Palatino Linotype"/>
                <a:cs typeface="Palatino Linotype"/>
              </a:rPr>
              <a:t>επέστρεφε </a:t>
            </a:r>
            <a:r>
              <a:rPr sz="1200" dirty="0">
                <a:latin typeface="Palatino Linotype"/>
                <a:cs typeface="Palatino Linotype"/>
              </a:rPr>
              <a:t>από </a:t>
            </a:r>
            <a:r>
              <a:rPr sz="1200" spc="-5" dirty="0">
                <a:latin typeface="Palatino Linotype"/>
                <a:cs typeface="Palatino Linotype"/>
              </a:rPr>
              <a:t>την δουλειά. Εκείνη την στιγμή </a:t>
            </a:r>
            <a:r>
              <a:rPr sz="1200" dirty="0">
                <a:latin typeface="Palatino Linotype"/>
                <a:cs typeface="Palatino Linotype"/>
              </a:rPr>
              <a:t>ο Γουόλτ </a:t>
            </a:r>
            <a:r>
              <a:rPr sz="1200" spc="-5" dirty="0">
                <a:latin typeface="Palatino Linotype"/>
                <a:cs typeface="Palatino Linotype"/>
              </a:rPr>
              <a:t>ήρθε σε άμεση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επαφή </a:t>
            </a:r>
            <a:r>
              <a:rPr sz="1200" dirty="0">
                <a:latin typeface="Palatino Linotype"/>
                <a:cs typeface="Palatino Linotype"/>
              </a:rPr>
              <a:t>με </a:t>
            </a:r>
            <a:r>
              <a:rPr sz="1200" spc="-5" dirty="0">
                <a:latin typeface="Palatino Linotype"/>
                <a:cs typeface="Palatino Linotype"/>
              </a:rPr>
              <a:t>την ανθρώπινη φύση του και υποδέχτηκε για πρώτη </a:t>
            </a:r>
            <a:r>
              <a:rPr sz="1200" dirty="0">
                <a:latin typeface="Palatino Linotype"/>
                <a:cs typeface="Palatino Linotype"/>
              </a:rPr>
              <a:t>φορά </a:t>
            </a:r>
            <a:r>
              <a:rPr sz="1200" spc="-5" dirty="0">
                <a:latin typeface="Palatino Linotype"/>
                <a:cs typeface="Palatino Linotype"/>
              </a:rPr>
              <a:t>το </a:t>
            </a:r>
            <a:r>
              <a:rPr sz="1200" dirty="0">
                <a:latin typeface="Palatino Linotype"/>
                <a:cs typeface="Palatino Linotype"/>
              </a:rPr>
              <a:t> παπά, με </a:t>
            </a:r>
            <a:r>
              <a:rPr sz="1200" spc="-5" dirty="0">
                <a:latin typeface="Palatino Linotype"/>
                <a:cs typeface="Palatino Linotype"/>
              </a:rPr>
              <a:t>τον </a:t>
            </a:r>
            <a:r>
              <a:rPr sz="1200" dirty="0">
                <a:latin typeface="Palatino Linotype"/>
                <a:cs typeface="Palatino Linotype"/>
              </a:rPr>
              <a:t>οποίων </a:t>
            </a:r>
            <a:r>
              <a:rPr sz="1200" spc="-5" dirty="0">
                <a:latin typeface="Palatino Linotype"/>
                <a:cs typeface="Palatino Linotype"/>
              </a:rPr>
              <a:t>συζήτησε. </a:t>
            </a:r>
            <a:r>
              <a:rPr sz="1200" dirty="0">
                <a:latin typeface="Palatino Linotype"/>
                <a:cs typeface="Palatino Linotype"/>
              </a:rPr>
              <a:t>Ο Γουόλτ </a:t>
            </a:r>
            <a:r>
              <a:rPr sz="1200" spc="-5" dirty="0">
                <a:latin typeface="Palatino Linotype"/>
                <a:cs typeface="Palatino Linotype"/>
              </a:rPr>
              <a:t>αποφασίζει να θυσιαστεί για το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καλό </a:t>
            </a:r>
            <a:r>
              <a:rPr sz="1200" dirty="0">
                <a:latin typeface="Palatino Linotype"/>
                <a:cs typeface="Palatino Linotype"/>
              </a:rPr>
              <a:t>των </a:t>
            </a:r>
            <a:r>
              <a:rPr sz="1200" spc="-5" dirty="0">
                <a:latin typeface="Palatino Linotype"/>
                <a:cs typeface="Palatino Linotype"/>
              </a:rPr>
              <a:t>Κορεάτων γειτόνων </a:t>
            </a:r>
            <a:r>
              <a:rPr sz="1200" dirty="0">
                <a:latin typeface="Palatino Linotype"/>
                <a:cs typeface="Palatino Linotype"/>
              </a:rPr>
              <a:t>του. Το </a:t>
            </a:r>
            <a:r>
              <a:rPr sz="1200" spc="-5" dirty="0">
                <a:latin typeface="Palatino Linotype"/>
                <a:cs typeface="Palatino Linotype"/>
              </a:rPr>
              <a:t>πρώτο πράγμα </a:t>
            </a:r>
            <a:r>
              <a:rPr sz="1200" dirty="0">
                <a:latin typeface="Palatino Linotype"/>
                <a:cs typeface="Palatino Linotype"/>
              </a:rPr>
              <a:t>που </a:t>
            </a:r>
            <a:r>
              <a:rPr sz="1200" spc="-5" dirty="0">
                <a:latin typeface="Palatino Linotype"/>
                <a:cs typeface="Palatino Linotype"/>
              </a:rPr>
              <a:t>κάνει είναι να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εξομολογηθεί</a:t>
            </a:r>
            <a:r>
              <a:rPr sz="1200" spc="12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των</a:t>
            </a:r>
            <a:r>
              <a:rPr sz="1200" spc="12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αμαρτιών</a:t>
            </a:r>
            <a:r>
              <a:rPr sz="1200" spc="13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spc="13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spc="13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εκκλησία,</a:t>
            </a:r>
            <a:r>
              <a:rPr sz="1200" spc="13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αργότερα</a:t>
            </a:r>
            <a:r>
              <a:rPr sz="1200" spc="13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πηγαίνει</a:t>
            </a:r>
            <a:r>
              <a:rPr sz="1200" spc="12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από </a:t>
            </a:r>
            <a:r>
              <a:rPr sz="1200" spc="-2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σπίτι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ξαδέρφου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Ταο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ο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οποίος</a:t>
            </a:r>
            <a:r>
              <a:rPr sz="1200" dirty="0">
                <a:latin typeface="Palatino Linotype"/>
                <a:cs typeface="Palatino Linotype"/>
              </a:rPr>
              <a:t> μαζί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με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συμμορία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λογομάχησαν</a:t>
            </a:r>
            <a:r>
              <a:rPr sz="1200" dirty="0">
                <a:latin typeface="Palatino Linotype"/>
                <a:cs typeface="Palatino Linotype"/>
              </a:rPr>
              <a:t> με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ίδιο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δημιουργώντας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αναταραχή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γειτονία.</a:t>
            </a:r>
            <a:r>
              <a:rPr sz="1200" dirty="0">
                <a:latin typeface="Palatino Linotype"/>
                <a:cs typeface="Palatino Linotype"/>
              </a:rPr>
              <a:t> Ο 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Γουόλτ πήγε </a:t>
            </a:r>
            <a:r>
              <a:rPr sz="1200" spc="-5" dirty="0">
                <a:latin typeface="Palatino Linotype"/>
                <a:cs typeface="Palatino Linotype"/>
              </a:rPr>
              <a:t>να βάλει το </a:t>
            </a:r>
            <a:r>
              <a:rPr sz="1200" dirty="0">
                <a:latin typeface="Palatino Linotype"/>
                <a:cs typeface="Palatino Linotype"/>
              </a:rPr>
              <a:t>χέρι </a:t>
            </a:r>
            <a:r>
              <a:rPr sz="1200" spc="-5" dirty="0">
                <a:latin typeface="Palatino Linotype"/>
                <a:cs typeface="Palatino Linotype"/>
              </a:rPr>
              <a:t>του στο παλτό κάνοντας </a:t>
            </a:r>
            <a:r>
              <a:rPr sz="1200" dirty="0">
                <a:latin typeface="Palatino Linotype"/>
                <a:cs typeface="Palatino Linotype"/>
              </a:rPr>
              <a:t>τους </a:t>
            </a:r>
            <a:r>
              <a:rPr sz="1200" spc="-5" dirty="0">
                <a:latin typeface="Palatino Linotype"/>
                <a:cs typeface="Palatino Linotype"/>
              </a:rPr>
              <a:t>να πιστεύουν </a:t>
            </a:r>
            <a:r>
              <a:rPr sz="1200" dirty="0">
                <a:latin typeface="Palatino Linotype"/>
                <a:cs typeface="Palatino Linotype"/>
              </a:rPr>
              <a:t> ότι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είναι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ένοπλος</a:t>
            </a:r>
            <a:r>
              <a:rPr sz="1200" dirty="0">
                <a:latin typeface="Palatino Linotype"/>
                <a:cs typeface="Palatino Linotype"/>
              </a:rPr>
              <a:t> και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σκοτώνοντας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τον.</a:t>
            </a:r>
            <a:r>
              <a:rPr sz="1200" dirty="0">
                <a:latin typeface="Palatino Linotype"/>
                <a:cs typeface="Palatino Linotype"/>
              </a:rPr>
              <a:t> Όμως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πραγματικότητα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κουβαλούσε</a:t>
            </a:r>
            <a:r>
              <a:rPr sz="1200" dirty="0">
                <a:latin typeface="Palatino Linotype"/>
                <a:cs typeface="Palatino Linotype"/>
              </a:rPr>
              <a:t> μαζί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του</a:t>
            </a:r>
            <a:r>
              <a:rPr sz="1200" dirty="0">
                <a:latin typeface="Palatino Linotype"/>
                <a:cs typeface="Palatino Linotype"/>
              </a:rPr>
              <a:t> μόνο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έναν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αναπτήρα.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Οπότε</a:t>
            </a:r>
            <a:r>
              <a:rPr sz="1200" dirty="0">
                <a:latin typeface="Palatino Linotype"/>
                <a:cs typeface="Palatino Linotype"/>
              </a:rPr>
              <a:t> πήγε</a:t>
            </a:r>
            <a:r>
              <a:rPr sz="1200" spc="3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αναμάρτητος </a:t>
            </a:r>
            <a:r>
              <a:rPr sz="1200" spc="-2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στον παράδεισο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ως </a:t>
            </a:r>
            <a:r>
              <a:rPr sz="1200" dirty="0">
                <a:latin typeface="Palatino Linotype"/>
                <a:cs typeface="Palatino Linotype"/>
              </a:rPr>
              <a:t>καλός </a:t>
            </a:r>
            <a:r>
              <a:rPr sz="1200" spc="-5" dirty="0">
                <a:latin typeface="Palatino Linotype"/>
                <a:cs typeface="Palatino Linotype"/>
              </a:rPr>
              <a:t>Χριστιανός.</a:t>
            </a:r>
            <a:endParaRPr sz="1200">
              <a:latin typeface="Palatino Linotype"/>
              <a:cs typeface="Palatino Linotype"/>
            </a:endParaRPr>
          </a:p>
          <a:p>
            <a:pPr marL="12700" marR="7620" indent="456565" algn="just">
              <a:lnSpc>
                <a:spcPct val="168300"/>
              </a:lnSpc>
            </a:pPr>
            <a:r>
              <a:rPr sz="1200" spc="-5" dirty="0">
                <a:latin typeface="Palatino Linotype"/>
                <a:cs typeface="Palatino Linotype"/>
              </a:rPr>
              <a:t>Συμπερασματικά στην ταινία βλέπουμε </a:t>
            </a:r>
            <a:r>
              <a:rPr sz="1200" dirty="0">
                <a:latin typeface="Palatino Linotype"/>
                <a:cs typeface="Palatino Linotype"/>
              </a:rPr>
              <a:t>το </a:t>
            </a:r>
            <a:r>
              <a:rPr sz="1200" spc="-5" dirty="0">
                <a:latin typeface="Palatino Linotype"/>
                <a:cs typeface="Palatino Linotype"/>
              </a:rPr>
              <a:t>ταξίδι </a:t>
            </a:r>
            <a:r>
              <a:rPr sz="1200" dirty="0">
                <a:latin typeface="Palatino Linotype"/>
                <a:cs typeface="Palatino Linotype"/>
              </a:rPr>
              <a:t>που </a:t>
            </a:r>
            <a:r>
              <a:rPr sz="1200" spc="-5" dirty="0">
                <a:latin typeface="Palatino Linotype"/>
                <a:cs typeface="Palatino Linotype"/>
              </a:rPr>
              <a:t>περνά ένας 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άντρας</a:t>
            </a:r>
            <a:r>
              <a:rPr sz="1200" spc="185" dirty="0">
                <a:latin typeface="Palatino Linotype"/>
                <a:cs typeface="Palatino Linotype"/>
              </a:rPr>
              <a:t> </a:t>
            </a:r>
            <a:r>
              <a:rPr sz="1200" dirty="0">
                <a:latin typeface="Palatino Linotype"/>
                <a:cs typeface="Palatino Linotype"/>
              </a:rPr>
              <a:t>που</a:t>
            </a:r>
            <a:r>
              <a:rPr sz="1200" spc="19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ζει</a:t>
            </a:r>
            <a:r>
              <a:rPr sz="1200" spc="1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μέσα</a:t>
            </a:r>
            <a:r>
              <a:rPr sz="1200" spc="18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spc="1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αμαρτία</a:t>
            </a:r>
            <a:r>
              <a:rPr sz="1200" spc="1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να</a:t>
            </a:r>
            <a:r>
              <a:rPr sz="1200" spc="1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γυρνάει</a:t>
            </a:r>
            <a:r>
              <a:rPr sz="1200" spc="19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στην</a:t>
            </a:r>
            <a:r>
              <a:rPr sz="1200" spc="18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εκκλησία</a:t>
            </a:r>
            <a:r>
              <a:rPr sz="1200" spc="19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και</a:t>
            </a:r>
            <a:r>
              <a:rPr sz="1200" spc="19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στον</a:t>
            </a:r>
            <a:endParaRPr sz="1200">
              <a:latin typeface="Palatino Linotype"/>
              <a:cs typeface="Palatino Linotype"/>
            </a:endParaRPr>
          </a:p>
          <a:p>
            <a:pPr marL="12700" marR="10160" algn="just">
              <a:lnSpc>
                <a:spcPct val="168300"/>
              </a:lnSpc>
              <a:spcBef>
                <a:spcPts val="10"/>
              </a:spcBef>
            </a:pPr>
            <a:r>
              <a:rPr sz="1200" spc="-5" dirty="0">
                <a:latin typeface="Palatino Linotype"/>
                <a:cs typeface="Palatino Linotype"/>
              </a:rPr>
              <a:t>Θεό, εν μέσω </a:t>
            </a:r>
            <a:r>
              <a:rPr sz="1200" dirty="0">
                <a:latin typeface="Palatino Linotype"/>
                <a:cs typeface="Palatino Linotype"/>
              </a:rPr>
              <a:t>των </a:t>
            </a:r>
            <a:r>
              <a:rPr sz="1200" spc="-5" dirty="0">
                <a:latin typeface="Palatino Linotype"/>
                <a:cs typeface="Palatino Linotype"/>
              </a:rPr>
              <a:t>εμπειριών </a:t>
            </a:r>
            <a:r>
              <a:rPr sz="1200" dirty="0">
                <a:latin typeface="Palatino Linotype"/>
                <a:cs typeface="Palatino Linotype"/>
              </a:rPr>
              <a:t>που </a:t>
            </a:r>
            <a:r>
              <a:rPr sz="1200" spc="-5" dirty="0">
                <a:latin typeface="Palatino Linotype"/>
                <a:cs typeface="Palatino Linotype"/>
              </a:rPr>
              <a:t>συλλέγει </a:t>
            </a:r>
            <a:r>
              <a:rPr sz="1200" dirty="0">
                <a:latin typeface="Palatino Linotype"/>
                <a:cs typeface="Palatino Linotype"/>
              </a:rPr>
              <a:t>με </a:t>
            </a:r>
            <a:r>
              <a:rPr sz="1200" spc="-5" dirty="0">
                <a:latin typeface="Palatino Linotype"/>
                <a:cs typeface="Palatino Linotype"/>
              </a:rPr>
              <a:t>μια </a:t>
            </a:r>
            <a:r>
              <a:rPr sz="1200" dirty="0">
                <a:latin typeface="Palatino Linotype"/>
                <a:cs typeface="Palatino Linotype"/>
              </a:rPr>
              <a:t>ομάδα </a:t>
            </a:r>
            <a:r>
              <a:rPr sz="1200" spc="-5" dirty="0">
                <a:latin typeface="Palatino Linotype"/>
                <a:cs typeface="Palatino Linotype"/>
              </a:rPr>
              <a:t>ανθρώπων </a:t>
            </a:r>
            <a:r>
              <a:rPr sz="1200" dirty="0">
                <a:latin typeface="Palatino Linotype"/>
                <a:cs typeface="Palatino Linotype"/>
              </a:rPr>
              <a:t>που 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πίστευε</a:t>
            </a:r>
            <a:r>
              <a:rPr sz="1200" spc="-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ότι μισούσε.</a:t>
            </a:r>
            <a:endParaRPr sz="12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5541263"/>
            <a:ext cx="5273548" cy="296659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1675" y="5457825"/>
            <a:ext cx="1075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Times New Roman"/>
                <a:cs typeface="Times New Roman"/>
              </a:rPr>
              <a:t>Ο</a:t>
            </a:r>
            <a:r>
              <a:rPr sz="1600" b="1" i="1" spc="-7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ΑΤΣΙΔΑΣ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6186296"/>
            <a:ext cx="5302250" cy="234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ΣΤΑΜΑΤΗΣ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ΠΑΠΑΧΡΗΣΤΟΥ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955"/>
              </a:spcBef>
            </a:pP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«Ο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Ατσίδας»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προβλήθηκε</a:t>
            </a:r>
            <a:r>
              <a:rPr sz="1200" dirty="0">
                <a:latin typeface="Times New Roman"/>
                <a:cs typeface="Times New Roman"/>
              </a:rPr>
              <a:t> 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πρώτη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φορά</a:t>
            </a:r>
            <a:r>
              <a:rPr sz="1200" dirty="0">
                <a:latin typeface="Times New Roman"/>
                <a:cs typeface="Times New Roman"/>
              </a:rPr>
              <a:t> το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αφηγείται</a:t>
            </a:r>
            <a:r>
              <a:rPr sz="1200" dirty="0">
                <a:latin typeface="Times New Roman"/>
                <a:cs typeface="Times New Roman"/>
              </a:rPr>
              <a:t> τις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περιπέτειες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αδελφών </a:t>
            </a:r>
            <a:r>
              <a:rPr sz="1200" dirty="0">
                <a:latin typeface="Times New Roman"/>
                <a:cs typeface="Times New Roman"/>
              </a:rPr>
              <a:t>και των </a:t>
            </a:r>
            <a:r>
              <a:rPr sz="1200" spc="-5" dirty="0">
                <a:latin typeface="Times New Roman"/>
                <a:cs typeface="Times New Roman"/>
              </a:rPr>
              <a:t>δεσμών </a:t>
            </a:r>
            <a:r>
              <a:rPr sz="1200" dirty="0">
                <a:latin typeface="Times New Roman"/>
                <a:cs typeface="Times New Roman"/>
              </a:rPr>
              <a:t>τους. </a:t>
            </a:r>
            <a:r>
              <a:rPr sz="1200" spc="-10" dirty="0">
                <a:latin typeface="Times New Roman"/>
                <a:cs typeface="Times New Roman"/>
              </a:rPr>
              <a:t>Μέσα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την </a:t>
            </a:r>
            <a:r>
              <a:rPr sz="1200" spc="-5" dirty="0">
                <a:latin typeface="Times New Roman"/>
                <a:cs typeface="Times New Roman"/>
              </a:rPr>
              <a:t>πλοκή αποτυπώνεται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ήθος της εποχής. </a:t>
            </a:r>
            <a:r>
              <a:rPr sz="1200" dirty="0">
                <a:latin typeface="Times New Roman"/>
                <a:cs typeface="Times New Roman"/>
              </a:rPr>
              <a:t>Ήταν </a:t>
            </a:r>
            <a:r>
              <a:rPr sz="1200" spc="-5" dirty="0">
                <a:latin typeface="Times New Roman"/>
                <a:cs typeface="Times New Roman"/>
              </a:rPr>
              <a:t>αυστηρό </a:t>
            </a:r>
            <a:r>
              <a:rPr sz="1200" dirty="0">
                <a:latin typeface="Times New Roman"/>
                <a:cs typeface="Times New Roman"/>
              </a:rPr>
              <a:t>,θεωρούσε τον </a:t>
            </a:r>
            <a:r>
              <a:rPr sz="1200" spc="-5" dirty="0">
                <a:latin typeface="Times New Roman"/>
                <a:cs typeface="Times New Roman"/>
              </a:rPr>
              <a:t>γάμο ιερό και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-5" dirty="0">
                <a:latin typeface="Times New Roman"/>
                <a:cs typeface="Times New Roman"/>
              </a:rPr>
              <a:t>σχέσεις εκτός γάμου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παράνομες. Επίσης, αποτυπώνει την πατριαρχική κοινωνία στην </a:t>
            </a:r>
            <a:r>
              <a:rPr sz="1200" dirty="0">
                <a:latin typeface="Times New Roman"/>
                <a:cs typeface="Times New Roman"/>
              </a:rPr>
              <a:t>οποία έπρεπε </a:t>
            </a:r>
            <a:r>
              <a:rPr sz="1200" spc="-5" dirty="0">
                <a:latin typeface="Times New Roman"/>
                <a:cs typeface="Times New Roman"/>
              </a:rPr>
              <a:t>πρώτα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παντρευτεί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αδερφή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dirty="0">
                <a:latin typeface="Times New Roman"/>
                <a:cs typeface="Times New Roman"/>
              </a:rPr>
              <a:t>μετά ο </a:t>
            </a:r>
            <a:r>
              <a:rPr sz="1200" spc="-5" dirty="0">
                <a:latin typeface="Times New Roman"/>
                <a:cs typeface="Times New Roman"/>
              </a:rPr>
              <a:t>αδερφός, αλλά φαίνεται και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χαμηλότερη </a:t>
            </a:r>
            <a:r>
              <a:rPr sz="1200" dirty="0">
                <a:latin typeface="Times New Roman"/>
                <a:cs typeface="Times New Roman"/>
              </a:rPr>
              <a:t>θέση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 γυναίκας, </a:t>
            </a:r>
            <a:r>
              <a:rPr sz="1200" dirty="0">
                <a:latin typeface="Times New Roman"/>
                <a:cs typeface="Times New Roman"/>
              </a:rPr>
              <a:t>η οποία </a:t>
            </a:r>
            <a:r>
              <a:rPr sz="1200" spc="-5" dirty="0">
                <a:latin typeface="Times New Roman"/>
                <a:cs typeface="Times New Roman"/>
              </a:rPr>
              <a:t>έπρεπε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δώσει προίκα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-5" dirty="0">
                <a:latin typeface="Times New Roman"/>
                <a:cs typeface="Times New Roman"/>
              </a:rPr>
              <a:t>να παντρευτεί. Παρουσιάζεται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επίσης και μία </a:t>
            </a:r>
            <a:r>
              <a:rPr sz="1200" dirty="0">
                <a:latin typeface="Times New Roman"/>
                <a:cs typeface="Times New Roman"/>
              </a:rPr>
              <a:t>τακτική </a:t>
            </a:r>
            <a:r>
              <a:rPr sz="1200" spc="-5" dirty="0">
                <a:latin typeface="Times New Roman"/>
                <a:cs typeface="Times New Roman"/>
              </a:rPr>
              <a:t>της εποχής, </a:t>
            </a:r>
            <a:r>
              <a:rPr sz="1200" dirty="0">
                <a:latin typeface="Times New Roman"/>
                <a:cs typeface="Times New Roman"/>
              </a:rPr>
              <a:t>η μέθοδος </a:t>
            </a:r>
            <a:r>
              <a:rPr sz="1200" spc="-5" dirty="0">
                <a:latin typeface="Times New Roman"/>
                <a:cs typeface="Times New Roman"/>
              </a:rPr>
              <a:t>«στρίβειν δια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αρραβώνος». Στη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ξεδιπλώνεται</a:t>
            </a:r>
            <a:r>
              <a:rPr sz="1200" dirty="0">
                <a:latin typeface="Times New Roman"/>
                <a:cs typeface="Times New Roman"/>
              </a:rPr>
              <a:t> 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υποκρισία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τότε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κοινωνίας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κατά</a:t>
            </a:r>
            <a:r>
              <a:rPr sz="1200" dirty="0">
                <a:latin typeface="Times New Roman"/>
                <a:cs typeface="Times New Roman"/>
              </a:rPr>
              <a:t> την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οποία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«ηθική»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διέφερε ανάλογα </a:t>
            </a:r>
            <a:r>
              <a:rPr sz="1200" dirty="0">
                <a:latin typeface="Times New Roman"/>
                <a:cs typeface="Times New Roman"/>
              </a:rPr>
              <a:t>με το αν ¨βόλευε¨, </a:t>
            </a:r>
            <a:r>
              <a:rPr sz="1200" spc="-5" dirty="0">
                <a:latin typeface="Times New Roman"/>
                <a:cs typeface="Times New Roman"/>
              </a:rPr>
              <a:t>δηλαδή αν πρόκειται </a:t>
            </a:r>
            <a:r>
              <a:rPr sz="1200" dirty="0">
                <a:latin typeface="Times New Roman"/>
                <a:cs typeface="Times New Roman"/>
              </a:rPr>
              <a:t>για ξένες </a:t>
            </a:r>
            <a:r>
              <a:rPr sz="1200" spc="-5" dirty="0">
                <a:latin typeface="Times New Roman"/>
                <a:cs typeface="Times New Roman"/>
              </a:rPr>
              <a:t>αδερφές </a:t>
            </a:r>
            <a:r>
              <a:rPr sz="1200" dirty="0">
                <a:latin typeface="Times New Roman"/>
                <a:cs typeface="Times New Roman"/>
              </a:rPr>
              <a:t>ή </a:t>
            </a:r>
            <a:r>
              <a:rPr sz="1200" spc="-5" dirty="0">
                <a:latin typeface="Times New Roman"/>
                <a:cs typeface="Times New Roman"/>
              </a:rPr>
              <a:t>κόρες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ίσχυαν άλλα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dirty="0">
                <a:latin typeface="Times New Roman"/>
                <a:cs typeface="Times New Roman"/>
              </a:rPr>
              <a:t> όσα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ίσχυαν</a:t>
            </a:r>
            <a:r>
              <a:rPr sz="1200" spc="-5" dirty="0">
                <a:latin typeface="Times New Roman"/>
                <a:cs typeface="Times New Roman"/>
              </a:rPr>
              <a:t> αν πρόκειται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-5" dirty="0">
                <a:latin typeface="Times New Roman"/>
                <a:cs typeface="Times New Roman"/>
              </a:rPr>
              <a:t>δικές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μας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αδερφές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ή</a:t>
            </a:r>
            <a:r>
              <a:rPr sz="1200" spc="-5" dirty="0">
                <a:latin typeface="Times New Roman"/>
                <a:cs typeface="Times New Roman"/>
              </a:rPr>
              <a:t> κόρες.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6570" y="1571497"/>
            <a:ext cx="4026534" cy="34283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2510" y="883665"/>
            <a:ext cx="1416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Ο</a:t>
            </a:r>
            <a:r>
              <a:rPr spc="-85" dirty="0"/>
              <a:t> </a:t>
            </a:r>
            <a:r>
              <a:rPr spc="-5" dirty="0"/>
              <a:t>Ατσίδας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0604" y="1339342"/>
            <a:ext cx="5299710" cy="344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6565" algn="just">
              <a:lnSpc>
                <a:spcPct val="143300"/>
              </a:lnSpc>
              <a:spcBef>
                <a:spcPts val="100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Στην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ταινία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49442A"/>
                </a:solidFill>
                <a:latin typeface="Times New Roman"/>
                <a:cs typeface="Times New Roman"/>
              </a:rPr>
              <a:t>«Ο</a:t>
            </a:r>
            <a:r>
              <a:rPr sz="1200" spc="2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Ατσίδας»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που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κυκλοφόρησε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τον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9442A"/>
                </a:solidFill>
                <a:latin typeface="Times New Roman"/>
                <a:cs typeface="Times New Roman"/>
              </a:rPr>
              <a:t>Ιανουάριο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1962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παρατηρούμε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αναφορές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τόσο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στον Χριστιανισμό,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όσο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 στα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ήθη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 της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εποχής.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Αρχικά,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εκείνα τα χρόνια οι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γυναίκες δεν έπρεπε να κυκλοφορούν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άλλους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άντρες, παρά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μόνο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όταν παντρευόντουσαν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και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ήταν μία πολύ βασική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ηθική των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τότε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οικογενειών. Ακόμη,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άντρες έπρεπε πρώτα να παντρέψουν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τις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αδελφές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μετά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 αποφασίσουν,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ούτε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ίδιοι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για τον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γάμο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τους,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αλλά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πατέρας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τους,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διαλέγοντας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μία κοπέλα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προίκα,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βασική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προϋπόθεση ενός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γάμου,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παρόλο που </a:t>
            </a:r>
            <a:r>
              <a:rPr sz="1200" spc="-2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βάση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Χριστιανισμό,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για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 γίνει ένας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γάμο,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δεν μετράει να δώσεις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ή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 πάρεις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προίκα, αλλά αγάπη.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Κάτι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τέτοιο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δεν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συμβαίνει στις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μέρες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μας καθώς όλοι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είναι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ελεύθεροι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 παντρευτούν,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όποτε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αισθάνονται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έτοιμοι, όποια ή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 όποιον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θέλουν.</a:t>
            </a:r>
            <a:endParaRPr sz="1200">
              <a:latin typeface="Times New Roman"/>
              <a:cs typeface="Times New Roman"/>
            </a:endParaRPr>
          </a:p>
          <a:p>
            <a:pPr marL="12700" marR="7620" indent="45656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Ένα</a:t>
            </a:r>
            <a:r>
              <a:rPr sz="1200" spc="204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άλλο</a:t>
            </a:r>
            <a:r>
              <a:rPr sz="1200" spc="22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πολύ</a:t>
            </a:r>
            <a:r>
              <a:rPr sz="1200" spc="22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συνηθισμένο</a:t>
            </a:r>
            <a:r>
              <a:rPr sz="1200" spc="21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φαινόμενο</a:t>
            </a:r>
            <a:r>
              <a:rPr sz="1200" spc="2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που</a:t>
            </a:r>
            <a:r>
              <a:rPr sz="1200" spc="2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παρατηρούμε</a:t>
            </a:r>
            <a:r>
              <a:rPr sz="1200" spc="22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πολύ</a:t>
            </a:r>
            <a:r>
              <a:rPr sz="1200" spc="2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συχνά</a:t>
            </a:r>
            <a:r>
              <a:rPr sz="1200" spc="2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 </a:t>
            </a:r>
            <a:r>
              <a:rPr sz="1200" spc="-2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στον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«Ατσίδα» είναι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η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συμπεριφορά που θέλουμε να έχουν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άλλοι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σε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εμάς σε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αντίθεση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την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συμπεριφορά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που</a:t>
            </a:r>
            <a:r>
              <a:rPr sz="1200" spc="1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έχουμε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εμείς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στους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άλλους.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Για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παράδειγμα,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7210425"/>
            <a:ext cx="5302885" cy="2391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525" algn="just">
              <a:lnSpc>
                <a:spcPct val="143900"/>
              </a:lnSpc>
              <a:spcBef>
                <a:spcPts val="90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οικογένειες,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θέλανε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φέρονται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με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διαφορετικό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τρόπο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στην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κόρη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τους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με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διαφορετικό στις κόρες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των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άλλων, κάτι που δείχνει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εγωισμό, ενώ 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Χριστιανισμός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είναι</a:t>
            </a:r>
            <a:r>
              <a:rPr sz="1200" spc="-1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εναντίον του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εγωισμού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ναρκισσισμού.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Ακόμα,</a:t>
            </a:r>
            <a:r>
              <a:rPr sz="1200" spc="254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στην</a:t>
            </a:r>
            <a:r>
              <a:rPr sz="1200" spc="2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ταινία</a:t>
            </a:r>
            <a:r>
              <a:rPr sz="1200" spc="254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βλέπουμε</a:t>
            </a:r>
            <a:r>
              <a:rPr sz="1200" spc="26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ότι</a:t>
            </a:r>
            <a:r>
              <a:rPr sz="1200" spc="26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</a:t>
            </a:r>
            <a:r>
              <a:rPr sz="1200" spc="26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γυναίκες</a:t>
            </a:r>
            <a:r>
              <a:rPr sz="1200" spc="2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δεν</a:t>
            </a:r>
            <a:r>
              <a:rPr sz="1200" spc="254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είχαν</a:t>
            </a:r>
            <a:r>
              <a:rPr sz="1200" spc="26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δικαιώματα,</a:t>
            </a:r>
            <a:r>
              <a:rPr sz="1200" spc="3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ούτε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μιλούσαν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χωρίς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</a:t>
            </a:r>
            <a:r>
              <a:rPr sz="1200" spc="1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δοθεί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λόγος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από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τον</a:t>
            </a:r>
            <a:r>
              <a:rPr sz="1200" spc="1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σύζυγό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τους.</a:t>
            </a:r>
            <a:r>
              <a:rPr sz="1200" spc="18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βλέπουμε</a:t>
            </a:r>
            <a:r>
              <a:rPr sz="1200" spc="1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κυρίως </a:t>
            </a:r>
            <a:r>
              <a:rPr sz="1200" spc="-28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στην σκηνή όπου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οι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δύο οικογένειες</a:t>
            </a:r>
            <a:r>
              <a:rPr sz="1200" spc="29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συναντήθηκαν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για να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επισημοποιηθεί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γάμος,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οι</a:t>
            </a:r>
            <a:r>
              <a:rPr sz="1200" spc="3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γυναίκες</a:t>
            </a:r>
            <a:r>
              <a:rPr sz="1200" spc="3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μιλούσαν</a:t>
            </a:r>
            <a:r>
              <a:rPr sz="1200" spc="3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μόνο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αν</a:t>
            </a:r>
            <a:r>
              <a:rPr sz="1200" spc="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και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όταν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</a:t>
            </a:r>
            <a:r>
              <a:rPr sz="1200" spc="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είχε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δώσει</a:t>
            </a:r>
            <a:r>
              <a:rPr sz="1200" spc="3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σύζυγός</a:t>
            </a:r>
            <a:r>
              <a:rPr sz="1200" spc="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</a:t>
            </a:r>
            <a:r>
              <a:rPr sz="1200" spc="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την</a:t>
            </a:r>
            <a:r>
              <a:rPr sz="1200" spc="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άδεια </a:t>
            </a:r>
            <a:r>
              <a:rPr sz="1200" spc="-29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ή του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γίνει κάποια ερώτηση, αλλά ακόμα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και τότε,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δεν εξέφραζαν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την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γνώμη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τους,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αλλά</a:t>
            </a:r>
            <a:r>
              <a:rPr sz="1200" spc="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συμφωνούσαν</a:t>
            </a:r>
            <a:r>
              <a:rPr sz="1200" spc="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</a:t>
            </a:r>
            <a:r>
              <a:rPr sz="1200" spc="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αυτήν</a:t>
            </a:r>
            <a:r>
              <a:rPr sz="1200" spc="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</a:t>
            </a:r>
            <a:r>
              <a:rPr sz="1200" spc="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άντρα</a:t>
            </a:r>
            <a:r>
              <a:rPr sz="1200" spc="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τους.</a:t>
            </a:r>
            <a:r>
              <a:rPr sz="1200" spc="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Παρόλα</a:t>
            </a:r>
            <a:r>
              <a:rPr sz="1200" spc="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αυτά</a:t>
            </a:r>
            <a:r>
              <a:rPr sz="1200" spc="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όμως,</a:t>
            </a:r>
            <a:r>
              <a:rPr sz="1200" spc="7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γνωρίζουμε</a:t>
            </a:r>
            <a:r>
              <a:rPr sz="1200" spc="7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ότι</a:t>
            </a:r>
            <a:r>
              <a:rPr sz="1200" spc="6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775" y="4924424"/>
            <a:ext cx="4114800" cy="22955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5299075" cy="251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43500"/>
              </a:lnSpc>
            </a:pP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Χριστιανισμός δεν κάνει</a:t>
            </a:r>
            <a:r>
              <a:rPr sz="1200" spc="29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διακρίσεις ανάμεσα στα δύο φύλα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και τα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θεωρεί ίσα,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κάτι 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που σίγουρα δεν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θα</a:t>
            </a:r>
            <a:r>
              <a:rPr sz="1200" spc="-1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χαρακτήριζε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</a:t>
            </a:r>
            <a:endParaRPr sz="1200">
              <a:latin typeface="Times New Roman"/>
              <a:cs typeface="Times New Roman"/>
            </a:endParaRPr>
          </a:p>
          <a:p>
            <a:pPr marL="12700" marR="5715" indent="456565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Ο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γάμος τότε ήταν ιερός και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τα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διαζύγια ανάρπαστα σε σχέση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με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σήμερα, που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όταν</a:t>
            </a:r>
            <a:r>
              <a:rPr sz="1200" spc="12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κάποιο</a:t>
            </a:r>
            <a:r>
              <a:rPr sz="1200" spc="1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ζευγάρι</a:t>
            </a:r>
            <a:r>
              <a:rPr sz="1200" spc="1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αντιμετωπίζει</a:t>
            </a:r>
            <a:r>
              <a:rPr sz="1200" spc="12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προβλήματα,</a:t>
            </a:r>
            <a:r>
              <a:rPr sz="1200" spc="14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δεν</a:t>
            </a:r>
            <a:r>
              <a:rPr sz="1200" spc="12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διστάζει</a:t>
            </a:r>
            <a:r>
              <a:rPr sz="1200" spc="12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</a:t>
            </a:r>
            <a:r>
              <a:rPr sz="1200" spc="13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χωρίσει.</a:t>
            </a:r>
            <a:r>
              <a:rPr sz="1200" spc="12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Αντίθετα, </a:t>
            </a:r>
            <a:r>
              <a:rPr sz="1200" spc="-29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τα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χρόνια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που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γυρίστηκε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ο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«Ατσίδας»,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όταν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ένα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ζευγάρι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παντρευόταν,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θα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ήταν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παντρεμένο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για όλη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την αιωνιότητα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και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κανένας λόγος δεν ήταν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αρκετά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σημαντικός 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για</a:t>
            </a:r>
            <a:r>
              <a:rPr sz="1200" spc="-1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να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πάρει διαζύγιο</a:t>
            </a:r>
            <a:r>
              <a:rPr sz="1200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ένα</a:t>
            </a:r>
            <a:r>
              <a:rPr sz="1200" spc="5" dirty="0">
                <a:solidFill>
                  <a:srgbClr val="49442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9442A"/>
                </a:solidFill>
                <a:latin typeface="Times New Roman"/>
                <a:cs typeface="Times New Roman"/>
              </a:rPr>
              <a:t>ζευγάρι.</a:t>
            </a:r>
            <a:endParaRPr sz="1200">
              <a:latin typeface="Times New Roman"/>
              <a:cs typeface="Times New Roman"/>
            </a:endParaRPr>
          </a:p>
          <a:p>
            <a:pPr marL="2891790" algn="just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Βαλεντίνα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Ρέππα,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Σπάθα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Κωνσταντίνα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3412235"/>
            <a:ext cx="5391150" cy="501891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1243583"/>
            <a:ext cx="5495925" cy="69621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3088" y="1197609"/>
            <a:ext cx="517144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108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(Οι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εικόνες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έχουν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χρησιμοποιηθεί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διαδίκτυο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επιμελητές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συγγραφείς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των </a:t>
            </a:r>
            <a:r>
              <a:rPr sz="1200" spc="-5" dirty="0">
                <a:latin typeface="Times New Roman"/>
                <a:cs typeface="Times New Roman"/>
              </a:rPr>
              <a:t>εργασιών δεν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φέρουν</a:t>
            </a:r>
            <a:r>
              <a:rPr sz="1200" spc="-5" dirty="0">
                <a:latin typeface="Times New Roman"/>
                <a:cs typeface="Times New Roman"/>
              </a:rPr>
              <a:t> καμία αξίωση 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πνευματικά δικαιώματα)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5204" y="2060193"/>
            <a:ext cx="5351780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10300"/>
              </a:lnSpc>
              <a:spcBef>
                <a:spcPts val="95"/>
              </a:spcBef>
            </a:pPr>
            <a:r>
              <a:rPr sz="1200" b="1" dirty="0">
                <a:latin typeface="Times New Roman"/>
                <a:cs typeface="Times New Roman"/>
              </a:rPr>
              <a:t>Η </a:t>
            </a:r>
            <a:r>
              <a:rPr sz="1200" b="1" spc="-5" dirty="0">
                <a:latin typeface="Times New Roman"/>
                <a:cs typeface="Times New Roman"/>
              </a:rPr>
              <a:t>συνάντηση και </a:t>
            </a:r>
            <a:r>
              <a:rPr sz="1200" b="1" dirty="0">
                <a:latin typeface="Times New Roman"/>
                <a:cs typeface="Times New Roman"/>
              </a:rPr>
              <a:t>ο </a:t>
            </a:r>
            <a:r>
              <a:rPr sz="1200" b="1" spc="-5" dirty="0">
                <a:latin typeface="Times New Roman"/>
                <a:cs typeface="Times New Roman"/>
              </a:rPr>
              <a:t>διάλογος </a:t>
            </a:r>
            <a:r>
              <a:rPr sz="1200" b="1" dirty="0">
                <a:latin typeface="Times New Roman"/>
                <a:cs typeface="Times New Roman"/>
              </a:rPr>
              <a:t>του </a:t>
            </a:r>
            <a:r>
              <a:rPr sz="1200" b="1" spc="-5" dirty="0">
                <a:latin typeface="Times New Roman"/>
                <a:cs typeface="Times New Roman"/>
              </a:rPr>
              <a:t>Κινηματογράφου </a:t>
            </a:r>
            <a:r>
              <a:rPr sz="1200" b="1" dirty="0">
                <a:latin typeface="Times New Roman"/>
                <a:cs typeface="Times New Roman"/>
              </a:rPr>
              <a:t>με </a:t>
            </a:r>
            <a:r>
              <a:rPr sz="1200" b="1" spc="-5" dirty="0">
                <a:latin typeface="Times New Roman"/>
                <a:cs typeface="Times New Roman"/>
              </a:rPr>
              <a:t>την Θεολογία ευρίσκεται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στο επίκεντρο ενός ευρύτερου διαλόγου </a:t>
            </a:r>
            <a:r>
              <a:rPr sz="1200" b="1" dirty="0">
                <a:latin typeface="Times New Roman"/>
                <a:cs typeface="Times New Roman"/>
              </a:rPr>
              <a:t>του </a:t>
            </a:r>
            <a:r>
              <a:rPr sz="1200" b="1" spc="-5" dirty="0">
                <a:latin typeface="Times New Roman"/>
                <a:cs typeface="Times New Roman"/>
              </a:rPr>
              <a:t>Πολιτισμού </a:t>
            </a:r>
            <a:r>
              <a:rPr sz="1200" b="1" dirty="0">
                <a:latin typeface="Times New Roman"/>
                <a:cs typeface="Times New Roman"/>
              </a:rPr>
              <a:t>με </a:t>
            </a:r>
            <a:r>
              <a:rPr sz="1200" b="1" spc="-5" dirty="0">
                <a:latin typeface="Times New Roman"/>
                <a:cs typeface="Times New Roman"/>
              </a:rPr>
              <a:t>την Θεολογία και </a:t>
            </a:r>
            <a:r>
              <a:rPr sz="1200" b="1" dirty="0">
                <a:latin typeface="Times New Roman"/>
                <a:cs typeface="Times New Roman"/>
              </a:rPr>
              <a:t>την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7</a:t>
            </a:r>
            <a:r>
              <a:rPr sz="1200" b="1" baseline="27777" dirty="0">
                <a:latin typeface="Times New Roman"/>
                <a:cs typeface="Times New Roman"/>
              </a:rPr>
              <a:t>η</a:t>
            </a:r>
            <a:r>
              <a:rPr sz="1200" b="1" spc="7" baseline="27777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Τέχνη. Μέσα από </a:t>
            </a:r>
            <a:r>
              <a:rPr sz="1200" b="1" dirty="0">
                <a:latin typeface="Times New Roman"/>
                <a:cs typeface="Times New Roman"/>
              </a:rPr>
              <a:t>τις </a:t>
            </a:r>
            <a:r>
              <a:rPr sz="1200" b="1" spc="-5" dirty="0">
                <a:latin typeface="Times New Roman"/>
                <a:cs typeface="Times New Roman"/>
              </a:rPr>
              <a:t>διάφορες ταινίες, </a:t>
            </a:r>
            <a:r>
              <a:rPr sz="1200" b="1" dirty="0">
                <a:latin typeface="Times New Roman"/>
                <a:cs typeface="Times New Roman"/>
              </a:rPr>
              <a:t>ο θεατής μπορεί να </a:t>
            </a:r>
            <a:r>
              <a:rPr sz="1200" b="1" spc="-5" dirty="0">
                <a:latin typeface="Times New Roman"/>
                <a:cs typeface="Times New Roman"/>
              </a:rPr>
              <a:t>διαπιστώσει σε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άλλες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λιγότερο και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σε άλλες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περισσότερο ερωτήματα</a:t>
            </a:r>
            <a:r>
              <a:rPr sz="1200" b="1" dirty="0">
                <a:latin typeface="Times New Roman"/>
                <a:cs typeface="Times New Roman"/>
              </a:rPr>
              <a:t> της </a:t>
            </a:r>
            <a:r>
              <a:rPr sz="1200" b="1" spc="-5" dirty="0">
                <a:latin typeface="Times New Roman"/>
                <a:cs typeface="Times New Roman"/>
              </a:rPr>
              <a:t>ζωής και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της</a:t>
            </a:r>
            <a:r>
              <a:rPr sz="1200" b="1" spc="2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ηθικής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που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είναι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αλληλένδετα</a:t>
            </a:r>
            <a:r>
              <a:rPr sz="1200" b="1" dirty="0">
                <a:latin typeface="Times New Roman"/>
                <a:cs typeface="Times New Roman"/>
              </a:rPr>
              <a:t> με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τους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κανόνες</a:t>
            </a:r>
            <a:r>
              <a:rPr sz="1200" b="1" dirty="0">
                <a:latin typeface="Times New Roman"/>
                <a:cs typeface="Times New Roman"/>
              </a:rPr>
              <a:t> της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θρησκευτικής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χριστιανικής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παράδοσης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και </a:t>
            </a:r>
            <a:r>
              <a:rPr sz="1200" b="1" dirty="0">
                <a:latin typeface="Times New Roman"/>
                <a:cs typeface="Times New Roman"/>
              </a:rPr>
              <a:t>της </a:t>
            </a:r>
            <a:r>
              <a:rPr sz="1200" b="1" spc="-5" dirty="0">
                <a:latin typeface="Times New Roman"/>
                <a:cs typeface="Times New Roman"/>
              </a:rPr>
              <a:t>πίστης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στον</a:t>
            </a:r>
            <a:r>
              <a:rPr sz="1200" b="1" dirty="0">
                <a:latin typeface="Times New Roman"/>
                <a:cs typeface="Times New Roman"/>
              </a:rPr>
              <a:t> Ένα </a:t>
            </a:r>
            <a:r>
              <a:rPr sz="1200" b="1" spc="-5" dirty="0">
                <a:latin typeface="Times New Roman"/>
                <a:cs typeface="Times New Roman"/>
              </a:rPr>
              <a:t>και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Τριαδικό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Θεό.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Στόχος </a:t>
            </a:r>
            <a:r>
              <a:rPr sz="1200" b="1" dirty="0">
                <a:latin typeface="Times New Roman"/>
                <a:cs typeface="Times New Roman"/>
              </a:rPr>
              <a:t>του </a:t>
            </a:r>
            <a:r>
              <a:rPr sz="1200" b="1" spc="-5" dirty="0">
                <a:latin typeface="Times New Roman"/>
                <a:cs typeface="Times New Roman"/>
              </a:rPr>
              <a:t>φετινού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Ομίλου είναι μέσα από διάφορες ταινίες </a:t>
            </a:r>
            <a:r>
              <a:rPr sz="1200" b="1" dirty="0">
                <a:latin typeface="Times New Roman"/>
                <a:cs typeface="Times New Roman"/>
              </a:rPr>
              <a:t>τα </a:t>
            </a:r>
            <a:r>
              <a:rPr sz="1200" b="1" spc="-5" dirty="0">
                <a:latin typeface="Times New Roman"/>
                <a:cs typeface="Times New Roman"/>
              </a:rPr>
              <a:t>παιδιά </a:t>
            </a:r>
            <a:r>
              <a:rPr sz="1200" b="1" dirty="0">
                <a:latin typeface="Times New Roman"/>
                <a:cs typeface="Times New Roman"/>
              </a:rPr>
              <a:t>να</a:t>
            </a:r>
            <a:r>
              <a:rPr sz="1200" b="1" spc="3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γνωρίσουν την αγάπη και </a:t>
            </a:r>
            <a:r>
              <a:rPr sz="1200" b="1" dirty="0">
                <a:latin typeface="Times New Roman"/>
                <a:cs typeface="Times New Roman"/>
              </a:rPr>
              <a:t> τη </a:t>
            </a:r>
            <a:r>
              <a:rPr sz="1200" b="1" spc="-5" dirty="0">
                <a:latin typeface="Times New Roman"/>
                <a:cs typeface="Times New Roman"/>
              </a:rPr>
              <a:t>θυσία </a:t>
            </a:r>
            <a:r>
              <a:rPr sz="1200" b="1" dirty="0">
                <a:latin typeface="Times New Roman"/>
                <a:cs typeface="Times New Roman"/>
              </a:rPr>
              <a:t>για τον </a:t>
            </a:r>
            <a:r>
              <a:rPr sz="1200" b="1" spc="-5" dirty="0">
                <a:latin typeface="Times New Roman"/>
                <a:cs typeface="Times New Roman"/>
              </a:rPr>
              <a:t>συνάνθρωπο, </a:t>
            </a:r>
            <a:r>
              <a:rPr sz="1200" b="1" dirty="0">
                <a:latin typeface="Times New Roman"/>
                <a:cs typeface="Times New Roman"/>
              </a:rPr>
              <a:t>το </a:t>
            </a:r>
            <a:r>
              <a:rPr sz="1200" b="1" spc="-5" dirty="0">
                <a:latin typeface="Times New Roman"/>
                <a:cs typeface="Times New Roman"/>
              </a:rPr>
              <a:t>σεβασμό </a:t>
            </a:r>
            <a:r>
              <a:rPr sz="1200" b="1" spc="5" dirty="0">
                <a:latin typeface="Times New Roman"/>
                <a:cs typeface="Times New Roman"/>
              </a:rPr>
              <a:t>προς </a:t>
            </a:r>
            <a:r>
              <a:rPr sz="1200" b="1" dirty="0">
                <a:latin typeface="Times New Roman"/>
                <a:cs typeface="Times New Roman"/>
              </a:rPr>
              <a:t>το </a:t>
            </a:r>
            <a:r>
              <a:rPr sz="1200" b="1" spc="-5" dirty="0">
                <a:latin typeface="Times New Roman"/>
                <a:cs typeface="Times New Roman"/>
              </a:rPr>
              <a:t>άλλο φύλο. Μέσα από </a:t>
            </a:r>
            <a:r>
              <a:rPr sz="1200" b="1" dirty="0">
                <a:latin typeface="Times New Roman"/>
                <a:cs typeface="Times New Roman"/>
              </a:rPr>
              <a:t>τις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ταινίες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θα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μάθουν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ότι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ο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ηθικός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δεν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είναι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πάντα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εκείνος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που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φαίνεται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ηθικός,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και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ο </a:t>
            </a:r>
            <a:r>
              <a:rPr sz="1200" b="1" spc="-5" dirty="0">
                <a:latin typeface="Times New Roman"/>
                <a:cs typeface="Times New Roman"/>
              </a:rPr>
              <a:t>εν Θεώ άνθρωπος μπορεί </a:t>
            </a:r>
            <a:r>
              <a:rPr sz="1200" b="1" dirty="0">
                <a:latin typeface="Times New Roman"/>
                <a:cs typeface="Times New Roman"/>
              </a:rPr>
              <a:t>να </a:t>
            </a:r>
            <a:r>
              <a:rPr sz="1200" b="1" spc="-5" dirty="0">
                <a:latin typeface="Times New Roman"/>
                <a:cs typeface="Times New Roman"/>
              </a:rPr>
              <a:t>έχει ξεκινήσει </a:t>
            </a:r>
            <a:r>
              <a:rPr sz="1200" b="1" dirty="0">
                <a:latin typeface="Times New Roman"/>
                <a:cs typeface="Times New Roman"/>
              </a:rPr>
              <a:t>το </a:t>
            </a:r>
            <a:r>
              <a:rPr sz="1200" b="1" spc="-5" dirty="0">
                <a:latin typeface="Times New Roman"/>
                <a:cs typeface="Times New Roman"/>
              </a:rPr>
              <a:t>ταξίδι </a:t>
            </a:r>
            <a:r>
              <a:rPr sz="1200" b="1" dirty="0">
                <a:latin typeface="Times New Roman"/>
                <a:cs typeface="Times New Roman"/>
              </a:rPr>
              <a:t>του ως </a:t>
            </a:r>
            <a:r>
              <a:rPr sz="1200" b="1" spc="-5" dirty="0">
                <a:latin typeface="Times New Roman"/>
                <a:cs typeface="Times New Roman"/>
              </a:rPr>
              <a:t>θρησκευόμενος, </a:t>
            </a:r>
            <a:r>
              <a:rPr sz="1200" b="1" dirty="0">
                <a:latin typeface="Times New Roman"/>
                <a:cs typeface="Times New Roman"/>
              </a:rPr>
              <a:t>ως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άθεος, </a:t>
            </a:r>
            <a:r>
              <a:rPr sz="1200" b="1" dirty="0">
                <a:latin typeface="Times New Roman"/>
                <a:cs typeface="Times New Roman"/>
              </a:rPr>
              <a:t>ως </a:t>
            </a:r>
            <a:r>
              <a:rPr sz="1200" b="1" spc="-5" dirty="0">
                <a:latin typeface="Times New Roman"/>
                <a:cs typeface="Times New Roman"/>
              </a:rPr>
              <a:t>αγνωστικιστής αλλά στο </a:t>
            </a:r>
            <a:r>
              <a:rPr sz="1200" b="1" dirty="0">
                <a:latin typeface="Times New Roman"/>
                <a:cs typeface="Times New Roman"/>
              </a:rPr>
              <a:t>τέλος </a:t>
            </a:r>
            <a:r>
              <a:rPr sz="1200" b="1" spc="-5" dirty="0">
                <a:latin typeface="Times New Roman"/>
                <a:cs typeface="Times New Roman"/>
              </a:rPr>
              <a:t>μέσα από </a:t>
            </a:r>
            <a:r>
              <a:rPr sz="1200" b="1" dirty="0">
                <a:latin typeface="Times New Roman"/>
                <a:cs typeface="Times New Roman"/>
              </a:rPr>
              <a:t>το </a:t>
            </a:r>
            <a:r>
              <a:rPr sz="1200" b="1" spc="-5" dirty="0">
                <a:latin typeface="Times New Roman"/>
                <a:cs typeface="Times New Roman"/>
              </a:rPr>
              <a:t>ταξίδι </a:t>
            </a:r>
            <a:r>
              <a:rPr sz="1200" b="1" dirty="0">
                <a:latin typeface="Times New Roman"/>
                <a:cs typeface="Times New Roman"/>
              </a:rPr>
              <a:t>του θα φτάσει </a:t>
            </a:r>
            <a:r>
              <a:rPr sz="1200" b="1" spc="-5" dirty="0">
                <a:latin typeface="Times New Roman"/>
                <a:cs typeface="Times New Roman"/>
              </a:rPr>
              <a:t>στην </a:t>
            </a:r>
            <a:r>
              <a:rPr sz="1200" b="1" dirty="0">
                <a:latin typeface="Times New Roman"/>
                <a:cs typeface="Times New Roman"/>
              </a:rPr>
              <a:t> πολυπόθητη </a:t>
            </a:r>
            <a:r>
              <a:rPr sz="1200" b="1" spc="-5" dirty="0">
                <a:latin typeface="Times New Roman"/>
                <a:cs typeface="Times New Roman"/>
              </a:rPr>
              <a:t>Ιθάκη </a:t>
            </a:r>
            <a:r>
              <a:rPr sz="1200" b="1" dirty="0">
                <a:latin typeface="Times New Roman"/>
                <a:cs typeface="Times New Roman"/>
              </a:rPr>
              <a:t>που </a:t>
            </a:r>
            <a:r>
              <a:rPr sz="1200" b="1" spc="-5" dirty="0">
                <a:latin typeface="Times New Roman"/>
                <a:cs typeface="Times New Roman"/>
              </a:rPr>
              <a:t>είναι </a:t>
            </a:r>
            <a:r>
              <a:rPr sz="1200" b="1" dirty="0">
                <a:latin typeface="Times New Roman"/>
                <a:cs typeface="Times New Roman"/>
              </a:rPr>
              <a:t>η </a:t>
            </a:r>
            <a:r>
              <a:rPr sz="1200" b="1" spc="-5" dirty="0">
                <a:latin typeface="Times New Roman"/>
                <a:cs typeface="Times New Roman"/>
              </a:rPr>
              <a:t>προσπάθεια του ανθρώπου </a:t>
            </a:r>
            <a:r>
              <a:rPr sz="1200" b="1" dirty="0">
                <a:latin typeface="Times New Roman"/>
                <a:cs typeface="Times New Roman"/>
              </a:rPr>
              <a:t>να </a:t>
            </a:r>
            <a:r>
              <a:rPr sz="1200" b="1" spc="-5" dirty="0">
                <a:latin typeface="Times New Roman"/>
                <a:cs typeface="Times New Roman"/>
              </a:rPr>
              <a:t>πετύχει </a:t>
            </a:r>
            <a:r>
              <a:rPr sz="1200" b="1" dirty="0">
                <a:latin typeface="Times New Roman"/>
                <a:cs typeface="Times New Roman"/>
              </a:rPr>
              <a:t>το </a:t>
            </a:r>
            <a:r>
              <a:rPr sz="1200" b="1" spc="-5" dirty="0">
                <a:latin typeface="Times New Roman"/>
                <a:cs typeface="Times New Roman"/>
              </a:rPr>
              <a:t>καθ’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ομοίωσιν με </a:t>
            </a:r>
            <a:r>
              <a:rPr sz="1200" b="1" dirty="0">
                <a:latin typeface="Times New Roman"/>
                <a:cs typeface="Times New Roman"/>
              </a:rPr>
              <a:t>τον Θεό, </a:t>
            </a:r>
            <a:r>
              <a:rPr sz="1200" b="1" spc="-5" dirty="0">
                <a:latin typeface="Times New Roman"/>
                <a:cs typeface="Times New Roman"/>
              </a:rPr>
              <a:t>δηλαδή</a:t>
            </a:r>
            <a:r>
              <a:rPr sz="1200" b="1" dirty="0">
                <a:latin typeface="Times New Roman"/>
                <a:cs typeface="Times New Roman"/>
              </a:rPr>
              <a:t> τη </a:t>
            </a:r>
            <a:r>
              <a:rPr sz="1200" b="1" spc="-5" dirty="0">
                <a:latin typeface="Times New Roman"/>
                <a:cs typeface="Times New Roman"/>
              </a:rPr>
              <a:t>θέωση.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155818"/>
            <a:ext cx="3966210" cy="436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74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ΟΙ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ΜΑΘΗΤΕΣ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ΤΟΥ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ΟΜΙΛΟΥ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ΕΙΝΑΙ: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Λάουρα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Παπαχατζάκη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Έλενα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Χρόνη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Κωνσταντίνος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Χρόνης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Βασιλική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Κωνσταντίνα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Ρέππα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Κωνσταντίνα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Σπάθα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Νικόλαος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Σταμούλης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Σταμάτης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Παπαχρήστου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Φάνης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Μούντριχας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Θωμούλα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Στράντζα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Πέτρος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Σάββας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Δημητρίου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Κάρλος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Μιρέλες-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Μεγαλόπουλος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Δημήτριος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Μυρίλλας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Παναγιώτης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Φώτο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Ευστάθιος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Αναγνωστόπουλος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Γιάννης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Καπιδάκης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Πέτρος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Απόλλων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Γαλάνης</a:t>
            </a:r>
            <a:r>
              <a:rPr sz="1200" dirty="0">
                <a:latin typeface="Times New Roman"/>
                <a:cs typeface="Times New Roman"/>
              </a:rPr>
              <a:t> 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Άλλος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264410">
              <a:lnSpc>
                <a:spcPct val="109200"/>
              </a:lnSpc>
            </a:pPr>
            <a:r>
              <a:rPr sz="1200" b="1" dirty="0">
                <a:latin typeface="Times New Roman"/>
                <a:cs typeface="Times New Roman"/>
              </a:rPr>
              <a:t>Οι </a:t>
            </a:r>
            <a:r>
              <a:rPr sz="1200" b="1" spc="-5" dirty="0">
                <a:latin typeface="Times New Roman"/>
                <a:cs typeface="Times New Roman"/>
              </a:rPr>
              <a:t>καθηγητές του Ομίλου </a:t>
            </a:r>
            <a:r>
              <a:rPr sz="1200" b="1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Ιωάννης Αναστασόπουλος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Ειρήνη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Αρτέμη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8861" y="1221993"/>
            <a:ext cx="4940300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«Πώς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ο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άνθρωπος</a:t>
            </a:r>
            <a:r>
              <a:rPr sz="1200" b="1" spc="-10" dirty="0">
                <a:latin typeface="Times New Roman"/>
                <a:cs typeface="Times New Roman"/>
              </a:rPr>
              <a:t> αλλάζει»</a:t>
            </a:r>
            <a:endParaRPr sz="1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Times New Roman"/>
                <a:cs typeface="Times New Roman"/>
              </a:rPr>
              <a:t>Γκραν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Τορίνο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200" b="1" spc="-5" dirty="0">
                <a:latin typeface="Times New Roman"/>
                <a:cs typeface="Times New Roman"/>
              </a:rPr>
              <a:t>ΔΗΜΗΤΡΗΣ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ΜΥΡΙΛΛΑΣ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ΚΑΙ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ΚΑΡΛΟΣ </a:t>
            </a:r>
            <a:r>
              <a:rPr sz="1200" b="1" dirty="0">
                <a:latin typeface="Times New Roman"/>
                <a:cs typeface="Times New Roman"/>
              </a:rPr>
              <a:t>ΜΙΡΕΛΕΣ</a:t>
            </a:r>
            <a:r>
              <a:rPr sz="1200" b="1" spc="-5" dirty="0">
                <a:latin typeface="Times New Roman"/>
                <a:cs typeface="Times New Roman"/>
              </a:rPr>
              <a:t> ΜΕΓΑΛΟΠΟΥΛΟΣ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5248528"/>
            <a:ext cx="5300980" cy="3969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Στην ταινία αυτή πρωταγωνιστεί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Κοβάλσκι,</a:t>
            </a:r>
            <a:r>
              <a:rPr sz="1200" spc="-5" dirty="0">
                <a:latin typeface="Times New Roman"/>
                <a:cs typeface="Times New Roman"/>
              </a:rPr>
              <a:t> Βετεράνος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πολέμου της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Κορέας,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βλέπει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γειτονία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γεμίζει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Ασιάτες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Μετανάστες.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Χήρος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απομακρυσμένος πολύ απ’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παιδία </a:t>
            </a:r>
            <a:r>
              <a:rPr sz="1200" dirty="0">
                <a:latin typeface="Times New Roman"/>
                <a:cs typeface="Times New Roman"/>
              </a:rPr>
              <a:t>του. </a:t>
            </a:r>
            <a:r>
              <a:rPr sz="1200" spc="-5" dirty="0">
                <a:latin typeface="Times New Roman"/>
                <a:cs typeface="Times New Roman"/>
              </a:rPr>
              <a:t>Επίσης, είναι πολύ </a:t>
            </a:r>
            <a:r>
              <a:rPr sz="1200" dirty="0">
                <a:latin typeface="Times New Roman"/>
                <a:cs typeface="Times New Roman"/>
              </a:rPr>
              <a:t>ρατσιστής </a:t>
            </a:r>
            <a:r>
              <a:rPr sz="1200" spc="-5" dirty="0">
                <a:latin typeface="Times New Roman"/>
                <a:cs typeface="Times New Roman"/>
              </a:rPr>
              <a:t>αλλά και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φιλόζωος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καθώς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έχει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σκυλί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Νταίηζη.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Μετά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θάνατο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γυναίκας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Τόουντ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ένας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μικρός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κινέζος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εξαναγκάζεται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κλέψει</a:t>
            </a:r>
            <a:r>
              <a:rPr sz="1200" dirty="0">
                <a:latin typeface="Times New Roman"/>
                <a:cs typeface="Times New Roman"/>
              </a:rPr>
              <a:t> την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ανεκτίμητη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FordGranTorino </a:t>
            </a:r>
            <a:r>
              <a:rPr sz="1200" dirty="0">
                <a:latin typeface="Times New Roman"/>
                <a:cs typeface="Times New Roman"/>
              </a:rPr>
              <a:t>‘70 </a:t>
            </a:r>
            <a:r>
              <a:rPr sz="1200" spc="-10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Γουόλτ. Την επόμενη μέρα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επισκέπτεται ο μικρός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Τόουντ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ζητάει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συγχώρεση.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Αργότερα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ίδια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μέρα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επισκέπτεται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ιερέας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 τέλεσε την κηδεία </a:t>
            </a:r>
            <a:r>
              <a:rPr sz="1200" dirty="0">
                <a:latin typeface="Times New Roman"/>
                <a:cs typeface="Times New Roman"/>
              </a:rPr>
              <a:t>της </a:t>
            </a:r>
            <a:r>
              <a:rPr sz="1200" spc="-5" dirty="0">
                <a:latin typeface="Times New Roman"/>
                <a:cs typeface="Times New Roman"/>
              </a:rPr>
              <a:t>γυναίκας του και του αποκαλύπτει </a:t>
            </a:r>
            <a:r>
              <a:rPr sz="1200" spc="-10" dirty="0">
                <a:latin typeface="Times New Roman"/>
                <a:cs typeface="Times New Roman"/>
              </a:rPr>
              <a:t>πως </a:t>
            </a:r>
            <a:r>
              <a:rPr sz="1200" spc="-5" dirty="0">
                <a:latin typeface="Times New Roman"/>
                <a:cs typeface="Times New Roman"/>
              </a:rPr>
              <a:t>πριν ξεψυχήσει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έπεισε να πει στον </a:t>
            </a:r>
            <a:r>
              <a:rPr sz="1200" spc="-10" dirty="0">
                <a:latin typeface="Times New Roman"/>
                <a:cs typeface="Times New Roman"/>
              </a:rPr>
              <a:t>Γουόλτ </a:t>
            </a:r>
            <a:r>
              <a:rPr sz="1200" spc="-5" dirty="0">
                <a:latin typeface="Times New Roman"/>
                <a:cs typeface="Times New Roman"/>
              </a:rPr>
              <a:t>να εξομολογηθεί. Ο Γουόλτ αρνείται και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περιφρονεί.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Τελικά καταλαβαίνει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-5" dirty="0">
                <a:latin typeface="Times New Roman"/>
                <a:cs typeface="Times New Roman"/>
              </a:rPr>
              <a:t>είχε άδικη άποψη </a:t>
            </a:r>
            <a:r>
              <a:rPr sz="1200" dirty="0">
                <a:latin typeface="Times New Roman"/>
                <a:cs typeface="Times New Roman"/>
              </a:rPr>
              <a:t>για τους </a:t>
            </a:r>
            <a:r>
              <a:rPr sz="1200" spc="-5" dirty="0">
                <a:latin typeface="Times New Roman"/>
                <a:cs typeface="Times New Roman"/>
              </a:rPr>
              <a:t>κινέζους καθώς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10" dirty="0">
                <a:latin typeface="Times New Roman"/>
                <a:cs typeface="Times New Roman"/>
              </a:rPr>
              <a:t>καλούνε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φαγητό στο σπίτι </a:t>
            </a:r>
            <a:r>
              <a:rPr sz="1200" dirty="0">
                <a:latin typeface="Times New Roman"/>
                <a:cs typeface="Times New Roman"/>
              </a:rPr>
              <a:t>τους.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Μετά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φαγητό καταλαβαίνει </a:t>
            </a:r>
            <a:r>
              <a:rPr sz="1200" dirty="0">
                <a:latin typeface="Times New Roman"/>
                <a:cs typeface="Times New Roman"/>
              </a:rPr>
              <a:t>ότι </a:t>
            </a:r>
            <a:r>
              <a:rPr sz="1200" spc="-5" dirty="0">
                <a:latin typeface="Times New Roman"/>
                <a:cs typeface="Times New Roman"/>
              </a:rPr>
              <a:t>έχει περισσότερα κοινά με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αυτούς που μισεί πάρα με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παιδιά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Αφού υπερασπίζεται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μικρό ο Γουόλτ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(σώζει)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φέρνουν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πολλά</a:t>
            </a:r>
            <a:r>
              <a:rPr sz="1200" spc="-5" dirty="0">
                <a:latin typeface="Times New Roman"/>
                <a:cs typeface="Times New Roman"/>
              </a:rPr>
              <a:t> φαγητά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αφήνουν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-5" dirty="0">
                <a:latin typeface="Times New Roman"/>
                <a:cs typeface="Times New Roman"/>
              </a:rPr>
              <a:t>Τόουντ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για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μερικές μέρες </a:t>
            </a:r>
            <a:r>
              <a:rPr sz="1200" spc="-5" dirty="0">
                <a:latin typeface="Times New Roman"/>
                <a:cs typeface="Times New Roman"/>
              </a:rPr>
              <a:t>να </a:t>
            </a:r>
            <a:r>
              <a:rPr sz="1200" dirty="0">
                <a:latin typeface="Times New Roman"/>
                <a:cs typeface="Times New Roman"/>
              </a:rPr>
              <a:t>τον βοηθήσει.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Εκείνος </a:t>
            </a:r>
            <a:r>
              <a:rPr sz="1200" spc="-5" dirty="0">
                <a:latin typeface="Times New Roman"/>
                <a:cs typeface="Times New Roman"/>
              </a:rPr>
              <a:t>όμως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λέει να πάει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βοηθήσει άλλους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ανθρώπους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ομογενείς</a:t>
            </a:r>
            <a:r>
              <a:rPr sz="1200" dirty="0">
                <a:latin typeface="Times New Roman"/>
                <a:cs typeface="Times New Roman"/>
              </a:rPr>
              <a:t> του.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Σιγά σιγά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αρχίζει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μία φιλική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σχέση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μεταξύ</a:t>
            </a:r>
            <a:r>
              <a:rPr sz="1200" dirty="0">
                <a:latin typeface="Times New Roman"/>
                <a:cs typeface="Times New Roman"/>
              </a:rPr>
              <a:t> τους.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228468"/>
            <a:ext cx="5273167" cy="29686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069593"/>
            <a:ext cx="5300980" cy="1341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Στα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γενέθλιά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επισκέπτονται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οι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γιοι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προσπαθούν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να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πείσουν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πάει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</a:t>
            </a:r>
            <a:r>
              <a:rPr sz="1200" dirty="0">
                <a:latin typeface="Times New Roman"/>
                <a:cs typeface="Times New Roman"/>
              </a:rPr>
              <a:t> ένα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γεροκομείο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γιατί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ήθελαν</a:t>
            </a:r>
            <a:r>
              <a:rPr sz="1200" dirty="0">
                <a:latin typeface="Times New Roman"/>
                <a:cs typeface="Times New Roman"/>
              </a:rPr>
              <a:t> όλη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περιουσία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δικιά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τους.Φυσικά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εκείνος</a:t>
            </a:r>
            <a:r>
              <a:rPr sz="1200" dirty="0">
                <a:latin typeface="Times New Roman"/>
                <a:cs typeface="Times New Roman"/>
              </a:rPr>
              <a:t> τους </a:t>
            </a:r>
            <a:r>
              <a:rPr sz="1200" spc="-5" dirty="0">
                <a:latin typeface="Times New Roman"/>
                <a:cs typeface="Times New Roman"/>
              </a:rPr>
              <a:t>διώχνει.Με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καιρό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αδερφή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Τόουντ βλέπει την </a:t>
            </a:r>
            <a:r>
              <a:rPr sz="1200" dirty="0">
                <a:latin typeface="Times New Roman"/>
                <a:cs typeface="Times New Roman"/>
              </a:rPr>
              <a:t>καλοσύνη του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 παρότι εκείνος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αρνείται.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Συνεχίζεται αυτό και προσπαθεί να μιλήσει στα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παιδιά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για </a:t>
            </a:r>
            <a:r>
              <a:rPr sz="1200" spc="-5" dirty="0">
                <a:latin typeface="Times New Roman"/>
                <a:cs typeface="Times New Roman"/>
              </a:rPr>
              <a:t>αυτό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το</a:t>
            </a:r>
            <a:r>
              <a:rPr sz="1200" dirty="0">
                <a:latin typeface="Times New Roman"/>
                <a:cs typeface="Times New Roman"/>
              </a:rPr>
              <a:t> θέμα.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4783962"/>
            <a:ext cx="5300980" cy="4496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πηγαίνει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γιατρό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κάνει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εξετάσεις,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καθώς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φυματίωση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φτύνει συνεχώς αίμα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,οι οποίες δεν πήγαν καλά, προσπαθεί να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πει </a:t>
            </a:r>
            <a:r>
              <a:rPr sz="1200" dirty="0">
                <a:latin typeface="Times New Roman"/>
                <a:cs typeface="Times New Roman"/>
              </a:rPr>
              <a:t>στον γιό του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αλλά είναι διστακτικός γιατί δεν έχουν </a:t>
            </a:r>
            <a:r>
              <a:rPr sz="1200" dirty="0">
                <a:latin typeface="Times New Roman"/>
                <a:cs typeface="Times New Roman"/>
              </a:rPr>
              <a:t>καλή </a:t>
            </a:r>
            <a:r>
              <a:rPr sz="1200" spc="-5" dirty="0">
                <a:latin typeface="Times New Roman"/>
                <a:cs typeface="Times New Roman"/>
              </a:rPr>
              <a:t>σχέση μεταξύ </a:t>
            </a:r>
            <a:r>
              <a:rPr sz="1200" dirty="0">
                <a:latin typeface="Times New Roman"/>
                <a:cs typeface="Times New Roman"/>
              </a:rPr>
              <a:t>τους. </a:t>
            </a:r>
            <a:r>
              <a:rPr sz="1200" spc="-5" dirty="0">
                <a:latin typeface="Times New Roman"/>
                <a:cs typeface="Times New Roman"/>
              </a:rPr>
              <a:t>Όταν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Τόουντ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βλέπει,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ανησυχεί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προσπαθεί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τον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βοηθήσει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συμβουλεύοντάς</a:t>
            </a:r>
            <a:r>
              <a:rPr sz="1200" dirty="0">
                <a:latin typeface="Times New Roman"/>
                <a:cs typeface="Times New Roman"/>
              </a:rPr>
              <a:t> τον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μην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καπνίζει </a:t>
            </a:r>
            <a:r>
              <a:rPr sz="1200" dirty="0">
                <a:latin typeface="Times New Roman"/>
                <a:cs typeface="Times New Roman"/>
              </a:rPr>
              <a:t>γιατί του </a:t>
            </a:r>
            <a:r>
              <a:rPr sz="1200" spc="-5" dirty="0">
                <a:latin typeface="Times New Roman"/>
                <a:cs typeface="Times New Roman"/>
              </a:rPr>
              <a:t>κάνει κακό.</a:t>
            </a:r>
            <a:r>
              <a:rPr sz="1200" dirty="0">
                <a:latin typeface="Times New Roman"/>
                <a:cs typeface="Times New Roman"/>
              </a:rPr>
              <a:t> Ο </a:t>
            </a:r>
            <a:r>
              <a:rPr sz="1200" spc="-5" dirty="0">
                <a:latin typeface="Times New Roman"/>
                <a:cs typeface="Times New Roman"/>
              </a:rPr>
              <a:t>Γουόλτ προσπαθεί να μάθει στον Τόουντ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πώς </a:t>
            </a:r>
            <a:r>
              <a:rPr sz="1200" spc="20" dirty="0">
                <a:latin typeface="Times New Roman"/>
                <a:cs typeface="Times New Roman"/>
              </a:rPr>
              <a:t>να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φέρεται σαν άνδρας </a:t>
            </a:r>
            <a:r>
              <a:rPr sz="1200" dirty="0">
                <a:latin typeface="Times New Roman"/>
                <a:cs typeface="Times New Roman"/>
              </a:rPr>
              <a:t>ενώ </a:t>
            </a:r>
            <a:r>
              <a:rPr sz="1200" spc="-5" dirty="0">
                <a:latin typeface="Times New Roman"/>
                <a:cs typeface="Times New Roman"/>
              </a:rPr>
              <a:t>ταυτόχρονα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βρίσκει μια δουλειά και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αφήνει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παίρνει εργαλεία από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γκαράζ </a:t>
            </a:r>
            <a:r>
              <a:rPr sz="1200" dirty="0">
                <a:latin typeface="Times New Roman"/>
                <a:cs typeface="Times New Roman"/>
              </a:rPr>
              <a:t>του .Μια </a:t>
            </a:r>
            <a:r>
              <a:rPr sz="1200" spc="-5" dirty="0">
                <a:latin typeface="Times New Roman"/>
                <a:cs typeface="Times New Roman"/>
              </a:rPr>
              <a:t>μέρα πέφτει πάνω στην </a:t>
            </a:r>
            <a:r>
              <a:rPr sz="1200" dirty="0">
                <a:latin typeface="Times New Roman"/>
                <a:cs typeface="Times New Roman"/>
              </a:rPr>
              <a:t>συμμορία του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ξαδέλφου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Αυτοί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χτυπάνε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σπάνε κάποια από </a:t>
            </a:r>
            <a:r>
              <a:rPr sz="1200" dirty="0">
                <a:latin typeface="Times New Roman"/>
                <a:cs typeface="Times New Roman"/>
              </a:rPr>
              <a:t>τα εργαλεία της </a:t>
            </a:r>
            <a:r>
              <a:rPr sz="1200" spc="-5" dirty="0">
                <a:latin typeface="Times New Roman"/>
                <a:cs typeface="Times New Roman"/>
              </a:rPr>
              <a:t>δουλειάς </a:t>
            </a:r>
            <a:r>
              <a:rPr sz="1200" dirty="0">
                <a:latin typeface="Times New Roman"/>
                <a:cs typeface="Times New Roman"/>
              </a:rPr>
              <a:t> του. Ο </a:t>
            </a:r>
            <a:r>
              <a:rPr sz="1200" spc="-5" dirty="0">
                <a:latin typeface="Times New Roman"/>
                <a:cs typeface="Times New Roman"/>
              </a:rPr>
              <a:t>Γουόλτ θύμωσε, πήγε </a:t>
            </a:r>
            <a:r>
              <a:rPr sz="1200" dirty="0">
                <a:latin typeface="Times New Roman"/>
                <a:cs typeface="Times New Roman"/>
              </a:rPr>
              <a:t>και </a:t>
            </a:r>
            <a:r>
              <a:rPr sz="1200" spc="-5" dirty="0">
                <a:latin typeface="Times New Roman"/>
                <a:cs typeface="Times New Roman"/>
              </a:rPr>
              <a:t>χτύπησε </a:t>
            </a:r>
            <a:r>
              <a:rPr sz="1200" dirty="0">
                <a:latin typeface="Times New Roman"/>
                <a:cs typeface="Times New Roman"/>
              </a:rPr>
              <a:t>ένα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μέλη της συμμορίας και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απείλησε να μην ξαναπειράξουν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Τόουντ και την οικογένειά </a:t>
            </a:r>
            <a:r>
              <a:rPr sz="1200" dirty="0">
                <a:latin typeface="Times New Roman"/>
                <a:cs typeface="Times New Roman"/>
              </a:rPr>
              <a:t>του. Ο Τόουν </a:t>
            </a:r>
            <a:r>
              <a:rPr sz="1200" spc="-5" dirty="0">
                <a:latin typeface="Times New Roman"/>
                <a:cs typeface="Times New Roman"/>
              </a:rPr>
              <a:t>τελικά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αποφασίζει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</a:t>
            </a:r>
            <a:r>
              <a:rPr sz="1200" dirty="0">
                <a:latin typeface="Times New Roman"/>
                <a:cs typeface="Times New Roman"/>
              </a:rPr>
              <a:t>βγει με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Γιάμ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Γιάμ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ο </a:t>
            </a:r>
            <a:r>
              <a:rPr sz="1200" spc="-5" dirty="0">
                <a:latin typeface="Times New Roman"/>
                <a:cs typeface="Times New Roman"/>
              </a:rPr>
              <a:t>πλέον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φίλος</a:t>
            </a:r>
            <a:r>
              <a:rPr sz="1200" dirty="0">
                <a:latin typeface="Times New Roman"/>
                <a:cs typeface="Times New Roman"/>
              </a:rPr>
              <a:t> του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του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δίνει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Γκραν </a:t>
            </a:r>
            <a:r>
              <a:rPr sz="1200" dirty="0">
                <a:latin typeface="Times New Roman"/>
                <a:cs typeface="Times New Roman"/>
              </a:rPr>
              <a:t>Τορίνο για </a:t>
            </a:r>
            <a:r>
              <a:rPr sz="1200" spc="-5" dirty="0">
                <a:latin typeface="Times New Roman"/>
                <a:cs typeface="Times New Roman"/>
              </a:rPr>
              <a:t>να πάνε πιο άνετα και να </a:t>
            </a:r>
            <a:r>
              <a:rPr sz="1200" dirty="0">
                <a:latin typeface="Times New Roman"/>
                <a:cs typeface="Times New Roman"/>
              </a:rPr>
              <a:t>κάνουνε </a:t>
            </a:r>
            <a:r>
              <a:rPr sz="1200" spc="-5" dirty="0">
                <a:latin typeface="Times New Roman"/>
                <a:cs typeface="Times New Roman"/>
              </a:rPr>
              <a:t>καλή εντύπωση. </a:t>
            </a:r>
            <a:r>
              <a:rPr sz="1200" dirty="0">
                <a:latin typeface="Times New Roman"/>
                <a:cs typeface="Times New Roman"/>
              </a:rPr>
              <a:t>Μια μέρα 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συμμορία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επιστρέφει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επιτίθενται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στην</a:t>
            </a:r>
            <a:r>
              <a:rPr sz="1200" dirty="0">
                <a:latin typeface="Times New Roman"/>
                <a:cs typeface="Times New Roman"/>
              </a:rPr>
              <a:t> οικογένεια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Τόουντ,</a:t>
            </a:r>
            <a:r>
              <a:rPr sz="1200" dirty="0">
                <a:latin typeface="Times New Roman"/>
                <a:cs typeface="Times New Roman"/>
              </a:rPr>
              <a:t> 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οποίος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τραυματίζεται</a:t>
            </a:r>
            <a:r>
              <a:rPr sz="1200" dirty="0">
                <a:latin typeface="Times New Roman"/>
                <a:cs typeface="Times New Roman"/>
              </a:rPr>
              <a:t> αλλά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εξακολουθεί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θέλει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εκδίκηση.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Όταν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γυρνάει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σπίτι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αδελφή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και ανακαλύπτουν πως την χτύπησαν </a:t>
            </a:r>
            <a:r>
              <a:rPr sz="1200" dirty="0">
                <a:latin typeface="Times New Roman"/>
                <a:cs typeface="Times New Roman"/>
              </a:rPr>
              <a:t>και την βίασαν, </a:t>
            </a:r>
            <a:r>
              <a:rPr sz="1200" spc="-5" dirty="0">
                <a:latin typeface="Times New Roman"/>
                <a:cs typeface="Times New Roman"/>
              </a:rPr>
              <a:t>γίνεται </a:t>
            </a:r>
            <a:r>
              <a:rPr sz="1200" dirty="0">
                <a:latin typeface="Times New Roman"/>
                <a:cs typeface="Times New Roman"/>
              </a:rPr>
              <a:t>έξαλλος.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Θέλει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πάρει εκδίκηση, όμως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Γουόλτ δεν συμφωνεί.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Γουόλτ φοράει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επίσημα </a:t>
            </a:r>
            <a:r>
              <a:rPr sz="1200" dirty="0">
                <a:latin typeface="Times New Roman"/>
                <a:cs typeface="Times New Roman"/>
              </a:rPr>
              <a:t> ρούχα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ευσέβεια πηγαίνει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εξομολόγηση.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3201" y="2491739"/>
            <a:ext cx="3073400" cy="23049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069593"/>
            <a:ext cx="529907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39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Στο τέλος της ταινίας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πρωταγωνιστής θυσιάζεται </a:t>
            </a:r>
            <a:r>
              <a:rPr sz="1200" dirty="0">
                <a:latin typeface="Times New Roman"/>
                <a:cs typeface="Times New Roman"/>
              </a:rPr>
              <a:t>για τον </a:t>
            </a:r>
            <a:r>
              <a:rPr sz="1200" spc="-5" dirty="0">
                <a:latin typeface="Times New Roman"/>
                <a:cs typeface="Times New Roman"/>
              </a:rPr>
              <a:t>άνθρωπο </a:t>
            </a:r>
            <a:r>
              <a:rPr sz="1200" dirty="0">
                <a:latin typeface="Times New Roman"/>
                <a:cs typeface="Times New Roman"/>
              </a:rPr>
              <a:t>που </a:t>
            </a:r>
            <a:r>
              <a:rPr sz="1200" spc="-5" dirty="0">
                <a:latin typeface="Times New Roman"/>
                <a:cs typeface="Times New Roman"/>
              </a:rPr>
              <a:t>κάποτε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μισούσε, αφού προηγουμένως έχει φροντίσει</a:t>
            </a:r>
            <a:r>
              <a:rPr sz="1200" dirty="0">
                <a:latin typeface="Times New Roman"/>
                <a:cs typeface="Times New Roman"/>
              </a:rPr>
              <a:t> να </a:t>
            </a:r>
            <a:r>
              <a:rPr sz="1200" spc="-5" dirty="0">
                <a:latin typeface="Times New Roman"/>
                <a:cs typeface="Times New Roman"/>
              </a:rPr>
              <a:t>αφήσει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αγαπημένο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Γκραν </a:t>
            </a:r>
            <a:r>
              <a:rPr sz="1200" dirty="0">
                <a:latin typeface="Times New Roman"/>
                <a:cs typeface="Times New Roman"/>
              </a:rPr>
              <a:t> Τορίνο </a:t>
            </a:r>
            <a:r>
              <a:rPr sz="1200" spc="-5" dirty="0">
                <a:latin typeface="Times New Roman"/>
                <a:cs typeface="Times New Roman"/>
              </a:rPr>
              <a:t>στα χέρια </a:t>
            </a:r>
            <a:r>
              <a:rPr sz="1200" dirty="0">
                <a:latin typeface="Times New Roman"/>
                <a:cs typeface="Times New Roman"/>
              </a:rPr>
              <a:t>του φίλου του </a:t>
            </a:r>
            <a:r>
              <a:rPr sz="1200" spc="-5" dirty="0">
                <a:latin typeface="Times New Roman"/>
                <a:cs typeface="Times New Roman"/>
              </a:rPr>
              <a:t>Τόουντ έχοντας την πεποίθηση </a:t>
            </a:r>
            <a:r>
              <a:rPr sz="1200" dirty="0">
                <a:latin typeface="Times New Roman"/>
                <a:cs typeface="Times New Roman"/>
              </a:rPr>
              <a:t>ότι είναι ο μόνος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 τους οικείους </a:t>
            </a:r>
            <a:r>
              <a:rPr sz="1200" spc="-5" dirty="0">
                <a:latin typeface="Times New Roman"/>
                <a:cs typeface="Times New Roman"/>
              </a:rPr>
              <a:t>του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θα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αξιοποιήσει.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4681854"/>
            <a:ext cx="5133975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Θρησκευτικά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Μηνύματα/Διδάγματα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της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Ταινίας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410"/>
              </a:lnSpc>
              <a:spcBef>
                <a:spcPts val="1140"/>
              </a:spcBef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Ισότητα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μεταξύ ανθρώπων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ανεξαρτήτως φυλής, ηλικίας,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θρησκείας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380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Αγάπη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προς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πλησίον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385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Συγχώρεση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385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Αλτρουισμός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385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Μετάνοια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μέσα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τη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διαδικασία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εξομολόγησης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385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Αυτοθυσία</a:t>
            </a:r>
            <a:endParaRPr sz="1200">
              <a:latin typeface="Times New Roman"/>
              <a:cs typeface="Times New Roman"/>
            </a:endParaRPr>
          </a:p>
          <a:p>
            <a:pPr marL="469265" indent="-229235">
              <a:lnSpc>
                <a:spcPts val="1405"/>
              </a:lnSpc>
              <a:buFont typeface="Arial MT"/>
              <a:buChar char="-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-5" dirty="0">
                <a:latin typeface="Times New Roman"/>
                <a:cs typeface="Times New Roman"/>
              </a:rPr>
              <a:t> αγάπη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προς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-5" dirty="0">
                <a:latin typeface="Times New Roman"/>
                <a:cs typeface="Times New Roman"/>
              </a:rPr>
              <a:t>συνάνθρωπο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υπερισχύει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αγάπης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υλικά</a:t>
            </a:r>
            <a:r>
              <a:rPr sz="1200" dirty="0">
                <a:latin typeface="Times New Roman"/>
                <a:cs typeface="Times New Roman"/>
              </a:rPr>
              <a:t> αγαθά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Times New Roman"/>
                <a:cs typeface="Times New Roman"/>
              </a:rPr>
              <a:t>Δημήτρης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Μυρίλλας,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Κάρλος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Μιρέλες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Μεγαλόπουλος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200" spc="-5" dirty="0">
                <a:latin typeface="Times New Roman"/>
                <a:cs typeface="Times New Roman"/>
              </a:rPr>
              <a:t>Όμιλος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Θεολογίας και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Κινηματογράφου,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21/10/24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3205" y="2228722"/>
            <a:ext cx="4543425" cy="2324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050" y="6923531"/>
            <a:ext cx="4371975" cy="22094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217421"/>
            <a:ext cx="306324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15"/>
              </a:lnSpc>
              <a:spcBef>
                <a:spcPts val="100"/>
              </a:spcBef>
            </a:pPr>
            <a:r>
              <a:rPr sz="1200" b="1" spc="-45" dirty="0">
                <a:latin typeface="Cambria"/>
                <a:cs typeface="Cambria"/>
              </a:rPr>
              <a:t>G</a:t>
            </a:r>
            <a:r>
              <a:rPr sz="1200" b="1" spc="-50" dirty="0">
                <a:latin typeface="Cambria"/>
                <a:cs typeface="Cambria"/>
              </a:rPr>
              <a:t>r</a:t>
            </a:r>
            <a:r>
              <a:rPr sz="1200" b="1" spc="-4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n</a:t>
            </a:r>
            <a:r>
              <a:rPr sz="1200" b="1" spc="-105" dirty="0">
                <a:latin typeface="Cambria"/>
                <a:cs typeface="Cambria"/>
              </a:rPr>
              <a:t> </a:t>
            </a:r>
            <a:r>
              <a:rPr sz="1200" b="1" spc="-60" dirty="0">
                <a:latin typeface="Cambria"/>
                <a:cs typeface="Cambria"/>
              </a:rPr>
              <a:t>T</a:t>
            </a:r>
            <a:r>
              <a:rPr sz="1200" b="1" spc="-50" dirty="0">
                <a:latin typeface="Cambria"/>
                <a:cs typeface="Cambria"/>
              </a:rPr>
              <a:t>or</a:t>
            </a:r>
            <a:r>
              <a:rPr sz="1200" b="1" spc="-55" dirty="0">
                <a:latin typeface="Cambria"/>
                <a:cs typeface="Cambria"/>
              </a:rPr>
              <a:t>in</a:t>
            </a:r>
            <a:r>
              <a:rPr sz="1200" b="1" dirty="0">
                <a:latin typeface="Cambria"/>
                <a:cs typeface="Cambria"/>
              </a:rPr>
              <a:t>o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15"/>
              </a:lnSpc>
            </a:pPr>
            <a:r>
              <a:rPr sz="1200" b="1" spc="-5" dirty="0">
                <a:latin typeface="Times New Roman"/>
                <a:cs typeface="Times New Roman"/>
              </a:rPr>
              <a:t>ΧΡΟΝΗΣ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ΚΩΝΣΤΑΝΤΙΝΟΣ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5250052"/>
            <a:ext cx="5300980" cy="423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438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ταινία GranTorino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Κλιντ Ίστγουντ, που κυκλοφόρησε </a:t>
            </a:r>
            <a:r>
              <a:rPr sz="1200" dirty="0">
                <a:latin typeface="Times New Roman"/>
                <a:cs typeface="Times New Roman"/>
              </a:rPr>
              <a:t>το 2008, </a:t>
            </a:r>
            <a:r>
              <a:rPr sz="1200" spc="-5" dirty="0">
                <a:latin typeface="Times New Roman"/>
                <a:cs typeface="Times New Roman"/>
              </a:rPr>
              <a:t>αποτελεί </a:t>
            </a:r>
            <a:r>
              <a:rPr sz="1200" dirty="0">
                <a:latin typeface="Times New Roman"/>
                <a:cs typeface="Times New Roman"/>
              </a:rPr>
              <a:t>ένα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δράμα </a:t>
            </a:r>
            <a:r>
              <a:rPr sz="1200" dirty="0">
                <a:latin typeface="Times New Roman"/>
                <a:cs typeface="Times New Roman"/>
              </a:rPr>
              <a:t>με βαθιά ηθικά και </a:t>
            </a:r>
            <a:r>
              <a:rPr sz="1200" spc="-5" dirty="0">
                <a:latin typeface="Times New Roman"/>
                <a:cs typeface="Times New Roman"/>
              </a:rPr>
              <a:t>θρησκευτικά νοήματα.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Ίστγουντ ενσαρκώνει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Γουόλτ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Κοβάλσκι,</a:t>
            </a:r>
            <a:r>
              <a:rPr sz="1200" spc="-5" dirty="0">
                <a:latin typeface="Times New Roman"/>
                <a:cs typeface="Times New Roman"/>
              </a:rPr>
              <a:t> έναν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ηλικιωμένο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βετεράνο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πολέμου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Κορέας,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γειτονιά στο Ντιτρόιτ,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οποία έχει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αλλάξει δραματικά εξαιτίας της μετανάστευσης. </a:t>
            </a:r>
            <a:r>
              <a:rPr sz="1200" dirty="0">
                <a:latin typeface="Times New Roman"/>
                <a:cs typeface="Times New Roman"/>
              </a:rPr>
              <a:t> Το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θρησκευτικό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περιεχόμενο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έντονο</a:t>
            </a:r>
            <a:r>
              <a:rPr sz="1200" dirty="0">
                <a:latin typeface="Times New Roman"/>
                <a:cs typeface="Times New Roman"/>
              </a:rPr>
              <a:t> και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αναπτύσσεται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συνάρτηση</a:t>
            </a:r>
            <a:r>
              <a:rPr sz="1200" dirty="0">
                <a:latin typeface="Times New Roman"/>
                <a:cs typeface="Times New Roman"/>
              </a:rPr>
              <a:t> με τις </a:t>
            </a:r>
            <a:r>
              <a:rPr sz="1200" spc="-5" dirty="0">
                <a:latin typeface="Times New Roman"/>
                <a:cs typeface="Times New Roman"/>
              </a:rPr>
              <a:t>προσωπικές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κοινωνικές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μεταμορφώσεις</a:t>
            </a:r>
            <a:r>
              <a:rPr sz="1200" dirty="0">
                <a:latin typeface="Times New Roman"/>
                <a:cs typeface="Times New Roman"/>
              </a:rPr>
              <a:t> του </a:t>
            </a:r>
            <a:r>
              <a:rPr sz="1200" spc="-5" dirty="0">
                <a:latin typeface="Times New Roman"/>
                <a:cs typeface="Times New Roman"/>
              </a:rPr>
              <a:t>πρωταγωνιστή,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προσφέροντας μια ενδιαφέρουσα προοπτική </a:t>
            </a:r>
            <a:r>
              <a:rPr sz="1200" dirty="0">
                <a:latin typeface="Times New Roman"/>
                <a:cs typeface="Times New Roman"/>
              </a:rPr>
              <a:t>πάνω </a:t>
            </a:r>
            <a:r>
              <a:rPr sz="1200" spc="-5" dirty="0">
                <a:latin typeface="Times New Roman"/>
                <a:cs typeface="Times New Roman"/>
              </a:rPr>
              <a:t>στον χριστιανισμό, </a:t>
            </a:r>
            <a:r>
              <a:rPr sz="1200" dirty="0">
                <a:latin typeface="Times New Roman"/>
                <a:cs typeface="Times New Roman"/>
              </a:rPr>
              <a:t>ενώ </a:t>
            </a:r>
            <a:r>
              <a:rPr sz="1200" spc="-5" dirty="0">
                <a:latin typeface="Times New Roman"/>
                <a:cs typeface="Times New Roman"/>
              </a:rPr>
              <a:t>μπορεί να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αναγνωσθεί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-5" dirty="0">
                <a:latin typeface="Times New Roman"/>
                <a:cs typeface="Times New Roman"/>
              </a:rPr>
              <a:t> σε σχέση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 τις αξίες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ορθόδοξης παράδοσης.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θρησκεία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διατρέχει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όλη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την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ταινία,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Γουόλτ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έρχεται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συχνά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6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αντιπαράθεση </a:t>
            </a:r>
            <a:r>
              <a:rPr sz="1200" dirty="0">
                <a:latin typeface="Times New Roman"/>
                <a:cs typeface="Times New Roman"/>
              </a:rPr>
              <a:t>με την </a:t>
            </a:r>
            <a:r>
              <a:rPr sz="1200" spc="-5" dirty="0">
                <a:latin typeface="Times New Roman"/>
                <a:cs typeface="Times New Roman"/>
              </a:rPr>
              <a:t>Εκκλησία </a:t>
            </a:r>
            <a:r>
              <a:rPr sz="1200" dirty="0">
                <a:latin typeface="Times New Roman"/>
                <a:cs typeface="Times New Roman"/>
              </a:rPr>
              <a:t>και τον </a:t>
            </a:r>
            <a:r>
              <a:rPr sz="1200" spc="-5" dirty="0">
                <a:latin typeface="Times New Roman"/>
                <a:cs typeface="Times New Roman"/>
              </a:rPr>
              <a:t>νεαρό ιερέα, πατέρα Γιανόβιτς.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ίδιος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Γουόλτ, αν και καθολικός, φαίνεται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έχει χάσει την πίστη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στη </a:t>
            </a:r>
            <a:r>
              <a:rPr sz="1200" dirty="0">
                <a:latin typeface="Times New Roman"/>
                <a:cs typeface="Times New Roman"/>
              </a:rPr>
              <a:t>θρησκεία. Είναι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ένας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άνθρωπος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γεμάτος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θυμό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ενοχές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τα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λάθη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παρελθόντος,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κυρίως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 τις </a:t>
            </a:r>
            <a:r>
              <a:rPr sz="1200" spc="-5" dirty="0">
                <a:latin typeface="Times New Roman"/>
                <a:cs typeface="Times New Roman"/>
              </a:rPr>
              <a:t>πράξεις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στον πόλεμο. Παρόλο που </a:t>
            </a:r>
            <a:r>
              <a:rPr sz="1200" dirty="0">
                <a:latin typeface="Times New Roman"/>
                <a:cs typeface="Times New Roman"/>
              </a:rPr>
              <a:t>η σύζυγός του, </a:t>
            </a:r>
            <a:r>
              <a:rPr sz="1200" spc="-5" dirty="0">
                <a:latin typeface="Times New Roman"/>
                <a:cs typeface="Times New Roman"/>
              </a:rPr>
              <a:t>όταν ζούσε, επιθυμούσε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εξομολογηθεί</a:t>
            </a:r>
            <a:r>
              <a:rPr sz="1200" dirty="0">
                <a:latin typeface="Times New Roman"/>
                <a:cs typeface="Times New Roman"/>
              </a:rPr>
              <a:t> και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βρει ειρήνη μέσα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πίστη,</a:t>
            </a:r>
            <a:r>
              <a:rPr sz="1200" dirty="0">
                <a:latin typeface="Times New Roman"/>
                <a:cs typeface="Times New Roman"/>
              </a:rPr>
              <a:t> ο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αρνείται</a:t>
            </a:r>
            <a:r>
              <a:rPr sz="1200" dirty="0">
                <a:latin typeface="Times New Roman"/>
                <a:cs typeface="Times New Roman"/>
              </a:rPr>
              <a:t> να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προσεγγίσει την Εκκλησία, υπογραμμίζοντας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χάσμα ανάμεσα στην πίστη και την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προσωπική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ηθική.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1744979"/>
            <a:ext cx="5124450" cy="34573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069593"/>
            <a:ext cx="5299710" cy="5811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6565" algn="just">
              <a:lnSpc>
                <a:spcPct val="1438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Ωστόσο,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σχέση </a:t>
            </a:r>
            <a:r>
              <a:rPr sz="1200" dirty="0">
                <a:latin typeface="Times New Roman"/>
                <a:cs typeface="Times New Roman"/>
              </a:rPr>
              <a:t>του με τον </a:t>
            </a:r>
            <a:r>
              <a:rPr sz="1200" spc="-5" dirty="0">
                <a:latin typeface="Times New Roman"/>
                <a:cs typeface="Times New Roman"/>
              </a:rPr>
              <a:t>πατέρα Γιαβρόβιτς εξελίσσεται σταδιακά, και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ιερέας,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αρχική </a:t>
            </a:r>
            <a:r>
              <a:rPr sz="1200" spc="-5" dirty="0">
                <a:latin typeface="Times New Roman"/>
                <a:cs typeface="Times New Roman"/>
              </a:rPr>
              <a:t>απόρριψη</a:t>
            </a:r>
            <a:r>
              <a:rPr sz="1200" dirty="0">
                <a:latin typeface="Times New Roman"/>
                <a:cs typeface="Times New Roman"/>
              </a:rPr>
              <a:t> του </a:t>
            </a:r>
            <a:r>
              <a:rPr sz="1200" spc="-5" dirty="0">
                <a:latin typeface="Times New Roman"/>
                <a:cs typeface="Times New Roman"/>
              </a:rPr>
              <a:t>Γουόλτ,</a:t>
            </a:r>
            <a:r>
              <a:rPr sz="1200" dirty="0">
                <a:latin typeface="Times New Roman"/>
                <a:cs typeface="Times New Roman"/>
              </a:rPr>
              <a:t> τον </a:t>
            </a:r>
            <a:r>
              <a:rPr sz="1200" spc="-5" dirty="0">
                <a:latin typeface="Times New Roman"/>
                <a:cs typeface="Times New Roman"/>
              </a:rPr>
              <a:t>προσεγγίζει</a:t>
            </a:r>
            <a:r>
              <a:rPr sz="1200" dirty="0">
                <a:latin typeface="Times New Roman"/>
                <a:cs typeface="Times New Roman"/>
              </a:rPr>
              <a:t> με </a:t>
            </a:r>
            <a:r>
              <a:rPr sz="1200" spc="-5" dirty="0">
                <a:latin typeface="Times New Roman"/>
                <a:cs typeface="Times New Roman"/>
              </a:rPr>
              <a:t>υπομονή και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ταπεινότητα.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ιερέας εκπροσωπεί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-5" dirty="0">
                <a:latin typeface="Times New Roman"/>
                <a:cs typeface="Times New Roman"/>
              </a:rPr>
              <a:t>χριστιανικές αξίες της συγχώρεσης και της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λύτρωσης,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Γουόλτ,</a:t>
            </a:r>
            <a:r>
              <a:rPr sz="1200" dirty="0">
                <a:latin typeface="Times New Roman"/>
                <a:cs typeface="Times New Roman"/>
              </a:rPr>
              <a:t> όσο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αρχικά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αντιδρά,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τελικά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αποδέχεται.</a:t>
            </a:r>
            <a:r>
              <a:rPr sz="1200" dirty="0">
                <a:latin typeface="Times New Roman"/>
                <a:cs typeface="Times New Roman"/>
              </a:rPr>
              <a:t> Ο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χαρακτήρας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ιερέα θυμίζει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ρόλο της Εκκλησίας ως μια διαρκής παρουσία που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αναζητά</a:t>
            </a:r>
            <a:r>
              <a:rPr sz="1200" dirty="0">
                <a:latin typeface="Times New Roman"/>
                <a:cs typeface="Times New Roman"/>
              </a:rPr>
              <a:t> τη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σωτηρία</a:t>
            </a:r>
            <a:r>
              <a:rPr sz="1200" dirty="0">
                <a:latin typeface="Times New Roman"/>
                <a:cs typeface="Times New Roman"/>
              </a:rPr>
              <a:t> της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ψυχής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εσωτερική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κάθαρση,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ανεξαρτήτως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απροθυμίας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ανθρώπου να την αναγνωρίσει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αρχικά.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Στην </a:t>
            </a:r>
            <a:r>
              <a:rPr sz="1200" dirty="0">
                <a:latin typeface="Times New Roman"/>
                <a:cs typeface="Times New Roman"/>
              </a:rPr>
              <a:t>ορθόδοξη </a:t>
            </a:r>
            <a:r>
              <a:rPr sz="1200" spc="-5" dirty="0">
                <a:latin typeface="Times New Roman"/>
                <a:cs typeface="Times New Roman"/>
              </a:rPr>
              <a:t>πίστη,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σωτηρία της ψυχής </a:t>
            </a:r>
            <a:r>
              <a:rPr sz="1200" spc="-10" dirty="0">
                <a:latin typeface="Times New Roman"/>
                <a:cs typeface="Times New Roman"/>
              </a:rPr>
              <a:t>συνδέεται </a:t>
            </a:r>
            <a:r>
              <a:rPr sz="1200" dirty="0">
                <a:latin typeface="Times New Roman"/>
                <a:cs typeface="Times New Roman"/>
              </a:rPr>
              <a:t>στενά με </a:t>
            </a:r>
            <a:r>
              <a:rPr sz="1200" spc="-5" dirty="0">
                <a:latin typeface="Times New Roman"/>
                <a:cs typeface="Times New Roman"/>
              </a:rPr>
              <a:t>την έμπρακτη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μετάνοια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κάθαρση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μέσω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αγάπης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συγχώρεσης.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μέσα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πράξη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αυτοθυσίας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εκφράζει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βαθειά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μετάνοια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παρελθόν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και προσπαθεί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επανορθώσει </a:t>
            </a:r>
            <a:r>
              <a:rPr sz="1200" dirty="0">
                <a:latin typeface="Times New Roman"/>
                <a:cs typeface="Times New Roman"/>
              </a:rPr>
              <a:t>για τα λάθη του, </a:t>
            </a:r>
            <a:r>
              <a:rPr sz="1200" spc="-5" dirty="0">
                <a:latin typeface="Times New Roman"/>
                <a:cs typeface="Times New Roman"/>
              </a:rPr>
              <a:t>ακόμα κι αν αυτό σημαίνει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θάνατό </a:t>
            </a:r>
            <a:r>
              <a:rPr sz="1200" dirty="0">
                <a:latin typeface="Times New Roman"/>
                <a:cs typeface="Times New Roman"/>
              </a:rPr>
              <a:t>του. </a:t>
            </a:r>
            <a:r>
              <a:rPr sz="1200" spc="-5" dirty="0">
                <a:latin typeface="Times New Roman"/>
                <a:cs typeface="Times New Roman"/>
              </a:rPr>
              <a:t>Αυτή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αντίληψη θυμίζει την </a:t>
            </a:r>
            <a:r>
              <a:rPr sz="1200" dirty="0">
                <a:latin typeface="Times New Roman"/>
                <a:cs typeface="Times New Roman"/>
              </a:rPr>
              <a:t>ορθόδοξη </a:t>
            </a:r>
            <a:r>
              <a:rPr sz="1200" spc="-5" dirty="0">
                <a:latin typeface="Times New Roman"/>
                <a:cs typeface="Times New Roman"/>
              </a:rPr>
              <a:t>άποψη </a:t>
            </a:r>
            <a:r>
              <a:rPr sz="1200" dirty="0">
                <a:latin typeface="Times New Roman"/>
                <a:cs typeface="Times New Roman"/>
              </a:rPr>
              <a:t>για τον </a:t>
            </a:r>
            <a:r>
              <a:rPr sz="1200" spc="-5" dirty="0">
                <a:latin typeface="Times New Roman"/>
                <a:cs typeface="Times New Roman"/>
              </a:rPr>
              <a:t>θάνατο ως μια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ευκαιρία </a:t>
            </a:r>
            <a:r>
              <a:rPr sz="1200" dirty="0">
                <a:latin typeface="Times New Roman"/>
                <a:cs typeface="Times New Roman"/>
              </a:rPr>
              <a:t>για την </a:t>
            </a:r>
            <a:r>
              <a:rPr sz="1200" spc="-5" dirty="0">
                <a:latin typeface="Times New Roman"/>
                <a:cs typeface="Times New Roman"/>
              </a:rPr>
              <a:t>υπέρβαση της αμαρτίας </a:t>
            </a:r>
            <a:r>
              <a:rPr sz="1200" dirty="0">
                <a:latin typeface="Times New Roman"/>
                <a:cs typeface="Times New Roman"/>
              </a:rPr>
              <a:t>και την ένωσή </a:t>
            </a:r>
            <a:r>
              <a:rPr sz="1200" spc="-5" dirty="0">
                <a:latin typeface="Times New Roman"/>
                <a:cs typeface="Times New Roman"/>
              </a:rPr>
              <a:t>μας </a:t>
            </a:r>
            <a:r>
              <a:rPr sz="1200" dirty="0">
                <a:latin typeface="Times New Roman"/>
                <a:cs typeface="Times New Roman"/>
              </a:rPr>
              <a:t>με τον Θεό μέσω </a:t>
            </a:r>
            <a:r>
              <a:rPr sz="1200" spc="-5" dirty="0">
                <a:latin typeface="Times New Roman"/>
                <a:cs typeface="Times New Roman"/>
              </a:rPr>
              <a:t>της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ταπεινότητας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-5" dirty="0">
                <a:latin typeface="Times New Roman"/>
                <a:cs typeface="Times New Roman"/>
              </a:rPr>
              <a:t> 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αγάπης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προς</a:t>
            </a:r>
            <a:r>
              <a:rPr sz="1200" dirty="0">
                <a:latin typeface="Times New Roman"/>
                <a:cs typeface="Times New Roman"/>
              </a:rPr>
              <a:t> τον</a:t>
            </a:r>
            <a:r>
              <a:rPr sz="1200" spc="-5" dirty="0">
                <a:latin typeface="Times New Roman"/>
                <a:cs typeface="Times New Roman"/>
              </a:rPr>
              <a:t> πλησίον.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Το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Gran</a:t>
            </a:r>
            <a:r>
              <a:rPr sz="1200" spc="6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Torino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προσφέρει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βαθιά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θρησκευτική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αφήγηση,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εστιάζει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στην</a:t>
            </a:r>
            <a:r>
              <a:rPr sz="1200" dirty="0">
                <a:latin typeface="Times New Roman"/>
                <a:cs typeface="Times New Roman"/>
              </a:rPr>
              <a:t> ηθική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μεταμόρφωση</a:t>
            </a:r>
            <a:r>
              <a:rPr sz="1200" dirty="0">
                <a:latin typeface="Times New Roman"/>
                <a:cs typeface="Times New Roman"/>
              </a:rPr>
              <a:t> ενός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ανθρώπου</a:t>
            </a:r>
            <a:r>
              <a:rPr sz="1200" dirty="0">
                <a:latin typeface="Times New Roman"/>
                <a:cs typeface="Times New Roman"/>
              </a:rPr>
              <a:t> μέσα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πίστη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τη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θυσία.</a:t>
            </a:r>
            <a:r>
              <a:rPr sz="1200" dirty="0">
                <a:latin typeface="Times New Roman"/>
                <a:cs typeface="Times New Roman"/>
              </a:rPr>
              <a:t> 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χριστιανική θεματική της ταινίας εκφράζεται </a:t>
            </a:r>
            <a:r>
              <a:rPr sz="1200" dirty="0">
                <a:latin typeface="Times New Roman"/>
                <a:cs typeface="Times New Roman"/>
              </a:rPr>
              <a:t>τόσο μέσα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καθολικισμό </a:t>
            </a:r>
            <a:r>
              <a:rPr sz="1200" dirty="0">
                <a:latin typeface="Times New Roman"/>
                <a:cs typeface="Times New Roman"/>
              </a:rPr>
              <a:t>όσο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μέσα </a:t>
            </a:r>
            <a:r>
              <a:rPr sz="1200" spc="-5" dirty="0">
                <a:latin typeface="Times New Roman"/>
                <a:cs typeface="Times New Roman"/>
              </a:rPr>
              <a:t>από μια </a:t>
            </a:r>
            <a:r>
              <a:rPr sz="1200" dirty="0">
                <a:latin typeface="Times New Roman"/>
                <a:cs typeface="Times New Roman"/>
              </a:rPr>
              <a:t>ευρύτερη </a:t>
            </a:r>
            <a:r>
              <a:rPr sz="1200" spc="-5" dirty="0">
                <a:latin typeface="Times New Roman"/>
                <a:cs typeface="Times New Roman"/>
              </a:rPr>
              <a:t>ηθική διάσταση, που μπορεί να συνδεθεί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τις </a:t>
            </a:r>
            <a:r>
              <a:rPr sz="1200" dirty="0">
                <a:latin typeface="Times New Roman"/>
                <a:cs typeface="Times New Roman"/>
              </a:rPr>
              <a:t>ορθόδοξες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αξίες της συγχώρεσης, της μετάνοιας και της αγάπης προς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πλησίον.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τελική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πράξη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αυτοθυσίας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μπορεί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ερμηνευτεί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ως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χριστιανική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πράξη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λύτρωσης, </a:t>
            </a:r>
            <a:r>
              <a:rPr sz="1200" dirty="0">
                <a:latin typeface="Times New Roman"/>
                <a:cs typeface="Times New Roman"/>
              </a:rPr>
              <a:t>μέσα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την </a:t>
            </a:r>
            <a:r>
              <a:rPr sz="1200" spc="-5" dirty="0">
                <a:latin typeface="Times New Roman"/>
                <a:cs typeface="Times New Roman"/>
              </a:rPr>
              <a:t>οποία βρίσκει </a:t>
            </a:r>
            <a:r>
              <a:rPr sz="1200" dirty="0">
                <a:latin typeface="Times New Roman"/>
                <a:cs typeface="Times New Roman"/>
              </a:rPr>
              <a:t>τη </a:t>
            </a:r>
            <a:r>
              <a:rPr sz="1200" spc="-5" dirty="0">
                <a:latin typeface="Times New Roman"/>
                <a:cs typeface="Times New Roman"/>
              </a:rPr>
              <a:t>σωτηρία της ψυχής </a:t>
            </a:r>
            <a:r>
              <a:rPr sz="1200" dirty="0">
                <a:latin typeface="Times New Roman"/>
                <a:cs typeface="Times New Roman"/>
              </a:rPr>
              <a:t>του, </a:t>
            </a:r>
            <a:r>
              <a:rPr sz="1200" spc="-5" dirty="0">
                <a:latin typeface="Times New Roman"/>
                <a:cs typeface="Times New Roman"/>
              </a:rPr>
              <a:t>αλλά και </a:t>
            </a:r>
            <a:r>
              <a:rPr sz="1200" dirty="0">
                <a:latin typeface="Times New Roman"/>
                <a:cs typeface="Times New Roman"/>
              </a:rPr>
              <a:t>την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ειρήνη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αναζητούσε.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7228331"/>
            <a:ext cx="3640454" cy="20477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773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04" y="1171702"/>
            <a:ext cx="827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Gran</a:t>
            </a:r>
            <a:r>
              <a:rPr sz="1200" b="1" i="1" spc="-6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Torino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453" y="1522729"/>
            <a:ext cx="2173605" cy="17716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5"/>
              </a:lnSpc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ΔΗΜΗΤΡΙΟΥ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ΠΕΤΡΟΣ-ΣΑΒΒΑΣ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1743201"/>
            <a:ext cx="5311140" cy="554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6565" algn="just">
              <a:lnSpc>
                <a:spcPct val="1437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ταινία GrandTorino, αρχικά ξεκινάει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την (καθολική) κηδεία της γυναίκας </a:t>
            </a:r>
            <a:r>
              <a:rPr sz="1200" dirty="0">
                <a:latin typeface="Times New Roman"/>
                <a:cs typeface="Times New Roman"/>
              </a:rPr>
              <a:t> του </a:t>
            </a:r>
            <a:r>
              <a:rPr sz="1200" spc="-5" dirty="0">
                <a:latin typeface="Times New Roman"/>
                <a:cs typeface="Times New Roman"/>
              </a:rPr>
              <a:t>πρωταγωνιστή της ταινίας, Γουόλτ. Από αυτό, καταλαβαίνουμε </a:t>
            </a:r>
            <a:r>
              <a:rPr sz="1200" dirty="0">
                <a:latin typeface="Times New Roman"/>
                <a:cs typeface="Times New Roman"/>
              </a:rPr>
              <a:t>ότι η </a:t>
            </a:r>
            <a:r>
              <a:rPr sz="1200" spc="-5" dirty="0">
                <a:latin typeface="Times New Roman"/>
                <a:cs typeface="Times New Roman"/>
              </a:rPr>
              <a:t>ταινία δεν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αναφέρεται στον Χριστιανισμό, αλλά </a:t>
            </a:r>
            <a:r>
              <a:rPr sz="1200" dirty="0">
                <a:latin typeface="Times New Roman"/>
                <a:cs typeface="Times New Roman"/>
              </a:rPr>
              <a:t>κρύβει </a:t>
            </a:r>
            <a:r>
              <a:rPr sz="1200" spc="-10" dirty="0">
                <a:latin typeface="Times New Roman"/>
                <a:cs typeface="Times New Roman"/>
              </a:rPr>
              <a:t>πολλά </a:t>
            </a:r>
            <a:r>
              <a:rPr sz="1200" spc="-5" dirty="0">
                <a:latin typeface="Times New Roman"/>
                <a:cs typeface="Times New Roman"/>
              </a:rPr>
              <a:t>Χριστιανικά νοήματα,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οποία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περνάει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πολλούς τρόπους και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-5" dirty="0">
                <a:latin typeface="Times New Roman"/>
                <a:cs typeface="Times New Roman"/>
              </a:rPr>
              <a:t>να </a:t>
            </a:r>
            <a:r>
              <a:rPr sz="1200" dirty="0">
                <a:latin typeface="Times New Roman"/>
                <a:cs typeface="Times New Roman"/>
              </a:rPr>
              <a:t>τα </a:t>
            </a:r>
            <a:r>
              <a:rPr sz="1200" spc="-5" dirty="0">
                <a:latin typeface="Times New Roman"/>
                <a:cs typeface="Times New Roman"/>
              </a:rPr>
              <a:t>καταλάβουμε πρέπει να </a:t>
            </a:r>
            <a:r>
              <a:rPr sz="1200" dirty="0">
                <a:latin typeface="Times New Roman"/>
                <a:cs typeface="Times New Roman"/>
              </a:rPr>
              <a:t>ξέρουμε </a:t>
            </a:r>
            <a:r>
              <a:rPr sz="1200" spc="-5" dirty="0">
                <a:latin typeface="Times New Roman"/>
                <a:cs typeface="Times New Roman"/>
              </a:rPr>
              <a:t>κάποια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πράγματα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για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την</a:t>
            </a:r>
            <a:r>
              <a:rPr sz="1200" spc="-5" dirty="0">
                <a:latin typeface="Times New Roman"/>
                <a:cs typeface="Times New Roman"/>
              </a:rPr>
              <a:t> ταινία.</a:t>
            </a:r>
            <a:endParaRPr sz="1200">
              <a:latin typeface="Times New Roman"/>
              <a:cs typeface="Times New Roman"/>
            </a:endParaRPr>
          </a:p>
          <a:p>
            <a:pPr marL="12700" marR="16510" indent="456565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Κατά αρχήν,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μεταβαλλόμενος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χαρακτήρας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πρωταγωνιστή της ταινίας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εξής. Είναι αρχικά: ρατσιστής, χωρίς κάποια σχέση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-5" dirty="0">
                <a:latin typeface="Times New Roman"/>
                <a:cs typeface="Times New Roman"/>
              </a:rPr>
              <a:t>την εκκλησία. Ακόμα,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έχει λανθασμένη άποψη </a:t>
            </a:r>
            <a:r>
              <a:rPr sz="1200" dirty="0">
                <a:latin typeface="Times New Roman"/>
                <a:cs typeface="Times New Roman"/>
              </a:rPr>
              <a:t>για τους </a:t>
            </a:r>
            <a:r>
              <a:rPr sz="1200" spc="-5" dirty="0">
                <a:latin typeface="Times New Roman"/>
                <a:cs typeface="Times New Roman"/>
              </a:rPr>
              <a:t>ανθρώπους και </a:t>
            </a:r>
            <a:r>
              <a:rPr sz="1200" dirty="0">
                <a:latin typeface="Times New Roman"/>
                <a:cs typeface="Times New Roman"/>
              </a:rPr>
              <a:t>ενώ </a:t>
            </a:r>
            <a:r>
              <a:rPr sz="1200" spc="-5" dirty="0">
                <a:latin typeface="Times New Roman"/>
                <a:cs typeface="Times New Roman"/>
              </a:rPr>
              <a:t>είναι φιλόζωος δεν συμπαθεί </a:t>
            </a:r>
            <a:r>
              <a:rPr sz="1200" dirty="0">
                <a:latin typeface="Times New Roman"/>
                <a:cs typeface="Times New Roman"/>
              </a:rPr>
              <a:t> τους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ανθρώπους.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Αργότερα,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εμφανίζεται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ευγένειά,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καλοσύνη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επιθυμία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βοηθάει</a:t>
            </a:r>
            <a:r>
              <a:rPr sz="1200" dirty="0">
                <a:latin typeface="Times New Roman"/>
                <a:cs typeface="Times New Roman"/>
              </a:rPr>
              <a:t> τους </a:t>
            </a:r>
            <a:r>
              <a:rPr sz="1200" spc="-5" dirty="0">
                <a:latin typeface="Times New Roman"/>
                <a:cs typeface="Times New Roman"/>
              </a:rPr>
              <a:t>άλλους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να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μην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αφήνει </a:t>
            </a:r>
            <a:r>
              <a:rPr sz="1200" dirty="0">
                <a:latin typeface="Times New Roman"/>
                <a:cs typeface="Times New Roman"/>
              </a:rPr>
              <a:t>να</a:t>
            </a:r>
            <a:r>
              <a:rPr sz="1200" spc="-5" dirty="0">
                <a:latin typeface="Times New Roman"/>
                <a:cs typeface="Times New Roman"/>
              </a:rPr>
              <a:t> κάνουν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αμαρτίες.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Οι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σκηνές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ταινίας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παρουσιάζουν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ως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απομακρυσμένο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endParaRPr sz="120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Θεό, </a:t>
            </a:r>
            <a:r>
              <a:rPr sz="1200" dirty="0">
                <a:latin typeface="Times New Roman"/>
                <a:cs typeface="Times New Roman"/>
              </a:rPr>
              <a:t>θεωρώ ότι </a:t>
            </a:r>
            <a:r>
              <a:rPr sz="1200" spc="-5" dirty="0">
                <a:latin typeface="Times New Roman"/>
                <a:cs typeface="Times New Roman"/>
              </a:rPr>
              <a:t>είναι </a:t>
            </a:r>
            <a:r>
              <a:rPr sz="1200" dirty="0">
                <a:latin typeface="Times New Roman"/>
                <a:cs typeface="Times New Roman"/>
              </a:rPr>
              <a:t>οι </a:t>
            </a:r>
            <a:r>
              <a:rPr sz="1200" spc="-5" dirty="0">
                <a:latin typeface="Times New Roman"/>
                <a:cs typeface="Times New Roman"/>
              </a:rPr>
              <a:t>παρακάτω. Ότι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Ασιάτες, Χμονγκ </a:t>
            </a:r>
            <a:r>
              <a:rPr sz="1200" dirty="0">
                <a:latin typeface="Times New Roman"/>
                <a:cs typeface="Times New Roman"/>
              </a:rPr>
              <a:t>γείτονές του τους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αποκαλεί: «αρουραίους» </a:t>
            </a:r>
            <a:r>
              <a:rPr sz="1200" dirty="0">
                <a:latin typeface="Times New Roman"/>
                <a:cs typeface="Times New Roman"/>
              </a:rPr>
              <a:t>ή </a:t>
            </a:r>
            <a:r>
              <a:rPr sz="1200" spc="-5" dirty="0">
                <a:latin typeface="Times New Roman"/>
                <a:cs typeface="Times New Roman"/>
              </a:rPr>
              <a:t>«κιτρινιάρηδες». Επίσης, </a:t>
            </a:r>
            <a:r>
              <a:rPr sz="1200" dirty="0">
                <a:latin typeface="Times New Roman"/>
                <a:cs typeface="Times New Roman"/>
              </a:rPr>
              <a:t>ενώ οι </a:t>
            </a:r>
            <a:r>
              <a:rPr sz="1200" spc="-5" dirty="0">
                <a:latin typeface="Times New Roman"/>
                <a:cs typeface="Times New Roman"/>
              </a:rPr>
              <a:t>γείτονές </a:t>
            </a:r>
            <a:r>
              <a:rPr sz="1200" dirty="0">
                <a:latin typeface="Times New Roman"/>
                <a:cs typeface="Times New Roman"/>
              </a:rPr>
              <a:t>του τον </a:t>
            </a:r>
            <a:r>
              <a:rPr sz="1200" spc="-5" dirty="0">
                <a:latin typeface="Times New Roman"/>
                <a:cs typeface="Times New Roman"/>
              </a:rPr>
              <a:t>καλούν </a:t>
            </a:r>
            <a:r>
              <a:rPr sz="1200" dirty="0">
                <a:latin typeface="Times New Roman"/>
                <a:cs typeface="Times New Roman"/>
              </a:rPr>
              <a:t> για </a:t>
            </a:r>
            <a:r>
              <a:rPr sz="1200" spc="-5" dirty="0">
                <a:latin typeface="Times New Roman"/>
                <a:cs typeface="Times New Roman"/>
              </a:rPr>
              <a:t>φαΐ, </a:t>
            </a:r>
            <a:r>
              <a:rPr sz="1200" dirty="0">
                <a:latin typeface="Times New Roman"/>
                <a:cs typeface="Times New Roman"/>
              </a:rPr>
              <a:t>εκείνος </a:t>
            </a:r>
            <a:r>
              <a:rPr sz="1200" spc="-5" dirty="0">
                <a:latin typeface="Times New Roman"/>
                <a:cs typeface="Times New Roman"/>
              </a:rPr>
              <a:t>πηγαίνει, </a:t>
            </a:r>
            <a:r>
              <a:rPr sz="1200" dirty="0">
                <a:latin typeface="Times New Roman"/>
                <a:cs typeface="Times New Roman"/>
              </a:rPr>
              <a:t>τρώει </a:t>
            </a:r>
            <a:r>
              <a:rPr sz="1200" spc="-5" dirty="0">
                <a:latin typeface="Times New Roman"/>
                <a:cs typeface="Times New Roman"/>
              </a:rPr>
              <a:t>και </a:t>
            </a:r>
            <a:r>
              <a:rPr sz="1200" dirty="0">
                <a:latin typeface="Times New Roman"/>
                <a:cs typeface="Times New Roman"/>
              </a:rPr>
              <a:t>μετά τους </a:t>
            </a:r>
            <a:r>
              <a:rPr sz="1200" spc="-5" dirty="0">
                <a:latin typeface="Times New Roman"/>
                <a:cs typeface="Times New Roman"/>
              </a:rPr>
              <a:t>βρίζει.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μεταστροφή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προς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Χριστό γίνεται </a:t>
            </a:r>
            <a:r>
              <a:rPr sz="1200" dirty="0">
                <a:latin typeface="Times New Roman"/>
                <a:cs typeface="Times New Roman"/>
              </a:rPr>
              <a:t>εμφανείς, </a:t>
            </a:r>
            <a:r>
              <a:rPr sz="1200" spc="-5" dirty="0">
                <a:latin typeface="Times New Roman"/>
                <a:cs typeface="Times New Roman"/>
              </a:rPr>
              <a:t>αφού όταν </a:t>
            </a:r>
            <a:r>
              <a:rPr sz="1200" dirty="0">
                <a:latin typeface="Times New Roman"/>
                <a:cs typeface="Times New Roman"/>
              </a:rPr>
              <a:t>ο Τάου, ο </a:t>
            </a:r>
            <a:r>
              <a:rPr sz="1200" spc="-5" dirty="0">
                <a:latin typeface="Times New Roman"/>
                <a:cs typeface="Times New Roman"/>
              </a:rPr>
              <a:t>νεαρός γείτονάς </a:t>
            </a:r>
            <a:r>
              <a:rPr sz="1200" dirty="0">
                <a:latin typeface="Times New Roman"/>
                <a:cs typeface="Times New Roman"/>
              </a:rPr>
              <a:t>του, πήγε </a:t>
            </a:r>
            <a:r>
              <a:rPr sz="1200" spc="-5" dirty="0">
                <a:latin typeface="Times New Roman"/>
                <a:cs typeface="Times New Roman"/>
              </a:rPr>
              <a:t>υπό την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επιρροή </a:t>
            </a:r>
            <a:r>
              <a:rPr sz="1200" dirty="0">
                <a:latin typeface="Times New Roman"/>
                <a:cs typeface="Times New Roman"/>
              </a:rPr>
              <a:t>των </a:t>
            </a:r>
            <a:r>
              <a:rPr sz="1200" spc="-5" dirty="0">
                <a:latin typeface="Times New Roman"/>
                <a:cs typeface="Times New Roman"/>
              </a:rPr>
              <a:t>νταήδων ξαδέρφων </a:t>
            </a:r>
            <a:r>
              <a:rPr sz="1200" dirty="0">
                <a:latin typeface="Times New Roman"/>
                <a:cs typeface="Times New Roman"/>
              </a:rPr>
              <a:t>του, </a:t>
            </a:r>
            <a:r>
              <a:rPr sz="1200" spc="-5" dirty="0">
                <a:latin typeface="Times New Roman"/>
                <a:cs typeface="Times New Roman"/>
              </a:rPr>
              <a:t>να κλέψει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αυτοκίνητο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Γουόλτ μετάνιωσε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 θέλησε να επανορθώσει δουλεύοντας </a:t>
            </a:r>
            <a:r>
              <a:rPr sz="1200" dirty="0">
                <a:latin typeface="Times New Roman"/>
                <a:cs typeface="Times New Roman"/>
              </a:rPr>
              <a:t>για </a:t>
            </a:r>
            <a:r>
              <a:rPr sz="1200" spc="-5" dirty="0">
                <a:latin typeface="Times New Roman"/>
                <a:cs typeface="Times New Roman"/>
              </a:rPr>
              <a:t>εκείνον.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Γουόλτ </a:t>
            </a:r>
            <a:r>
              <a:rPr sz="1200" dirty="0">
                <a:latin typeface="Times New Roman"/>
                <a:cs typeface="Times New Roman"/>
              </a:rPr>
              <a:t>όμως, </a:t>
            </a:r>
            <a:r>
              <a:rPr sz="1200" spc="-5" dirty="0">
                <a:latin typeface="Times New Roman"/>
                <a:cs typeface="Times New Roman"/>
              </a:rPr>
              <a:t>αντί να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εκμεταλλευτεί, </a:t>
            </a:r>
            <a:r>
              <a:rPr sz="1200" dirty="0">
                <a:latin typeface="Times New Roman"/>
                <a:cs typeface="Times New Roman"/>
              </a:rPr>
              <a:t>τον έβαλε </a:t>
            </a:r>
            <a:r>
              <a:rPr sz="1200" spc="-5" dirty="0">
                <a:latin typeface="Times New Roman"/>
                <a:cs typeface="Times New Roman"/>
              </a:rPr>
              <a:t>να κάνει δουλειές </a:t>
            </a:r>
            <a:r>
              <a:rPr sz="1200" dirty="0">
                <a:latin typeface="Times New Roman"/>
                <a:cs typeface="Times New Roman"/>
              </a:rPr>
              <a:t>οι </a:t>
            </a:r>
            <a:r>
              <a:rPr sz="1200" spc="-5" dirty="0">
                <a:latin typeface="Times New Roman"/>
                <a:cs typeface="Times New Roman"/>
              </a:rPr>
              <a:t>οποίες εξυπηρετούν ομοεθνείς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Τάου. Επιπρόσθετα, χαρίζει στον Τάου </a:t>
            </a:r>
            <a:r>
              <a:rPr sz="1200" dirty="0">
                <a:latin typeface="Times New Roman"/>
                <a:cs typeface="Times New Roman"/>
              </a:rPr>
              <a:t>εργαλεία </a:t>
            </a:r>
            <a:r>
              <a:rPr sz="1200" spc="-5" dirty="0">
                <a:latin typeface="Times New Roman"/>
                <a:cs typeface="Times New Roman"/>
              </a:rPr>
              <a:t>μια δουλειά και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επισκευάζει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δωρεάν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σπίτι. Τέλος δίνει την ζωή</a:t>
            </a:r>
            <a:r>
              <a:rPr sz="1200" dirty="0">
                <a:latin typeface="Times New Roman"/>
                <a:cs typeface="Times New Roman"/>
              </a:rPr>
              <a:t> του για να </a:t>
            </a:r>
            <a:r>
              <a:rPr sz="1200" spc="-5" dirty="0">
                <a:latin typeface="Times New Roman"/>
                <a:cs typeface="Times New Roman"/>
              </a:rPr>
              <a:t>σώσει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Τάου από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ξαδέρφους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αφού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πρώτα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εξομολογηθεί.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0960" y="9089897"/>
            <a:ext cx="4959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ΤΕ</a:t>
            </a:r>
            <a:r>
              <a:rPr sz="1200" i="1" spc="-10" dirty="0">
                <a:latin typeface="Times New Roman"/>
                <a:cs typeface="Times New Roman"/>
              </a:rPr>
              <a:t>Λ</a:t>
            </a:r>
            <a:r>
              <a:rPr sz="1200" i="1" spc="-5" dirty="0">
                <a:latin typeface="Times New Roman"/>
                <a:cs typeface="Times New Roman"/>
              </a:rPr>
              <a:t>ΟΣ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050" y="7370826"/>
            <a:ext cx="2614929" cy="188544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16" y="638555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18288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9144"/>
                </a:lnTo>
                <a:lnTo>
                  <a:pt x="5312029" y="9144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5016" y="9827970"/>
            <a:ext cx="5312410" cy="56515"/>
          </a:xfrm>
          <a:custGeom>
            <a:avLst/>
            <a:gdLst/>
            <a:ahLst/>
            <a:cxnLst/>
            <a:rect l="l" t="t" r="r" b="b"/>
            <a:pathLst>
              <a:path w="5312410" h="56515">
                <a:moveTo>
                  <a:pt x="5312029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5312029" y="56388"/>
                </a:lnTo>
                <a:lnTo>
                  <a:pt x="5312029" y="47244"/>
                </a:lnTo>
                <a:close/>
              </a:path>
              <a:path w="5312410" h="56515">
                <a:moveTo>
                  <a:pt x="5312029" y="0"/>
                </a:moveTo>
                <a:lnTo>
                  <a:pt x="0" y="0"/>
                </a:lnTo>
                <a:lnTo>
                  <a:pt x="0" y="38112"/>
                </a:lnTo>
                <a:lnTo>
                  <a:pt x="5312029" y="38112"/>
                </a:lnTo>
                <a:lnTo>
                  <a:pt x="5312029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7735"/>
            <a:ext cx="436816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6375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ΥΠΕΥΘΥΝΟΙ ΚΑΘΗΓΗΤΕΣ: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ΑΝΑΣΤΑΣΟΠΟΥΛΟΣ-</a:t>
            </a:r>
            <a:r>
              <a:rPr sz="1200" b="1" i="1" dirty="0">
                <a:latin typeface="Times New Roman"/>
                <a:cs typeface="Times New Roman"/>
              </a:rPr>
              <a:t> ΑΡΤΕΜΗ</a:t>
            </a:r>
            <a:endParaRPr sz="1200">
              <a:latin typeface="Times New Roman"/>
              <a:cs typeface="Times New Roman"/>
            </a:endParaRPr>
          </a:p>
          <a:p>
            <a:pPr marL="944880" marR="5080" algn="ctr">
              <a:lnSpc>
                <a:spcPct val="180100"/>
              </a:lnSpc>
              <a:spcBef>
                <a:spcPts val="1065"/>
              </a:spcBef>
            </a:pPr>
            <a:r>
              <a:rPr sz="1200" b="1" dirty="0">
                <a:latin typeface="Times New Roman"/>
                <a:cs typeface="Times New Roman"/>
              </a:rPr>
              <a:t>ΟΜΙΛΟΣ </a:t>
            </a:r>
            <a:r>
              <a:rPr sz="1200" b="1" spc="-5" dirty="0">
                <a:latin typeface="Times New Roman"/>
                <a:cs typeface="Times New Roman"/>
              </a:rPr>
              <a:t>ΚΙΝΗΜΑΤΟΓΡΑΦΟΣ </a:t>
            </a:r>
            <a:r>
              <a:rPr sz="1200" b="1" spc="-10" dirty="0">
                <a:latin typeface="Times New Roman"/>
                <a:cs typeface="Times New Roman"/>
              </a:rPr>
              <a:t>ΚΑΙ </a:t>
            </a:r>
            <a:r>
              <a:rPr sz="1200" b="1" dirty="0">
                <a:latin typeface="Times New Roman"/>
                <a:cs typeface="Times New Roman"/>
              </a:rPr>
              <a:t>ΘΕΟΛΟΓΙΑ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ΒΑΡΒΑΚΕΙΟ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ΠΡΟΤΥΠΟ</a:t>
            </a:r>
            <a:r>
              <a:rPr sz="1200" b="1" spc="-5" dirty="0">
                <a:latin typeface="Times New Roman"/>
                <a:cs typeface="Times New Roman"/>
              </a:rPr>
              <a:t> ΓΥΜΝΑΣΙΟ</a:t>
            </a:r>
            <a:endParaRPr sz="1200">
              <a:latin typeface="Times New Roman"/>
              <a:cs typeface="Times New Roman"/>
            </a:endParaRPr>
          </a:p>
          <a:p>
            <a:pPr marL="930275" algn="ctr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Times New Roman"/>
                <a:cs typeface="Times New Roman"/>
              </a:rPr>
              <a:t>GRAN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TORINO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ΟΜΙΛΟΣ</a:t>
            </a:r>
            <a:r>
              <a:rPr spc="-20" dirty="0"/>
              <a:t> </a:t>
            </a:r>
            <a:r>
              <a:rPr spc="-5" dirty="0"/>
              <a:t>ΘΕΟΛΟΓΙΑ</a:t>
            </a:r>
            <a:r>
              <a:rPr spc="-1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sz="1200" spc="-5" dirty="0">
                <a:latin typeface="Times New Roman"/>
                <a:cs typeface="Times New Roman"/>
              </a:rPr>
              <a:t>ΚΙΝΗΜΑΤΟΓΡΑΦΟΣ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Σελίδα</a:t>
            </a:r>
            <a:r>
              <a:rPr spc="-50" dirty="0"/>
              <a:t> </a:t>
            </a: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54377" y="1900681"/>
            <a:ext cx="4053204" cy="17716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200" b="1" spc="-5" dirty="0">
                <a:latin typeface="Times New Roman"/>
                <a:cs typeface="Times New Roman"/>
              </a:rPr>
              <a:t>Ρέππα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Βαλεντίνα,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Παπαχρήστου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Σταμάτης,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Σταμούλης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Νίκος,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070" y="2228341"/>
            <a:ext cx="1358900" cy="17716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200" b="1" spc="-5" dirty="0">
                <a:latin typeface="Times New Roman"/>
                <a:cs typeface="Times New Roman"/>
              </a:rPr>
              <a:t>Σπάθα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Κωνσταντίνα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2451861"/>
            <a:ext cx="5299710" cy="6860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indent="456565" algn="just">
              <a:lnSpc>
                <a:spcPct val="143800"/>
              </a:lnSpc>
              <a:spcBef>
                <a:spcPts val="90"/>
              </a:spcBef>
            </a:pP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GranTorino </a:t>
            </a:r>
            <a:r>
              <a:rPr sz="1200" dirty="0">
                <a:latin typeface="Times New Roman"/>
                <a:cs typeface="Times New Roman"/>
              </a:rPr>
              <a:t>είναι μία </a:t>
            </a:r>
            <a:r>
              <a:rPr sz="1200" spc="-5" dirty="0">
                <a:latin typeface="Times New Roman"/>
                <a:cs typeface="Times New Roman"/>
              </a:rPr>
              <a:t>αμερικανική ταινία </a:t>
            </a:r>
            <a:r>
              <a:rPr sz="1200" dirty="0">
                <a:latin typeface="Times New Roman"/>
                <a:cs typeface="Times New Roman"/>
              </a:rPr>
              <a:t>του 2008 </a:t>
            </a:r>
            <a:r>
              <a:rPr sz="1200" spc="-5" dirty="0">
                <a:latin typeface="Times New Roman"/>
                <a:cs typeface="Times New Roman"/>
              </a:rPr>
              <a:t>σε σκηνοθεσία και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παραγωγή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Κλιντ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Ίστγουντ</a:t>
            </a:r>
            <a:r>
              <a:rPr sz="1200" dirty="0">
                <a:latin typeface="Times New Roman"/>
                <a:cs typeface="Times New Roman"/>
              </a:rPr>
              <a:t> 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οποίος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πρωταγωνιστεί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ταινία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ως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Κοβάλσκι. </a:t>
            </a:r>
            <a:r>
              <a:rPr sz="1200" spc="-5" dirty="0">
                <a:latin typeface="Times New Roman"/>
                <a:cs typeface="Times New Roman"/>
              </a:rPr>
              <a:t>Διαδραματίζεται στο Χάιλαντ Παρκ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Μίσιγκαν και είναι από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-10" dirty="0">
                <a:latin typeface="Times New Roman"/>
                <a:cs typeface="Times New Roman"/>
              </a:rPr>
              <a:t>λίγες </a:t>
            </a:r>
            <a:r>
              <a:rPr sz="1200" spc="-5" dirty="0">
                <a:latin typeface="Times New Roman"/>
                <a:cs typeface="Times New Roman"/>
              </a:rPr>
              <a:t> ταινίες που έχει σαν σκοπό </a:t>
            </a:r>
            <a:r>
              <a:rPr sz="1200" dirty="0">
                <a:latin typeface="Times New Roman"/>
                <a:cs typeface="Times New Roman"/>
              </a:rPr>
              <a:t>να </a:t>
            </a:r>
            <a:r>
              <a:rPr sz="1200" spc="-5" dirty="0">
                <a:latin typeface="Times New Roman"/>
                <a:cs typeface="Times New Roman"/>
              </a:rPr>
              <a:t>ευαισθητοποιήσει </a:t>
            </a:r>
            <a:r>
              <a:rPr sz="1200" dirty="0">
                <a:latin typeface="Times New Roman"/>
                <a:cs typeface="Times New Roman"/>
              </a:rPr>
              <a:t>το </a:t>
            </a:r>
            <a:r>
              <a:rPr sz="1200" spc="-5" dirty="0">
                <a:latin typeface="Times New Roman"/>
                <a:cs typeface="Times New Roman"/>
              </a:rPr>
              <a:t>κοινό </a:t>
            </a:r>
            <a:r>
              <a:rPr sz="1200" dirty="0">
                <a:latin typeface="Times New Roman"/>
                <a:cs typeface="Times New Roman"/>
              </a:rPr>
              <a:t>του με τις </a:t>
            </a:r>
            <a:r>
              <a:rPr sz="1200" spc="-5" dirty="0">
                <a:latin typeface="Times New Roman"/>
                <a:cs typeface="Times New Roman"/>
              </a:rPr>
              <a:t>αντιρατσιστικές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αντιλήψεις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Κεντρικός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ήρωας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ιστορίας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Κοβάλσκι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οποίος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έχοντας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χάσει την γυναίκα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και αποξενωθεί από την υπόλοιπη οικογένεια προσπαθεί να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επιβιώσει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ανάμεσα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έναν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κόσμο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το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μόνο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προκαλεί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είναι</a:t>
            </a:r>
            <a:r>
              <a:rPr sz="1200" dirty="0">
                <a:latin typeface="Times New Roman"/>
                <a:cs typeface="Times New Roman"/>
              </a:rPr>
              <a:t> θυμός.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Περικυκλωμένος από Ασιάτες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οποίους συνήθιζε να σκοτώνει χωρίς καν να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γνωρίζει στον πόλεμο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Βιετνάμ, συνειδητοποιεί </a:t>
            </a:r>
            <a:r>
              <a:rPr sz="1200" dirty="0">
                <a:latin typeface="Times New Roman"/>
                <a:cs typeface="Times New Roman"/>
              </a:rPr>
              <a:t>ότι ο χειρότερος </a:t>
            </a:r>
            <a:r>
              <a:rPr sz="1200" spc="-5" dirty="0">
                <a:latin typeface="Times New Roman"/>
                <a:cs typeface="Times New Roman"/>
              </a:rPr>
              <a:t>του εφιάλτης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γίνεται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πραγματικότητα.</a:t>
            </a:r>
            <a:endParaRPr sz="1200">
              <a:latin typeface="Times New Roman"/>
              <a:cs typeface="Times New Roman"/>
            </a:endParaRPr>
          </a:p>
          <a:p>
            <a:pPr marL="12700" indent="45656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Γουόλτ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όμως,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αποδεχόμενος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μελετήσει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και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γνωρίσει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γείτονες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6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του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dirty="0">
                <a:latin typeface="Times New Roman"/>
                <a:cs typeface="Times New Roman"/>
              </a:rPr>
              <a:t> τα έθιμα τους </a:t>
            </a:r>
            <a:r>
              <a:rPr sz="1200" spc="-5" dirty="0">
                <a:latin typeface="Times New Roman"/>
                <a:cs typeface="Times New Roman"/>
              </a:rPr>
              <a:t>καταλαβαίνει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επιτέλους</a:t>
            </a:r>
            <a:r>
              <a:rPr sz="1200" dirty="0">
                <a:latin typeface="Times New Roman"/>
                <a:cs typeface="Times New Roman"/>
              </a:rPr>
              <a:t> ότι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δεν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έχει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χωρίσει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τίποτε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αυτούς τους ανθρώπους καθώς στην τελική χαρακτηρίζονται </a:t>
            </a:r>
            <a:r>
              <a:rPr sz="1200" dirty="0">
                <a:latin typeface="Times New Roman"/>
                <a:cs typeface="Times New Roman"/>
              </a:rPr>
              <a:t>ακριβώς </a:t>
            </a:r>
            <a:r>
              <a:rPr sz="1200" spc="-5" dirty="0">
                <a:latin typeface="Times New Roman"/>
                <a:cs typeface="Times New Roman"/>
              </a:rPr>
              <a:t>από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-5" dirty="0">
                <a:latin typeface="Times New Roman"/>
                <a:cs typeface="Times New Roman"/>
              </a:rPr>
              <a:t>ίδιες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αξίες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ζωής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τις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οποίες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μεγάλωσε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και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εκείνος,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σε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αντίθεση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με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οικογένεια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που</a:t>
            </a:r>
            <a:r>
              <a:rPr sz="1200" dirty="0">
                <a:latin typeface="Times New Roman"/>
                <a:cs typeface="Times New Roman"/>
              </a:rPr>
              <a:t> ο μόνος </a:t>
            </a:r>
            <a:r>
              <a:rPr sz="1200" spc="-5" dirty="0">
                <a:latin typeface="Times New Roman"/>
                <a:cs typeface="Times New Roman"/>
              </a:rPr>
              <a:t>της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σκοπός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ήταν </a:t>
            </a:r>
            <a:r>
              <a:rPr sz="1200" dirty="0">
                <a:latin typeface="Times New Roman"/>
                <a:cs typeface="Times New Roman"/>
              </a:rPr>
              <a:t>να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</a:t>
            </a:r>
            <a:r>
              <a:rPr sz="1200" spc="-5" dirty="0">
                <a:latin typeface="Times New Roman"/>
                <a:cs typeface="Times New Roman"/>
              </a:rPr>
              <a:t> εκμεταλλευτεί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για </a:t>
            </a:r>
            <a:r>
              <a:rPr sz="1200" dirty="0">
                <a:latin typeface="Times New Roman"/>
                <a:cs typeface="Times New Roman"/>
              </a:rPr>
              <a:t>τα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λεφτά </a:t>
            </a:r>
            <a:r>
              <a:rPr sz="1200" dirty="0">
                <a:latin typeface="Times New Roman"/>
                <a:cs typeface="Times New Roman"/>
              </a:rPr>
              <a:t>του.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Από την αρχή της ταινίας, βλέπουμε </a:t>
            </a:r>
            <a:r>
              <a:rPr sz="1200" dirty="0">
                <a:latin typeface="Times New Roman"/>
                <a:cs typeface="Times New Roman"/>
              </a:rPr>
              <a:t>ότι ο </a:t>
            </a:r>
            <a:r>
              <a:rPr sz="1200" spc="-5" dirty="0">
                <a:latin typeface="Times New Roman"/>
                <a:cs typeface="Times New Roman"/>
              </a:rPr>
              <a:t>Γουόλτ ήταν απομακρυσμένος από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 θρησκεία. </a:t>
            </a:r>
            <a:r>
              <a:rPr sz="1200" dirty="0">
                <a:latin typeface="Times New Roman"/>
                <a:cs typeface="Times New Roman"/>
              </a:rPr>
              <a:t>Ο </a:t>
            </a:r>
            <a:r>
              <a:rPr sz="1200" spc="-5" dirty="0">
                <a:latin typeface="Times New Roman"/>
                <a:cs typeface="Times New Roman"/>
              </a:rPr>
              <a:t>ιερέας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της αείμνηστης συζύγου </a:t>
            </a:r>
            <a:r>
              <a:rPr sz="1200" dirty="0">
                <a:latin typeface="Times New Roman"/>
                <a:cs typeface="Times New Roman"/>
              </a:rPr>
              <a:t>του, ο </a:t>
            </a:r>
            <a:r>
              <a:rPr sz="1200" spc="-5" dirty="0">
                <a:latin typeface="Times New Roman"/>
                <a:cs typeface="Times New Roman"/>
              </a:rPr>
              <a:t>πατήρ Γιάνοβιτς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προσπαθεί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πείσει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Γουόλτ να εξομολογηθεί, </a:t>
            </a:r>
            <a:r>
              <a:rPr sz="1200" spc="-10" dirty="0">
                <a:latin typeface="Times New Roman"/>
                <a:cs typeface="Times New Roman"/>
              </a:rPr>
              <a:t>αλλά </a:t>
            </a:r>
            <a:r>
              <a:rPr sz="1200" spc="-5" dirty="0">
                <a:latin typeface="Times New Roman"/>
                <a:cs typeface="Times New Roman"/>
              </a:rPr>
              <a:t>αυτός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αγνοεί θεωρώντας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5" dirty="0">
                <a:latin typeface="Times New Roman"/>
                <a:cs typeface="Times New Roman"/>
              </a:rPr>
              <a:t>νέο και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άπειρο. Με αφορμή μία επίθεση που δέχτηκε </a:t>
            </a:r>
            <a:r>
              <a:rPr sz="1200" dirty="0">
                <a:latin typeface="Times New Roman"/>
                <a:cs typeface="Times New Roman"/>
              </a:rPr>
              <a:t>η </a:t>
            </a:r>
            <a:r>
              <a:rPr sz="1200" spc="-5" dirty="0">
                <a:latin typeface="Times New Roman"/>
                <a:cs typeface="Times New Roman"/>
              </a:rPr>
              <a:t>Ασιάτισσα γειτόνισσά </a:t>
            </a:r>
            <a:r>
              <a:rPr sz="1200" dirty="0">
                <a:latin typeface="Times New Roman"/>
                <a:cs typeface="Times New Roman"/>
              </a:rPr>
              <a:t>του </a:t>
            </a:r>
            <a:r>
              <a:rPr sz="1200" spc="-5" dirty="0">
                <a:latin typeface="Times New Roman"/>
                <a:cs typeface="Times New Roman"/>
              </a:rPr>
              <a:t>από μια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ομάδα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νέων,</a:t>
            </a:r>
            <a:r>
              <a:rPr sz="1200" dirty="0">
                <a:latin typeface="Times New Roman"/>
                <a:cs typeface="Times New Roman"/>
              </a:rPr>
              <a:t> 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οποία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τους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είχε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ξαναδημιουργήσει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προβλήματα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παρελθόν,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αποφασίζει οριστικά πλέον να </a:t>
            </a:r>
            <a:r>
              <a:rPr sz="1200" dirty="0">
                <a:latin typeface="Times New Roman"/>
                <a:cs typeface="Times New Roman"/>
              </a:rPr>
              <a:t>τους </a:t>
            </a:r>
            <a:r>
              <a:rPr sz="1200" spc="-5" dirty="0">
                <a:latin typeface="Times New Roman"/>
                <a:cs typeface="Times New Roman"/>
              </a:rPr>
              <a:t>εκδικηθεί. Ωστόσο επειδή γνωρίζει πως είναι να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αφαιρείς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μια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ανθρώπινη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ζωή,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απαγορεύει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στον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Ασιάτη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αδερφό</a:t>
            </a:r>
            <a:r>
              <a:rPr sz="1200" dirty="0">
                <a:latin typeface="Times New Roman"/>
                <a:cs typeface="Times New Roman"/>
              </a:rPr>
              <a:t> της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τον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ακολουθήσει προκειμένου να μην «κουβαλάει» </a:t>
            </a:r>
            <a:r>
              <a:rPr sz="1200" dirty="0">
                <a:latin typeface="Times New Roman"/>
                <a:cs typeface="Times New Roman"/>
              </a:rPr>
              <a:t>μέσα του για </a:t>
            </a:r>
            <a:r>
              <a:rPr sz="1200" spc="-5" dirty="0">
                <a:latin typeface="Times New Roman"/>
                <a:cs typeface="Times New Roman"/>
              </a:rPr>
              <a:t>όλη </a:t>
            </a:r>
            <a:r>
              <a:rPr sz="1200" dirty="0">
                <a:latin typeface="Times New Roman"/>
                <a:cs typeface="Times New Roman"/>
              </a:rPr>
              <a:t>του τη </a:t>
            </a:r>
            <a:r>
              <a:rPr sz="1200" spc="5" dirty="0">
                <a:latin typeface="Times New Roman"/>
                <a:cs typeface="Times New Roman"/>
              </a:rPr>
              <a:t>ζωή </a:t>
            </a:r>
            <a:r>
              <a:rPr sz="1200" dirty="0">
                <a:latin typeface="Times New Roman"/>
                <a:cs typeface="Times New Roman"/>
              </a:rPr>
              <a:t>τις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τύψεις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του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«βάφεις»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τα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χέρια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σου</a:t>
            </a:r>
            <a:r>
              <a:rPr sz="1200" dirty="0">
                <a:latin typeface="Times New Roman"/>
                <a:cs typeface="Times New Roman"/>
              </a:rPr>
              <a:t> με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αίμα.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Προτού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όμως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κάνει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πράξη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την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απόφασή </a:t>
            </a:r>
            <a:r>
              <a:rPr sz="1200" dirty="0">
                <a:latin typeface="Times New Roman"/>
                <a:cs typeface="Times New Roman"/>
              </a:rPr>
              <a:t>του,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επισκέπτεται την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εκκλησία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για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να εξομολογηθεί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στον</a:t>
            </a:r>
            <a:r>
              <a:rPr sz="1200" spc="-5" dirty="0">
                <a:latin typeface="Times New Roman"/>
                <a:cs typeface="Times New Roman"/>
              </a:rPr>
              <a:t> ιερέα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όπου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3942</Words>
  <Application>Microsoft Office PowerPoint</Application>
  <PresentationFormat>Προσαρμογή</PresentationFormat>
  <Paragraphs>171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Ο Ατσίδας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ΥΠΕΥΘΥΝΟΙ ΚΑΘΗΓΗΤΕΣ: ΑΝΑΣΤΑΣΟΠΟΥΛΟΣ- ΑΡΤΕΜΗ</dc:title>
  <dc:creator>User</dc:creator>
  <cp:lastModifiedBy>User</cp:lastModifiedBy>
  <cp:revision>1</cp:revision>
  <dcterms:created xsi:type="dcterms:W3CDTF">2024-11-17T16:04:08Z</dcterms:created>
  <dcterms:modified xsi:type="dcterms:W3CDTF">2024-11-17T16:05:24Z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2024-11-17T00:00:00Z</vt:filetime>
  </property>
</Properties>
</file>