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sldIdLst>
    <p:sldId id="256" r:id="rId2"/>
    <p:sldId id="257" r:id="rId3"/>
    <p:sldId id="280" r:id="rId4"/>
    <p:sldId id="258" r:id="rId5"/>
    <p:sldId id="277" r:id="rId6"/>
    <p:sldId id="259" r:id="rId7"/>
    <p:sldId id="261" r:id="rId8"/>
    <p:sldId id="262" r:id="rId9"/>
    <p:sldId id="265" r:id="rId10"/>
    <p:sldId id="271" r:id="rId11"/>
    <p:sldId id="267" r:id="rId12"/>
    <p:sldId id="275" r:id="rId13"/>
    <p:sldId id="274" r:id="rId14"/>
    <p:sldId id="273" r:id="rId15"/>
    <p:sldId id="276" r:id="rId16"/>
    <p:sldId id="278" r:id="rId17"/>
    <p:sldId id="279" r:id="rId18"/>
    <p:sldId id="264" r:id="rId19"/>
    <p:sldId id="272"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32E5014D-E29A-429C-8293-0CA3148920C2}">
          <p14:sldIdLst>
            <p14:sldId id="256"/>
            <p14:sldId id="257"/>
            <p14:sldId id="280"/>
            <p14:sldId id="258"/>
            <p14:sldId id="277"/>
            <p14:sldId id="259"/>
            <p14:sldId id="261"/>
            <p14:sldId id="262"/>
            <p14:sldId id="265"/>
            <p14:sldId id="271"/>
            <p14:sldId id="267"/>
            <p14:sldId id="275"/>
            <p14:sldId id="274"/>
          </p14:sldIdLst>
        </p14:section>
        <p14:section name="Untitled Section" id="{DEB3D158-D215-4DB3-82A6-D634F7C6BF6D}">
          <p14:sldIdLst>
            <p14:sldId id="273"/>
            <p14:sldId id="276"/>
            <p14:sldId id="278"/>
            <p14:sldId id="279"/>
            <p14:sldId id="264"/>
            <p14:sldId id="272"/>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59921" autoAdjust="0"/>
  </p:normalViewPr>
  <p:slideViewPr>
    <p:cSldViewPr>
      <p:cViewPr varScale="1">
        <p:scale>
          <a:sx n="42" d="100"/>
          <a:sy n="42" d="100"/>
        </p:scale>
        <p:origin x="1980" y="3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08F900E-B32E-4CB4-A088-9FE64E87DEA9}" type="datetimeFigureOut">
              <a:rPr lang="en-US" smtClean="0"/>
              <a:t>4/27/2020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446B848-52B2-4396-AD2D-4EEB4C3AF5A4}" type="slidenum">
              <a:rPr lang="en-US" smtClean="0"/>
              <a:t>‹#›</a:t>
            </a:fld>
            <a:endParaRPr lang="en-US" dirty="0"/>
          </a:p>
        </p:txBody>
      </p:sp>
    </p:spTree>
    <p:extLst>
      <p:ext uri="{BB962C8B-B14F-4D97-AF65-F5344CB8AC3E}">
        <p14:creationId xmlns:p14="http://schemas.microsoft.com/office/powerpoint/2010/main" val="40219717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46B848-52B2-4396-AD2D-4EEB4C3AF5A4}" type="slidenum">
              <a:rPr lang="en-US" smtClean="0"/>
              <a:t>1</a:t>
            </a:fld>
            <a:endParaRPr lang="en-US" dirty="0"/>
          </a:p>
        </p:txBody>
      </p:sp>
    </p:spTree>
    <p:extLst>
      <p:ext uri="{BB962C8B-B14F-4D97-AF65-F5344CB8AC3E}">
        <p14:creationId xmlns:p14="http://schemas.microsoft.com/office/powerpoint/2010/main" val="2582559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a:r>
              <a:rPr lang="en-US" dirty="0" smtClean="0"/>
              <a:t>The planned route</a:t>
            </a:r>
            <a:r>
              <a:rPr lang="en-US" baseline="0" dirty="0" smtClean="0"/>
              <a:t> was to travel on interstate buses from Washington, D. C. through South Carolina, Georgia, Alabama and  Mississippi to Louisiana.  At first, the riders encountered no violence or resistance to their protest. But things changed when the bus reached Anniston, Alabama.</a:t>
            </a:r>
            <a:endParaRPr lang="en-US" dirty="0"/>
          </a:p>
        </p:txBody>
      </p:sp>
      <p:sp>
        <p:nvSpPr>
          <p:cNvPr id="4" name="Slide Number Placeholder 3"/>
          <p:cNvSpPr>
            <a:spLocks noGrp="1"/>
          </p:cNvSpPr>
          <p:nvPr>
            <p:ph type="sldNum" sz="quarter" idx="10"/>
          </p:nvPr>
        </p:nvSpPr>
        <p:spPr/>
        <p:txBody>
          <a:bodyPr/>
          <a:lstStyle/>
          <a:p>
            <a:fld id="{6446B848-52B2-4396-AD2D-4EEB4C3AF5A4}" type="slidenum">
              <a:rPr lang="en-US" smtClean="0"/>
              <a:t>13</a:t>
            </a:fld>
            <a:endParaRPr lang="en-US" dirty="0"/>
          </a:p>
        </p:txBody>
      </p:sp>
    </p:spTree>
    <p:extLst>
      <p:ext uri="{BB962C8B-B14F-4D97-AF65-F5344CB8AC3E}">
        <p14:creationId xmlns:p14="http://schemas.microsoft.com/office/powerpoint/2010/main" val="16010055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 May 14, 1961 in Anniston, Alabama a mob of around</a:t>
            </a:r>
            <a:r>
              <a:rPr lang="en-US" baseline="0" dirty="0" smtClean="0"/>
              <a:t> 200 people, including Klu Klux Klan Members, met the bus and broke windows, pulled riders off the bus and beat them.</a:t>
            </a:r>
          </a:p>
          <a:p>
            <a:r>
              <a:rPr lang="en-US" baseline="0" dirty="0" smtClean="0"/>
              <a:t>The bus was fire bombed.  In many instances the mob broke television crew cameras and beat up journalists before they attacked the Riders, so there would be no record of their crimes.</a:t>
            </a:r>
          </a:p>
          <a:p>
            <a:endParaRPr lang="en-US" baseline="0" dirty="0" smtClean="0"/>
          </a:p>
        </p:txBody>
      </p:sp>
      <p:sp>
        <p:nvSpPr>
          <p:cNvPr id="4" name="Slide Number Placeholder 3"/>
          <p:cNvSpPr>
            <a:spLocks noGrp="1"/>
          </p:cNvSpPr>
          <p:nvPr>
            <p:ph type="sldNum" sz="quarter" idx="10"/>
          </p:nvPr>
        </p:nvSpPr>
        <p:spPr/>
        <p:txBody>
          <a:bodyPr/>
          <a:lstStyle/>
          <a:p>
            <a:fld id="{6446B848-52B2-4396-AD2D-4EEB4C3AF5A4}" type="slidenum">
              <a:rPr lang="en-US" smtClean="0"/>
              <a:t>14</a:t>
            </a:fld>
            <a:endParaRPr lang="en-US" dirty="0"/>
          </a:p>
        </p:txBody>
      </p:sp>
    </p:spTree>
    <p:extLst>
      <p:ext uri="{BB962C8B-B14F-4D97-AF65-F5344CB8AC3E}">
        <p14:creationId xmlns:p14="http://schemas.microsoft.com/office/powerpoint/2010/main" val="21665064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 May 8, 1961 the first Freedom came</a:t>
            </a:r>
            <a:r>
              <a:rPr lang="en-US" baseline="0" dirty="0" smtClean="0"/>
              <a:t> to an end because no Greyhound Bus Drivers will drive the group. President Kennedy sent National Guards out to</a:t>
            </a:r>
          </a:p>
          <a:p>
            <a:r>
              <a:rPr lang="en-US" baseline="0" dirty="0" smtClean="0"/>
              <a:t>rescue the Riders taking them out of Alabama by Plane to New Orleans, Louisiana.  Attorney General Robert F. Kennedy’s Asst. John Seigenthaler was sent by</a:t>
            </a:r>
          </a:p>
          <a:p>
            <a:r>
              <a:rPr lang="en-US" baseline="0" dirty="0" smtClean="0"/>
              <a:t>The Kennedy’s to try to prevent further violence in the South and stop the Freedom Riders.  </a:t>
            </a:r>
          </a:p>
          <a:p>
            <a:endParaRPr lang="en-US" baseline="0" dirty="0" smtClean="0"/>
          </a:p>
          <a:p>
            <a:r>
              <a:rPr lang="en-US" baseline="0" dirty="0" smtClean="0"/>
              <a:t>Unbelievably, a group of students from Fiske University in Nashville, Tennessee organized by the Student Nonviolent Coordinating Committee  (SNCC)</a:t>
            </a:r>
          </a:p>
          <a:p>
            <a:r>
              <a:rPr lang="en-US" baseline="0" dirty="0" smtClean="0"/>
              <a:t>Decided to take over where the CORE group had failed.  They took two buses from Nashville, Tennessee to Birmingham, Alabama.  Mr. Seigenthaler </a:t>
            </a:r>
          </a:p>
          <a:p>
            <a:r>
              <a:rPr lang="en-US" baseline="0" dirty="0" smtClean="0"/>
              <a:t>Tried to convince their coordinator, Dane Nash, to stop the Riders before someone got killed.  She refused.  </a:t>
            </a:r>
            <a:endParaRPr lang="en-US" dirty="0"/>
          </a:p>
        </p:txBody>
      </p:sp>
      <p:sp>
        <p:nvSpPr>
          <p:cNvPr id="4" name="Slide Number Placeholder 3"/>
          <p:cNvSpPr>
            <a:spLocks noGrp="1"/>
          </p:cNvSpPr>
          <p:nvPr>
            <p:ph type="sldNum" sz="quarter" idx="10"/>
          </p:nvPr>
        </p:nvSpPr>
        <p:spPr/>
        <p:txBody>
          <a:bodyPr/>
          <a:lstStyle/>
          <a:p>
            <a:fld id="{6446B848-52B2-4396-AD2D-4EEB4C3AF5A4}" type="slidenum">
              <a:rPr lang="en-US" smtClean="0"/>
              <a:t>15</a:t>
            </a:fld>
            <a:endParaRPr lang="en-US" dirty="0"/>
          </a:p>
        </p:txBody>
      </p:sp>
    </p:spTree>
    <p:extLst>
      <p:ext uri="{BB962C8B-B14F-4D97-AF65-F5344CB8AC3E}">
        <p14:creationId xmlns:p14="http://schemas.microsoft.com/office/powerpoint/2010/main" val="19656009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Unbelievably, a group of students from Fiske University in Nashville, Tennessee organized by the Student Nonviolent Coordinating Committee  (SNCC)</a:t>
            </a:r>
          </a:p>
          <a:p>
            <a:r>
              <a:rPr lang="en-US" baseline="0" dirty="0" smtClean="0"/>
              <a:t>Decided to take over where the CORE group had failed.  They took two buses from Nashville, Tennessee to Birmingham, Alabama.  Mr. Seigenthaler </a:t>
            </a:r>
          </a:p>
          <a:p>
            <a:r>
              <a:rPr lang="en-US" baseline="0" dirty="0" smtClean="0"/>
              <a:t>Tried to convince their coordinator, Dane Nash, to stop the Riders before someone got killed.  She refused.  Now, we will hear from</a:t>
            </a:r>
          </a:p>
          <a:p>
            <a:r>
              <a:rPr lang="en-US" baseline="0" dirty="0" smtClean="0"/>
              <a:t>The Freedom Riders in some short video clips.  </a:t>
            </a:r>
            <a:endParaRPr lang="en-US" dirty="0"/>
          </a:p>
        </p:txBody>
      </p:sp>
      <p:sp>
        <p:nvSpPr>
          <p:cNvPr id="4" name="Slide Number Placeholder 3"/>
          <p:cNvSpPr>
            <a:spLocks noGrp="1"/>
          </p:cNvSpPr>
          <p:nvPr>
            <p:ph type="sldNum" sz="quarter" idx="10"/>
          </p:nvPr>
        </p:nvSpPr>
        <p:spPr/>
        <p:txBody>
          <a:bodyPr/>
          <a:lstStyle/>
          <a:p>
            <a:fld id="{6446B848-52B2-4396-AD2D-4EEB4C3AF5A4}" type="slidenum">
              <a:rPr lang="en-US" smtClean="0"/>
              <a:t>16</a:t>
            </a:fld>
            <a:endParaRPr lang="en-US" dirty="0"/>
          </a:p>
        </p:txBody>
      </p:sp>
    </p:spTree>
    <p:extLst>
      <p:ext uri="{BB962C8B-B14F-4D97-AF65-F5344CB8AC3E}">
        <p14:creationId xmlns:p14="http://schemas.microsoft.com/office/powerpoint/2010/main" val="319447827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Earlier Civil Rights Legislation was signed by President Eisenhower in 1960.  However, this was the first Civil Rights law that called for enforcement of the Federal</a:t>
            </a:r>
            <a:r>
              <a:rPr lang="en-US" baseline="0" dirty="0" smtClean="0"/>
              <a:t> laws outlawing unequal treatment of Blacks and segregation.</a:t>
            </a:r>
            <a:endParaRPr lang="en-US" dirty="0"/>
          </a:p>
        </p:txBody>
      </p:sp>
      <p:sp>
        <p:nvSpPr>
          <p:cNvPr id="4" name="Slide Number Placeholder 3"/>
          <p:cNvSpPr>
            <a:spLocks noGrp="1"/>
          </p:cNvSpPr>
          <p:nvPr>
            <p:ph type="sldNum" sz="quarter" idx="10"/>
          </p:nvPr>
        </p:nvSpPr>
        <p:spPr/>
        <p:txBody>
          <a:bodyPr/>
          <a:lstStyle/>
          <a:p>
            <a:fld id="{6446B848-52B2-4396-AD2D-4EEB4C3AF5A4}" type="slidenum">
              <a:rPr lang="en-US" smtClean="0"/>
              <a:t>18</a:t>
            </a:fld>
            <a:endParaRPr lang="en-US" dirty="0"/>
          </a:p>
        </p:txBody>
      </p:sp>
    </p:spTree>
    <p:extLst>
      <p:ext uri="{BB962C8B-B14F-4D97-AF65-F5344CB8AC3E}">
        <p14:creationId xmlns:p14="http://schemas.microsoft.com/office/powerpoint/2010/main" val="363397447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46B848-52B2-4396-AD2D-4EEB4C3AF5A4}" type="slidenum">
              <a:rPr lang="en-US" smtClean="0"/>
              <a:t>19</a:t>
            </a:fld>
            <a:endParaRPr lang="en-US" dirty="0"/>
          </a:p>
        </p:txBody>
      </p:sp>
    </p:spTree>
    <p:extLst>
      <p:ext uri="{BB962C8B-B14F-4D97-AF65-F5344CB8AC3E}">
        <p14:creationId xmlns:p14="http://schemas.microsoft.com/office/powerpoint/2010/main" val="681467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They were a group of black and white people,</a:t>
            </a:r>
            <a:r>
              <a:rPr lang="en-US" baseline="0" dirty="0" smtClean="0"/>
              <a:t> young and old, who were inspired to change the attitudes of discrimination and bigotry in the deep South in 1961 by riding together on interstate buses.  They sat together peacefully, ignoring segregated white only seating on the buses, bus station waiting rooms, bathrooms and cafeterias at the bus stations. </a:t>
            </a:r>
          </a:p>
          <a:p>
            <a:r>
              <a:rPr lang="en-US" baseline="0" dirty="0" smtClean="0"/>
              <a:t>They volunteered to put themselves at great personal risk in order to bring about change in our democracy.  They knew that they would be arrested; beaten and that they may even die for the cause.</a:t>
            </a:r>
            <a:endParaRPr lang="en-US" dirty="0"/>
          </a:p>
        </p:txBody>
      </p:sp>
      <p:sp>
        <p:nvSpPr>
          <p:cNvPr id="4" name="Slide Number Placeholder 3"/>
          <p:cNvSpPr>
            <a:spLocks noGrp="1"/>
          </p:cNvSpPr>
          <p:nvPr>
            <p:ph type="sldNum" sz="quarter" idx="10"/>
          </p:nvPr>
        </p:nvSpPr>
        <p:spPr/>
        <p:txBody>
          <a:bodyPr/>
          <a:lstStyle/>
          <a:p>
            <a:fld id="{6446B848-52B2-4396-AD2D-4EEB4C3AF5A4}" type="slidenum">
              <a:rPr lang="en-US" smtClean="0"/>
              <a:t>2</a:t>
            </a:fld>
            <a:endParaRPr lang="en-US" dirty="0"/>
          </a:p>
        </p:txBody>
      </p:sp>
    </p:spTree>
    <p:extLst>
      <p:ext uri="{BB962C8B-B14F-4D97-AF65-F5344CB8AC3E}">
        <p14:creationId xmlns:p14="http://schemas.microsoft.com/office/powerpoint/2010/main" val="21987145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State laws allowed</a:t>
            </a:r>
            <a:r>
              <a:rPr lang="en-US" baseline="0" dirty="0" smtClean="0"/>
              <a:t> segregation.  The system of segregation was upheld by local government officials and reinforced by vigilantes.</a:t>
            </a:r>
          </a:p>
          <a:p>
            <a:r>
              <a:rPr lang="en-US" baseline="0" dirty="0" smtClean="0"/>
              <a:t>The state laws were humiliating to Blacks.  Further, Black only facilities were inferior to white facilities or often non-existent.</a:t>
            </a:r>
          </a:p>
          <a:p>
            <a:endParaRPr lang="en-US" baseline="0" dirty="0" smtClean="0"/>
          </a:p>
          <a:p>
            <a:r>
              <a:rPr lang="en-US" baseline="0" dirty="0" smtClean="0"/>
              <a:t>**Now, let’s look at pictures of what the South was alike for minorities in the 1960’s.</a:t>
            </a:r>
          </a:p>
          <a:p>
            <a:endParaRPr lang="en-US" dirty="0"/>
          </a:p>
        </p:txBody>
      </p:sp>
      <p:sp>
        <p:nvSpPr>
          <p:cNvPr id="4" name="Slide Number Placeholder 3"/>
          <p:cNvSpPr>
            <a:spLocks noGrp="1"/>
          </p:cNvSpPr>
          <p:nvPr>
            <p:ph type="sldNum" sz="quarter" idx="10"/>
          </p:nvPr>
        </p:nvSpPr>
        <p:spPr/>
        <p:txBody>
          <a:bodyPr/>
          <a:lstStyle/>
          <a:p>
            <a:fld id="{6446B848-52B2-4396-AD2D-4EEB4C3AF5A4}" type="slidenum">
              <a:rPr lang="en-US" smtClean="0"/>
              <a:t>4</a:t>
            </a:fld>
            <a:endParaRPr lang="en-US" dirty="0"/>
          </a:p>
        </p:txBody>
      </p:sp>
    </p:spTree>
    <p:extLst>
      <p:ext uri="{BB962C8B-B14F-4D97-AF65-F5344CB8AC3E}">
        <p14:creationId xmlns:p14="http://schemas.microsoft.com/office/powerpoint/2010/main" val="39422823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Drinking fountains were always labeled Colored</a:t>
            </a:r>
            <a:r>
              <a:rPr lang="en-US" baseline="0" dirty="0" smtClean="0"/>
              <a:t> Only or White Only.  Most of the time the facilities designated for Blacks were inferior or non-existent.</a:t>
            </a:r>
            <a:endParaRPr lang="en-US" dirty="0"/>
          </a:p>
        </p:txBody>
      </p:sp>
      <p:sp>
        <p:nvSpPr>
          <p:cNvPr id="4" name="Slide Number Placeholder 3"/>
          <p:cNvSpPr>
            <a:spLocks noGrp="1"/>
          </p:cNvSpPr>
          <p:nvPr>
            <p:ph type="sldNum" sz="quarter" idx="10"/>
          </p:nvPr>
        </p:nvSpPr>
        <p:spPr/>
        <p:txBody>
          <a:bodyPr/>
          <a:lstStyle/>
          <a:p>
            <a:fld id="{6446B848-52B2-4396-AD2D-4EEB4C3AF5A4}" type="slidenum">
              <a:rPr lang="en-US" smtClean="0"/>
              <a:t>6</a:t>
            </a:fld>
            <a:endParaRPr lang="en-US" dirty="0"/>
          </a:p>
        </p:txBody>
      </p:sp>
    </p:spTree>
    <p:extLst>
      <p:ext uri="{BB962C8B-B14F-4D97-AF65-F5344CB8AC3E}">
        <p14:creationId xmlns:p14="http://schemas.microsoft.com/office/powerpoint/2010/main" val="14162253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 were many “Jim Crow” or State laws in the South discriminating against Black people.</a:t>
            </a:r>
            <a:endParaRPr lang="en-US" dirty="0"/>
          </a:p>
        </p:txBody>
      </p:sp>
      <p:sp>
        <p:nvSpPr>
          <p:cNvPr id="4" name="Slide Number Placeholder 3"/>
          <p:cNvSpPr>
            <a:spLocks noGrp="1"/>
          </p:cNvSpPr>
          <p:nvPr>
            <p:ph type="sldNum" sz="quarter" idx="10"/>
          </p:nvPr>
        </p:nvSpPr>
        <p:spPr/>
        <p:txBody>
          <a:bodyPr/>
          <a:lstStyle/>
          <a:p>
            <a:fld id="{6446B848-52B2-4396-AD2D-4EEB4C3AF5A4}" type="slidenum">
              <a:rPr lang="en-US" smtClean="0"/>
              <a:t>8</a:t>
            </a:fld>
            <a:endParaRPr lang="en-US" dirty="0"/>
          </a:p>
        </p:txBody>
      </p:sp>
    </p:spTree>
    <p:extLst>
      <p:ext uri="{BB962C8B-B14F-4D97-AF65-F5344CB8AC3E}">
        <p14:creationId xmlns:p14="http://schemas.microsoft.com/office/powerpoint/2010/main" val="30913970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Students inspired by the non-violence</a:t>
            </a:r>
            <a:r>
              <a:rPr lang="en-US" baseline="0" dirty="0" smtClean="0"/>
              <a:t> techniques of Mohandas Gandhi in the revolution in India against Great Britain and by Dr. Martin Luther King, Jr. began to demonstrate</a:t>
            </a:r>
          </a:p>
          <a:p>
            <a:r>
              <a:rPr lang="en-US" baseline="0" dirty="0" smtClean="0"/>
              <a:t>against these Segregation Laws.  Students and others, such as CORE (Congress of Racial Equality) began to use  such techniques to gain equal treatment for Blacks in the</a:t>
            </a:r>
          </a:p>
          <a:p>
            <a:r>
              <a:rPr lang="en-US" baseline="0" dirty="0" smtClean="0"/>
              <a:t>United States.</a:t>
            </a:r>
            <a:endParaRPr lang="en-US" dirty="0"/>
          </a:p>
        </p:txBody>
      </p:sp>
      <p:sp>
        <p:nvSpPr>
          <p:cNvPr id="4" name="Slide Number Placeholder 3"/>
          <p:cNvSpPr>
            <a:spLocks noGrp="1"/>
          </p:cNvSpPr>
          <p:nvPr>
            <p:ph type="sldNum" sz="quarter" idx="10"/>
          </p:nvPr>
        </p:nvSpPr>
        <p:spPr/>
        <p:txBody>
          <a:bodyPr/>
          <a:lstStyle/>
          <a:p>
            <a:fld id="{6446B848-52B2-4396-AD2D-4EEB4C3AF5A4}" type="slidenum">
              <a:rPr lang="en-US" smtClean="0"/>
              <a:t>9</a:t>
            </a:fld>
            <a:endParaRPr lang="en-US" dirty="0"/>
          </a:p>
        </p:txBody>
      </p:sp>
    </p:spTree>
    <p:extLst>
      <p:ext uri="{BB962C8B-B14F-4D97-AF65-F5344CB8AC3E}">
        <p14:creationId xmlns:p14="http://schemas.microsoft.com/office/powerpoint/2010/main" val="17259826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1946,</a:t>
            </a:r>
            <a:r>
              <a:rPr lang="en-US" baseline="0" dirty="0" smtClean="0"/>
              <a:t> the U.S. Supreme Court outlawed segregated seating on interstate buses (Irene Morgan vs. Virginia).  Yet, the segregated seating continued, no one was enforcing the law. </a:t>
            </a:r>
          </a:p>
          <a:p>
            <a:r>
              <a:rPr lang="en-US" baseline="0" dirty="0" smtClean="0"/>
              <a:t> Then, in 1960 the U.S. Supreme Court in Boynton v. Virginia, banned segregation in bus depot bathrooms, cafeterias and waiting rooms.</a:t>
            </a:r>
          </a:p>
          <a:p>
            <a:r>
              <a:rPr lang="en-US" baseline="0" dirty="0" smtClean="0"/>
              <a:t>However, if no one was going to enforce those laws they had little effect.</a:t>
            </a:r>
            <a:endParaRPr lang="en-US" dirty="0"/>
          </a:p>
        </p:txBody>
      </p:sp>
      <p:sp>
        <p:nvSpPr>
          <p:cNvPr id="4" name="Slide Number Placeholder 3"/>
          <p:cNvSpPr>
            <a:spLocks noGrp="1"/>
          </p:cNvSpPr>
          <p:nvPr>
            <p:ph type="sldNum" sz="quarter" idx="10"/>
          </p:nvPr>
        </p:nvSpPr>
        <p:spPr/>
        <p:txBody>
          <a:bodyPr/>
          <a:lstStyle/>
          <a:p>
            <a:fld id="{6446B848-52B2-4396-AD2D-4EEB4C3AF5A4}" type="slidenum">
              <a:rPr lang="en-US" smtClean="0"/>
              <a:t>10</a:t>
            </a:fld>
            <a:endParaRPr lang="en-US" dirty="0"/>
          </a:p>
        </p:txBody>
      </p:sp>
    </p:spTree>
    <p:extLst>
      <p:ext uri="{BB962C8B-B14F-4D97-AF65-F5344CB8AC3E}">
        <p14:creationId xmlns:p14="http://schemas.microsoft.com/office/powerpoint/2010/main" val="4230158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a:t>
            </a:r>
            <a:r>
              <a:rPr lang="en-US" baseline="0" dirty="0" smtClean="0"/>
              <a:t> 1961, CORE (Congress of Racial Equality) planned a “Freedom Ride” from Washington, D.C. through the Deep South, including Georgia, Alabama, Mississippi and Louisiana to </a:t>
            </a:r>
          </a:p>
          <a:p>
            <a:r>
              <a:rPr lang="en-US" baseline="0" dirty="0" smtClean="0"/>
              <a:t>deliberately violate the illegal Segregation Laws in those States and call public attention to the continued plight of Blacks in these states.  **Here is an example of how they were</a:t>
            </a:r>
          </a:p>
          <a:p>
            <a:r>
              <a:rPr lang="en-US" baseline="0" dirty="0" smtClean="0"/>
              <a:t> trained to withstand having smoke blown on them, being called names, having eggs, and fruit thrown at them.  They were expecting to be harassed as they tried to meet their objectives.</a:t>
            </a:r>
            <a:endParaRPr lang="en-US" dirty="0"/>
          </a:p>
        </p:txBody>
      </p:sp>
      <p:sp>
        <p:nvSpPr>
          <p:cNvPr id="4" name="Slide Number Placeholder 3"/>
          <p:cNvSpPr>
            <a:spLocks noGrp="1"/>
          </p:cNvSpPr>
          <p:nvPr>
            <p:ph type="sldNum" sz="quarter" idx="10"/>
          </p:nvPr>
        </p:nvSpPr>
        <p:spPr/>
        <p:txBody>
          <a:bodyPr/>
          <a:lstStyle/>
          <a:p>
            <a:fld id="{6446B848-52B2-4396-AD2D-4EEB4C3AF5A4}" type="slidenum">
              <a:rPr lang="en-US" smtClean="0"/>
              <a:t>11</a:t>
            </a:fld>
            <a:endParaRPr lang="en-US" dirty="0"/>
          </a:p>
        </p:txBody>
      </p:sp>
    </p:spTree>
    <p:extLst>
      <p:ext uri="{BB962C8B-B14F-4D97-AF65-F5344CB8AC3E}">
        <p14:creationId xmlns:p14="http://schemas.microsoft.com/office/powerpoint/2010/main" val="26048282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effectLst/>
              </a:rPr>
              <a:t>The original Freedom Riders: Front, left to right: Joe Perkins, Charles Person, Frances Bergman, Genevieve Hughes, and Jimmy MacDonald; Back, left to right: John Lewis, Jim Peck, Ed Blankenheim, Hank Thomas, Walter Bergman, James Farmer. Not pictured: Rev. Benjamin Elton Cox, and Albert Bigelow.</a:t>
            </a:r>
            <a:br>
              <a:rPr lang="en-US" dirty="0" smtClean="0">
                <a:effectLst/>
              </a:rPr>
            </a:br>
            <a:r>
              <a:rPr lang="en-US" dirty="0" smtClean="0">
                <a:effectLst/>
              </a:rPr>
              <a:t>Credit: Johnson Publishing Company  Their Goals:</a:t>
            </a:r>
            <a:r>
              <a:rPr lang="en-US" baseline="0" dirty="0" smtClean="0">
                <a:effectLst/>
              </a:rPr>
              <a:t> 1) to overcome the humiliation of dual facilities; 2) to dare the Kennedy Administration to enforce the U.S. Supreme Court Decisions; and 3) to confront segregation head on.  **The Young Man in the back row on the left (John Lewis) was a student at Nashville’s American Baptist Theological Seminary training to become a minister. Later </a:t>
            </a:r>
            <a:r>
              <a:rPr lang="en-US" dirty="0" smtClean="0"/>
              <a:t>Lewis would become the best-known among the youthful Freedom Riders, serving as chairman of the Student Nonviolent Coordinating Committee (SNCC), speaking at the 1963 March on Washington, and playing a pivotal role in the 1965 Selma — Montgomery March. In 1986, John Lewis was elected to represent Georgia in the U.S. House of Representatives where he currently is serving his 12th term.</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They realized</a:t>
            </a:r>
            <a:r>
              <a:rPr lang="en-US" baseline="0" dirty="0" smtClean="0"/>
              <a:t> that they might be thrown in jail, subjected to violence and even killed.  Due to their belief in the cause some of them left college right before final exams, not knowing if they would be reinstated to participate in the Freedom Rides.</a:t>
            </a:r>
            <a:endParaRPr lang="en-US" dirty="0"/>
          </a:p>
        </p:txBody>
      </p:sp>
      <p:sp>
        <p:nvSpPr>
          <p:cNvPr id="4" name="Slide Number Placeholder 3"/>
          <p:cNvSpPr>
            <a:spLocks noGrp="1"/>
          </p:cNvSpPr>
          <p:nvPr>
            <p:ph type="sldNum" sz="quarter" idx="10"/>
          </p:nvPr>
        </p:nvSpPr>
        <p:spPr/>
        <p:txBody>
          <a:bodyPr/>
          <a:lstStyle/>
          <a:p>
            <a:fld id="{6446B848-52B2-4396-AD2D-4EEB4C3AF5A4}" type="slidenum">
              <a:rPr lang="en-US" smtClean="0"/>
              <a:t>12</a:t>
            </a:fld>
            <a:endParaRPr lang="en-US" dirty="0"/>
          </a:p>
        </p:txBody>
      </p:sp>
    </p:spTree>
    <p:extLst>
      <p:ext uri="{BB962C8B-B14F-4D97-AF65-F5344CB8AC3E}">
        <p14:creationId xmlns:p14="http://schemas.microsoft.com/office/powerpoint/2010/main" val="24251663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E845D3E3-FABF-47D5-BAEF-5E786103F638}" type="datetimeFigureOut">
              <a:rPr lang="en-US" smtClean="0"/>
              <a:t>4/27/2020</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E31911FE-485E-4E1E-849C-20AF1FB15B5C}" type="slidenum">
              <a:rPr lang="en-US" smtClean="0"/>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845D3E3-FABF-47D5-BAEF-5E786103F638}" type="datetimeFigureOut">
              <a:rPr lang="en-US" smtClean="0"/>
              <a:t>4/27/2020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31911FE-485E-4E1E-849C-20AF1FB15B5C}"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845D3E3-FABF-47D5-BAEF-5E786103F638}" type="datetimeFigureOut">
              <a:rPr lang="en-US" smtClean="0"/>
              <a:t>4/27/2020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31911FE-485E-4E1E-849C-20AF1FB15B5C}"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845D3E3-FABF-47D5-BAEF-5E786103F638}" type="datetimeFigureOut">
              <a:rPr lang="en-US" smtClean="0"/>
              <a:t>4/27/2020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31911FE-485E-4E1E-849C-20AF1FB15B5C}"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E845D3E3-FABF-47D5-BAEF-5E786103F638}" type="datetimeFigureOut">
              <a:rPr lang="en-US" smtClean="0"/>
              <a:t>4/27/2020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31911FE-485E-4E1E-849C-20AF1FB15B5C}" type="slidenum">
              <a:rPr lang="en-US" smtClean="0"/>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845D3E3-FABF-47D5-BAEF-5E786103F638}" type="datetimeFigureOut">
              <a:rPr lang="en-US" smtClean="0"/>
              <a:t>4/27/2020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31911FE-485E-4E1E-849C-20AF1FB15B5C}"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E845D3E3-FABF-47D5-BAEF-5E786103F638}" type="datetimeFigureOut">
              <a:rPr lang="en-US" smtClean="0"/>
              <a:t>4/27/2020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31911FE-485E-4E1E-849C-20AF1FB15B5C}"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845D3E3-FABF-47D5-BAEF-5E786103F638}" type="datetimeFigureOut">
              <a:rPr lang="en-US" smtClean="0"/>
              <a:t>4/27/2020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31911FE-485E-4E1E-849C-20AF1FB15B5C}"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45D3E3-FABF-47D5-BAEF-5E786103F638}" type="datetimeFigureOut">
              <a:rPr lang="en-US" smtClean="0"/>
              <a:t>4/27/2020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31911FE-485E-4E1E-849C-20AF1FB15B5C}"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845D3E3-FABF-47D5-BAEF-5E786103F638}" type="datetimeFigureOut">
              <a:rPr lang="en-US" smtClean="0"/>
              <a:t>4/27/2020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31911FE-485E-4E1E-849C-20AF1FB15B5C}"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845D3E3-FABF-47D5-BAEF-5E786103F638}" type="datetimeFigureOut">
              <a:rPr lang="en-US" smtClean="0"/>
              <a:t>4/27/2020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fld id="{E31911FE-485E-4E1E-849C-20AF1FB15B5C}" type="slidenum">
              <a:rPr lang="en-US" smtClean="0"/>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E845D3E3-FABF-47D5-BAEF-5E786103F638}" type="datetimeFigureOut">
              <a:rPr lang="en-US" smtClean="0"/>
              <a:t>4/27/2020</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E31911FE-485E-4E1E-849C-20AF1FB15B5C}" type="slidenum">
              <a:rPr lang="en-US" smtClean="0"/>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2.jpeg"/></Relationships>
</file>

<file path=ppt/slides/_rels/slide13.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pbs.org/wgbh/americanexperience/freedomriders/people/john-seigenthaler" TargetMode="External"/><Relationship Id="rId2" Type="http://schemas.openxmlformats.org/officeDocument/2006/relationships/notesSlide" Target="../notesSlides/notesSlide12.xml"/><Relationship Id="rId1" Type="http://schemas.openxmlformats.org/officeDocument/2006/relationships/slideLayout" Target="../slideLayouts/slideLayout4.xml"/><Relationship Id="rId4" Type="http://schemas.openxmlformats.org/officeDocument/2006/relationships/image" Target="../media/image15.jpeg"/></Relationships>
</file>

<file path=ppt/slides/_rels/slide16.xml.rels><?xml version="1.0" encoding="UTF-8" standalone="yes"?>
<Relationships xmlns="http://schemas.openxmlformats.org/package/2006/relationships"><Relationship Id="rId3" Type="http://schemas.openxmlformats.org/officeDocument/2006/relationships/hyperlink" Target="http://www.bing.com/images/search?q=John+Seigenthaler+and+Freedom+Riders&amp;qs=n&amp;form=QBIR&amp;pq=john+seigenthaler+and+freedom+riders&amp;sc=0-22&amp;sp=-1&amp;sk=" TargetMode="External"/><Relationship Id="rId2" Type="http://schemas.openxmlformats.org/officeDocument/2006/relationships/notesSlide" Target="../notesSlides/notesSlide13.xml"/><Relationship Id="rId1" Type="http://schemas.openxmlformats.org/officeDocument/2006/relationships/slideLayout" Target="../slideLayouts/slideLayout5.xml"/><Relationship Id="rId4" Type="http://schemas.openxmlformats.org/officeDocument/2006/relationships/image" Target="../media/image16.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bing.com/images/search?q=The+1960's+and+segregated+schools+in+the+South&amp;qs=n&amp;form=QBIR&amp;pq=the+1960's+and+segregated+schools+in+the+south&amp;sc=0-8&amp;sp=-1&amp;sk=" TargetMode="External"/><Relationship Id="rId2" Type="http://schemas.openxmlformats.org/officeDocument/2006/relationships/image" Target="../media/image3.jpeg"/><Relationship Id="rId1" Type="http://schemas.openxmlformats.org/officeDocument/2006/relationships/slideLayout" Target="../slideLayouts/slideLayout4.xml"/><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The History of the Freedom Riders of 1961   </a:t>
            </a:r>
            <a:endParaRPr lang="en-US" dirty="0"/>
          </a:p>
        </p:txBody>
      </p:sp>
      <p:sp>
        <p:nvSpPr>
          <p:cNvPr id="5" name="Subtitle 4"/>
          <p:cNvSpPr>
            <a:spLocks noGrp="1"/>
          </p:cNvSpPr>
          <p:nvPr>
            <p:ph type="subTitle" idx="1"/>
          </p:nvPr>
        </p:nvSpPr>
        <p:spPr/>
        <p:txBody>
          <a:bodyPr/>
          <a:lstStyle/>
          <a:p>
            <a:endParaRPr lang="en-US" dirty="0" smtClean="0"/>
          </a:p>
          <a:p>
            <a:endParaRPr lang="en-US" dirty="0"/>
          </a:p>
        </p:txBody>
      </p:sp>
    </p:spTree>
    <p:extLst>
      <p:ext uri="{BB962C8B-B14F-4D97-AF65-F5344CB8AC3E}">
        <p14:creationId xmlns:p14="http://schemas.microsoft.com/office/powerpoint/2010/main" val="11601062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ttp://aug-cdn.com/sites/default/files/imagecache/superphoto/10827624.jpg"/>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p:spPr>
      </p:pic>
    </p:spTree>
    <p:extLst>
      <p:ext uri="{BB962C8B-B14F-4D97-AF65-F5344CB8AC3E}">
        <p14:creationId xmlns:p14="http://schemas.microsoft.com/office/powerpoint/2010/main" val="5847034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Freedom Riders were trained Civil Rights Activists</a:t>
            </a:r>
            <a:endParaRPr lang="en-US" dirty="0"/>
          </a:p>
        </p:txBody>
      </p:sp>
      <p:pic>
        <p:nvPicPr>
          <p:cNvPr id="4" name="Content Placeholder 3" descr="http://timelifeblog.files.wordpress.com/2013/01/05_00890119.jpg?w=740"/>
          <p:cNvPicPr>
            <a:picLocks noGrp="1"/>
          </p:cNvPicPr>
          <p:nvPr>
            <p:ph idx="1"/>
          </p:nvPr>
        </p:nvPicPr>
        <p:blipFill>
          <a:blip r:embed="rId3">
            <a:extLst>
              <a:ext uri="{28A0092B-C50C-407E-A947-70E740481C1C}">
                <a14:useLocalDpi xmlns:a14="http://schemas.microsoft.com/office/drawing/2010/main" val="0"/>
              </a:ext>
            </a:extLst>
          </a:blip>
          <a:stretch>
            <a:fillRect/>
          </a:stretch>
        </p:blipFill>
        <p:spPr bwMode="auto">
          <a:xfrm>
            <a:off x="1188720" y="1990185"/>
            <a:ext cx="6766560" cy="4279392"/>
          </a:xfrm>
          <a:prstGeom prst="rect">
            <a:avLst/>
          </a:prstGeom>
          <a:noFill/>
          <a:ln>
            <a:noFill/>
          </a:ln>
        </p:spPr>
      </p:pic>
    </p:spTree>
    <p:extLst>
      <p:ext uri="{BB962C8B-B14F-4D97-AF65-F5344CB8AC3E}">
        <p14:creationId xmlns:p14="http://schemas.microsoft.com/office/powerpoint/2010/main" val="14166126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1000" y="152400"/>
            <a:ext cx="8229600" cy="1142999"/>
          </a:xfrm>
        </p:spPr>
        <p:txBody>
          <a:bodyPr>
            <a:normAutofit fontScale="90000"/>
          </a:bodyPr>
          <a:lstStyle/>
          <a:p>
            <a:r>
              <a:rPr lang="en-US" dirty="0" smtClean="0"/>
              <a:t>The Original Group –May 4, 1961</a:t>
            </a:r>
            <a:endParaRPr lang="en-US" dirty="0"/>
          </a:p>
        </p:txBody>
      </p:sp>
      <p:pic>
        <p:nvPicPr>
          <p:cNvPr id="6" name="Content Placeholder 5" descr="http://www.pbs.org/wgbh/americanexperience/freedomriders/assets/images/stills/01346EWM.jpg"/>
          <p:cNvPicPr>
            <a:picLocks noGrp="1"/>
          </p:cNvPicPr>
          <p:nvPr>
            <p:ph idx="1"/>
          </p:nvPr>
        </p:nvPicPr>
        <p:blipFill>
          <a:blip r:embed="rId3" cstate="print">
            <a:extLst>
              <a:ext uri="{28A0092B-C50C-407E-A947-70E740481C1C}">
                <a14:useLocalDpi xmlns:a14="http://schemas.microsoft.com/office/drawing/2010/main" val="0"/>
              </a:ext>
            </a:extLst>
          </a:blip>
          <a:stretch>
            <a:fillRect/>
          </a:stretch>
        </p:blipFill>
        <p:spPr bwMode="auto">
          <a:xfrm>
            <a:off x="4445231" y="4003112"/>
            <a:ext cx="253538" cy="253538"/>
          </a:xfrm>
          <a:prstGeom prst="rect">
            <a:avLst/>
          </a:prstGeom>
          <a:noFill/>
          <a:ln>
            <a:noFill/>
          </a:ln>
        </p:spPr>
      </p:pic>
      <p:pic>
        <p:nvPicPr>
          <p:cNvPr id="7" name="Picture 6" descr="http://www.pbs.org/wgbh/americanexperience/freedomriders/assets/images/stills/01346EWM.jpg"/>
          <p:cNvPicPr/>
          <p:nvPr/>
        </p:nvPicPr>
        <p:blipFill>
          <a:blip r:embed="rId4">
            <a:extLst>
              <a:ext uri="{28A0092B-C50C-407E-A947-70E740481C1C}">
                <a14:useLocalDpi xmlns:a14="http://schemas.microsoft.com/office/drawing/2010/main" val="0"/>
              </a:ext>
            </a:extLst>
          </a:blip>
          <a:srcRect/>
          <a:stretch>
            <a:fillRect/>
          </a:stretch>
        </p:blipFill>
        <p:spPr bwMode="auto">
          <a:xfrm>
            <a:off x="2209800" y="1524000"/>
            <a:ext cx="5238750" cy="5238750"/>
          </a:xfrm>
          <a:prstGeom prst="rect">
            <a:avLst/>
          </a:prstGeom>
          <a:noFill/>
          <a:ln>
            <a:noFill/>
          </a:ln>
        </p:spPr>
      </p:pic>
    </p:spTree>
    <p:extLst>
      <p:ext uri="{BB962C8B-B14F-4D97-AF65-F5344CB8AC3E}">
        <p14:creationId xmlns:p14="http://schemas.microsoft.com/office/powerpoint/2010/main" val="1334463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Planned Bus Route</a:t>
            </a:r>
            <a:endParaRPr lang="en-US" dirty="0"/>
          </a:p>
        </p:txBody>
      </p:sp>
      <p:pic>
        <p:nvPicPr>
          <p:cNvPr id="4" name="Content Placeholder 3" descr="http://3.bp.blogspot.com/-0nKEStWP-T4/TdEeJ7mpfnI/AAAAAAAAAjg/pFlCwDEdAh4/s640/Freedom+Riders+Map.jpg"/>
          <p:cNvPicPr>
            <a:picLocks noGrp="1"/>
          </p:cNvPicPr>
          <p:nvPr>
            <p:ph idx="1"/>
          </p:nvPr>
        </p:nvPicPr>
        <p:blipFill>
          <a:blip r:embed="rId3">
            <a:extLst>
              <a:ext uri="{28A0092B-C50C-407E-A947-70E740481C1C}">
                <a14:useLocalDpi xmlns:a14="http://schemas.microsoft.com/office/drawing/2010/main" val="0"/>
              </a:ext>
            </a:extLst>
          </a:blip>
          <a:stretch>
            <a:fillRect/>
          </a:stretch>
        </p:blipFill>
        <p:spPr bwMode="auto">
          <a:xfrm>
            <a:off x="2276870" y="1935163"/>
            <a:ext cx="4590260" cy="4389437"/>
          </a:xfrm>
          <a:prstGeom prst="rect">
            <a:avLst/>
          </a:prstGeom>
          <a:noFill/>
          <a:ln>
            <a:noFill/>
          </a:ln>
        </p:spPr>
      </p:pic>
    </p:spTree>
    <p:extLst>
      <p:ext uri="{BB962C8B-B14F-4D97-AF65-F5344CB8AC3E}">
        <p14:creationId xmlns:p14="http://schemas.microsoft.com/office/powerpoint/2010/main" val="422252404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normAutofit fontScale="90000"/>
          </a:bodyPr>
          <a:lstStyle/>
          <a:p>
            <a:r>
              <a:rPr lang="en-US" dirty="0" smtClean="0"/>
              <a:t>Anniston, Alabama- Riders are beaten; bus engulfed in flames.</a:t>
            </a:r>
            <a:endParaRPr lang="en-US" dirty="0"/>
          </a:p>
        </p:txBody>
      </p:sp>
      <p:pic>
        <p:nvPicPr>
          <p:cNvPr id="16" name="Content Placeholder 15" descr="http://new.gilderlehrman.org/sites/default/files/imagecache/top-3col-full/content-images/burning_bus_image.jpg"/>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219200" y="1828800"/>
            <a:ext cx="6553200" cy="4191000"/>
          </a:xfrm>
          <a:prstGeom prst="rect">
            <a:avLst/>
          </a:prstGeom>
          <a:noFill/>
          <a:ln>
            <a:noFill/>
          </a:ln>
        </p:spPr>
      </p:pic>
    </p:spTree>
    <p:extLst>
      <p:ext uri="{BB962C8B-B14F-4D97-AF65-F5344CB8AC3E}">
        <p14:creationId xmlns:p14="http://schemas.microsoft.com/office/powerpoint/2010/main" val="394738744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Original Freedom Riders are Flown out of Birmingham, Alabama</a:t>
            </a:r>
            <a:endParaRPr lang="en-US" dirty="0"/>
          </a:p>
        </p:txBody>
      </p:sp>
      <p:pic>
        <p:nvPicPr>
          <p:cNvPr id="6" name="Content Placeholder 5" descr="http://www-tc.pbs.org/wgbh/americanexperience/freedomriders/assets/images/people/headshots/seigenthaler.jpg">
            <a:hlinkClick r:id="rId3"/>
          </p:cNvPr>
          <p:cNvPicPr>
            <a:picLocks noGrp="1"/>
          </p:cNvPicPr>
          <p:nvPr>
            <p:ph sz="half" idx="1"/>
          </p:nvPr>
        </p:nvPicPr>
        <p:blipFill>
          <a:blip r:embed="rId4">
            <a:extLst>
              <a:ext uri="{28A0092B-C50C-407E-A947-70E740481C1C}">
                <a14:useLocalDpi xmlns:a14="http://schemas.microsoft.com/office/drawing/2010/main" val="0"/>
              </a:ext>
            </a:extLst>
          </a:blip>
          <a:stretch>
            <a:fillRect/>
          </a:stretch>
        </p:blipFill>
        <p:spPr bwMode="auto">
          <a:xfrm>
            <a:off x="1066800" y="2057400"/>
            <a:ext cx="2438400" cy="3048000"/>
          </a:xfrm>
          <a:prstGeom prst="rect">
            <a:avLst/>
          </a:prstGeom>
          <a:noFill/>
          <a:ln>
            <a:noFill/>
          </a:ln>
        </p:spPr>
      </p:pic>
      <p:sp>
        <p:nvSpPr>
          <p:cNvPr id="7" name="Content Placeholder 6"/>
          <p:cNvSpPr>
            <a:spLocks noGrp="1"/>
          </p:cNvSpPr>
          <p:nvPr>
            <p:ph sz="half" idx="2"/>
          </p:nvPr>
        </p:nvSpPr>
        <p:spPr/>
        <p:txBody>
          <a:bodyPr/>
          <a:lstStyle/>
          <a:p>
            <a:r>
              <a:rPr lang="en-US" dirty="0" smtClean="0"/>
              <a:t>Asst. Administrator, John Seigenthaler is sent by Robert F. Kennedy (Attorney General ) to help the Freedom Riders and prevent further violence.</a:t>
            </a:r>
            <a:endParaRPr lang="en-US" dirty="0"/>
          </a:p>
        </p:txBody>
      </p:sp>
    </p:spTree>
    <p:extLst>
      <p:ext uri="{BB962C8B-B14F-4D97-AF65-F5344CB8AC3E}">
        <p14:creationId xmlns:p14="http://schemas.microsoft.com/office/powerpoint/2010/main" val="407770791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SNCC takes over Freedom Rides</a:t>
            </a:r>
            <a:endParaRPr lang="en-US" dirty="0"/>
          </a:p>
        </p:txBody>
      </p:sp>
      <p:sp>
        <p:nvSpPr>
          <p:cNvPr id="5" name="Text Placeholder 4"/>
          <p:cNvSpPr>
            <a:spLocks noGrp="1"/>
          </p:cNvSpPr>
          <p:nvPr>
            <p:ph type="body" idx="1"/>
          </p:nvPr>
        </p:nvSpPr>
        <p:spPr/>
        <p:txBody>
          <a:bodyPr/>
          <a:lstStyle/>
          <a:p>
            <a:endParaRPr lang="en-US" dirty="0"/>
          </a:p>
        </p:txBody>
      </p:sp>
      <p:sp>
        <p:nvSpPr>
          <p:cNvPr id="7" name="Text Placeholder 6"/>
          <p:cNvSpPr>
            <a:spLocks noGrp="1"/>
          </p:cNvSpPr>
          <p:nvPr>
            <p:ph type="body" sz="half" idx="3"/>
          </p:nvPr>
        </p:nvSpPr>
        <p:spPr/>
        <p:txBody>
          <a:bodyPr>
            <a:normAutofit fontScale="92500" lnSpcReduction="10000"/>
          </a:bodyPr>
          <a:lstStyle/>
          <a:p>
            <a:r>
              <a:rPr lang="en-US" dirty="0" smtClean="0"/>
              <a:t>Diane Nash, Coordinator of  SNCC</a:t>
            </a:r>
            <a:endParaRPr lang="en-US" dirty="0"/>
          </a:p>
        </p:txBody>
      </p:sp>
      <p:sp>
        <p:nvSpPr>
          <p:cNvPr id="6" name="Content Placeholder 5"/>
          <p:cNvSpPr>
            <a:spLocks noGrp="1"/>
          </p:cNvSpPr>
          <p:nvPr>
            <p:ph sz="quarter" idx="2"/>
          </p:nvPr>
        </p:nvSpPr>
        <p:spPr/>
        <p:txBody>
          <a:bodyPr/>
          <a:lstStyle/>
          <a:p>
            <a:endParaRPr lang="en-US" dirty="0"/>
          </a:p>
        </p:txBody>
      </p:sp>
      <p:sp>
        <p:nvSpPr>
          <p:cNvPr id="8" name="Content Placeholder 7"/>
          <p:cNvSpPr>
            <a:spLocks noGrp="1"/>
          </p:cNvSpPr>
          <p:nvPr>
            <p:ph sz="quarter" idx="4"/>
          </p:nvPr>
        </p:nvSpPr>
        <p:spPr/>
        <p:txBody>
          <a:bodyPr>
            <a:normAutofit fontScale="92500" lnSpcReduction="10000"/>
          </a:bodyPr>
          <a:lstStyle/>
          <a:p>
            <a:endParaRPr lang="en-US" dirty="0" smtClean="0"/>
          </a:p>
          <a:p>
            <a:r>
              <a:rPr lang="en-US" dirty="0" smtClean="0"/>
              <a:t>Attorney General, Robert F. Kennedy was deeply troubled when he heard that Diane Nash and the SNCC was sending another group of Freedom Riders to Alabama.</a:t>
            </a:r>
          </a:p>
          <a:p>
            <a:r>
              <a:rPr lang="en-US" dirty="0" smtClean="0"/>
              <a:t>They were told that they might get killed? Diane Nash said, “ We have signed our Last Wills &amp; Testaments.  We will not let violence win against non-violence.”</a:t>
            </a:r>
            <a:endParaRPr lang="en-US" dirty="0"/>
          </a:p>
        </p:txBody>
      </p:sp>
      <p:pic>
        <p:nvPicPr>
          <p:cNvPr id="4" name="Picture 3" descr="http://ts2.mm.bing.net/th?id=H.4654061817233613&amp;pid=1.7&amp;w=95&amp;h=140&amp;c=7&amp;rs=1">
            <a:hlinkClick r:id="rId3"/>
          </p:cNvPr>
          <p:cNvPicPr/>
          <p:nvPr/>
        </p:nvPicPr>
        <p:blipFill>
          <a:blip r:embed="rId4">
            <a:extLst>
              <a:ext uri="{28A0092B-C50C-407E-A947-70E740481C1C}">
                <a14:useLocalDpi xmlns:a14="http://schemas.microsoft.com/office/drawing/2010/main" val="0"/>
              </a:ext>
            </a:extLst>
          </a:blip>
          <a:srcRect/>
          <a:stretch>
            <a:fillRect/>
          </a:stretch>
        </p:blipFill>
        <p:spPr bwMode="auto">
          <a:xfrm>
            <a:off x="533400" y="1981200"/>
            <a:ext cx="3352800" cy="4343400"/>
          </a:xfrm>
          <a:prstGeom prst="rect">
            <a:avLst/>
          </a:prstGeom>
          <a:noFill/>
          <a:ln>
            <a:noFill/>
          </a:ln>
        </p:spPr>
      </p:pic>
    </p:spTree>
    <p:extLst>
      <p:ext uri="{BB962C8B-B14F-4D97-AF65-F5344CB8AC3E}">
        <p14:creationId xmlns:p14="http://schemas.microsoft.com/office/powerpoint/2010/main" val="30112614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Resolution of the Freedom Rides</a:t>
            </a:r>
            <a:endParaRPr lang="en-US" dirty="0"/>
          </a:p>
        </p:txBody>
      </p:sp>
      <p:sp>
        <p:nvSpPr>
          <p:cNvPr id="3" name="Content Placeholder 2"/>
          <p:cNvSpPr>
            <a:spLocks noGrp="1"/>
          </p:cNvSpPr>
          <p:nvPr>
            <p:ph idx="1"/>
          </p:nvPr>
        </p:nvSpPr>
        <p:spPr/>
        <p:txBody>
          <a:bodyPr/>
          <a:lstStyle/>
          <a:p>
            <a:r>
              <a:rPr lang="en-US" dirty="0" smtClean="0"/>
              <a:t>Hundreds of people around the country were inspired by the Freedom Riders and joined them.</a:t>
            </a:r>
          </a:p>
          <a:p>
            <a:r>
              <a:rPr lang="en-US" dirty="0" smtClean="0"/>
              <a:t>In September 1961, the Interstate Commerce Commission issued a sweeping desegregation order that included orders that all Jim Crow signs be removed.</a:t>
            </a:r>
          </a:p>
          <a:p>
            <a:r>
              <a:rPr lang="en-US" dirty="0" smtClean="0"/>
              <a:t>The Justice Dept. prosecuted local officials who resisted desegregation.</a:t>
            </a:r>
            <a:endParaRPr lang="en-US" dirty="0"/>
          </a:p>
        </p:txBody>
      </p:sp>
    </p:spTree>
    <p:extLst>
      <p:ext uri="{BB962C8B-B14F-4D97-AF65-F5344CB8AC3E}">
        <p14:creationId xmlns:p14="http://schemas.microsoft.com/office/powerpoint/2010/main" val="89429866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President Lyndon B. Johnson signs the Civil Rights Act of 1964</a:t>
            </a:r>
            <a:endParaRPr lang="en-US" dirty="0"/>
          </a:p>
        </p:txBody>
      </p:sp>
      <p:sp>
        <p:nvSpPr>
          <p:cNvPr id="3" name="Content Placeholder 2"/>
          <p:cNvSpPr>
            <a:spLocks noGrp="1"/>
          </p:cNvSpPr>
          <p:nvPr>
            <p:ph idx="1"/>
          </p:nvPr>
        </p:nvSpPr>
        <p:spPr/>
        <p:txBody>
          <a:bodyPr/>
          <a:lstStyle/>
          <a:p>
            <a:endParaRPr lang="en-US" dirty="0"/>
          </a:p>
        </p:txBody>
      </p:sp>
      <p:pic>
        <p:nvPicPr>
          <p:cNvPr id="1026" name="Picture 2" descr="http://www.hud.gov/offices/fheo/images/LBJ-CivilRightsAct.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1905000"/>
            <a:ext cx="8229600" cy="4648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836676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Resources:</a:t>
            </a:r>
            <a:endParaRPr lang="en-US" dirty="0"/>
          </a:p>
        </p:txBody>
      </p:sp>
      <p:sp>
        <p:nvSpPr>
          <p:cNvPr id="3" name="Content Placeholder 2"/>
          <p:cNvSpPr>
            <a:spLocks noGrp="1"/>
          </p:cNvSpPr>
          <p:nvPr>
            <p:ph idx="1"/>
          </p:nvPr>
        </p:nvSpPr>
        <p:spPr/>
        <p:txBody>
          <a:bodyPr/>
          <a:lstStyle/>
          <a:p>
            <a:r>
              <a:rPr lang="en-US" dirty="0" smtClean="0"/>
              <a:t>1.http://www.pbs.org/wgbh/americanexperience/freedomriders/index.php/tag/media/13</a:t>
            </a:r>
          </a:p>
          <a:p>
            <a:r>
              <a:rPr lang="en-US" dirty="0" smtClean="0"/>
              <a:t>2.Bausman, Ann, “Freedom Riders: Congressman John Lewis and Jim Zwerg on the Front Lines of the Civil Rights Movement,” 2006, Natl. Geographic Society.</a:t>
            </a:r>
          </a:p>
          <a:p>
            <a:r>
              <a:rPr lang="en-US" dirty="0" smtClean="0"/>
              <a:t>DVD: “Freedom Riders: Could You Get On The Bus?,” PBS, American Experience, 2011.</a:t>
            </a:r>
            <a:endParaRPr lang="en-US" dirty="0"/>
          </a:p>
        </p:txBody>
      </p:sp>
      <p:sp>
        <p:nvSpPr>
          <p:cNvPr id="4" name="Rectangle 3"/>
          <p:cNvSpPr/>
          <p:nvPr/>
        </p:nvSpPr>
        <p:spPr>
          <a:xfrm>
            <a:off x="2286000" y="3105835"/>
            <a:ext cx="4572000" cy="369332"/>
          </a:xfrm>
          <a:prstGeom prst="rect">
            <a:avLst/>
          </a:prstGeom>
        </p:spPr>
        <p:txBody>
          <a:bodyPr>
            <a:spAutoFit/>
          </a:bodyPr>
          <a:lstStyle/>
          <a:p>
            <a:endParaRPr lang="en-US" dirty="0"/>
          </a:p>
        </p:txBody>
      </p:sp>
    </p:spTree>
    <p:extLst>
      <p:ext uri="{BB962C8B-B14F-4D97-AF65-F5344CB8AC3E}">
        <p14:creationId xmlns:p14="http://schemas.microsoft.com/office/powerpoint/2010/main" val="39729901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Who Were The Freedom Riders?</a:t>
            </a:r>
            <a:endParaRPr lang="en-US" dirty="0"/>
          </a:p>
        </p:txBody>
      </p:sp>
      <p:pic>
        <p:nvPicPr>
          <p:cNvPr id="4" name="Content Placeholder 3" descr="https://encrypted-tbn0.gstatic.com/images?q=tbn:ANd9GcRr16MUiOKmd9PHgUdA1emvOTHup8oYYh-_MGS6JhLcY3r-B9p_9A"/>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447800" y="1752600"/>
            <a:ext cx="6019800" cy="4495800"/>
          </a:xfrm>
          <a:prstGeom prst="rect">
            <a:avLst/>
          </a:prstGeom>
          <a:noFill/>
          <a:ln>
            <a:noFill/>
          </a:ln>
        </p:spPr>
      </p:pic>
    </p:spTree>
    <p:extLst>
      <p:ext uri="{BB962C8B-B14F-4D97-AF65-F5344CB8AC3E}">
        <p14:creationId xmlns:p14="http://schemas.microsoft.com/office/powerpoint/2010/main" val="41325792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353312"/>
          </a:xfrm>
        </p:spPr>
        <p:txBody>
          <a:bodyPr>
            <a:normAutofit fontScale="90000"/>
          </a:bodyPr>
          <a:lstStyle/>
          <a:p>
            <a:r>
              <a:rPr lang="en-US" dirty="0" smtClean="0"/>
              <a:t>Non-Violent Protesters of Segregated Transportation</a:t>
            </a:r>
            <a:endParaRPr lang="en-US" dirty="0"/>
          </a:p>
        </p:txBody>
      </p:sp>
      <p:sp>
        <p:nvSpPr>
          <p:cNvPr id="3" name="Content Placeholder 2"/>
          <p:cNvSpPr>
            <a:spLocks noGrp="1"/>
          </p:cNvSpPr>
          <p:nvPr>
            <p:ph idx="1"/>
          </p:nvPr>
        </p:nvSpPr>
        <p:spPr/>
        <p:txBody>
          <a:bodyPr>
            <a:normAutofit lnSpcReduction="10000"/>
          </a:bodyPr>
          <a:lstStyle/>
          <a:p>
            <a:endParaRPr lang="en-US" dirty="0" smtClean="0"/>
          </a:p>
          <a:p>
            <a:r>
              <a:rPr lang="en-US" dirty="0" smtClean="0"/>
              <a:t>Segregated buses, with “Colored Only” and “White Only” seating had already been declared illegal in Federal court cases.</a:t>
            </a:r>
          </a:p>
          <a:p>
            <a:endParaRPr lang="en-US" dirty="0" smtClean="0"/>
          </a:p>
          <a:p>
            <a:r>
              <a:rPr lang="en-US" dirty="0" smtClean="0"/>
              <a:t>Southern states still had segregation laws on the books.</a:t>
            </a:r>
          </a:p>
          <a:p>
            <a:pPr marL="0" indent="0">
              <a:buNone/>
            </a:pPr>
            <a:endParaRPr lang="en-US" dirty="0" smtClean="0"/>
          </a:p>
          <a:p>
            <a:r>
              <a:rPr lang="en-US" dirty="0" smtClean="0"/>
              <a:t>No one was enforcing desegregation in the South.</a:t>
            </a:r>
          </a:p>
          <a:p>
            <a:pPr marL="0" indent="0">
              <a:buNone/>
            </a:pPr>
            <a:r>
              <a:rPr lang="en-US" dirty="0"/>
              <a:t> </a:t>
            </a:r>
            <a:r>
              <a:rPr lang="en-US" dirty="0" smtClean="0"/>
              <a:t>    </a:t>
            </a:r>
            <a:endParaRPr lang="en-US" dirty="0"/>
          </a:p>
        </p:txBody>
      </p:sp>
    </p:spTree>
    <p:extLst>
      <p:ext uri="{BB962C8B-B14F-4D97-AF65-F5344CB8AC3E}">
        <p14:creationId xmlns:p14="http://schemas.microsoft.com/office/powerpoint/2010/main" val="18889101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Civil Rights Movement</a:t>
            </a:r>
            <a:endParaRPr lang="en-US" dirty="0"/>
          </a:p>
        </p:txBody>
      </p:sp>
      <p:sp>
        <p:nvSpPr>
          <p:cNvPr id="3" name="Content Placeholder 2"/>
          <p:cNvSpPr>
            <a:spLocks noGrp="1"/>
          </p:cNvSpPr>
          <p:nvPr>
            <p:ph idx="1"/>
          </p:nvPr>
        </p:nvSpPr>
        <p:spPr/>
        <p:txBody>
          <a:bodyPr>
            <a:normAutofit fontScale="85000" lnSpcReduction="10000"/>
          </a:bodyPr>
          <a:lstStyle/>
          <a:p>
            <a:endParaRPr lang="en-US" dirty="0" smtClean="0"/>
          </a:p>
          <a:p>
            <a:r>
              <a:rPr lang="en-US" dirty="0" smtClean="0"/>
              <a:t>The Civil Rights Movement started in the 1950’s and reached its height in the 1960’s.  It involved non-violent demonstrations by Black and White Activists to stop discrimination and bigotry that existed throughout the United States.</a:t>
            </a:r>
          </a:p>
          <a:p>
            <a:r>
              <a:rPr lang="en-US" dirty="0" smtClean="0"/>
              <a:t>Although the Civil War Amendments to the U.S. Constitution (the 13</a:t>
            </a:r>
            <a:r>
              <a:rPr lang="en-US" baseline="30000" dirty="0" smtClean="0"/>
              <a:t>th (1865)</a:t>
            </a:r>
            <a:r>
              <a:rPr lang="en-US" dirty="0" smtClean="0"/>
              <a:t>, 14</a:t>
            </a:r>
            <a:r>
              <a:rPr lang="en-US" baseline="30000" dirty="0" smtClean="0"/>
              <a:t>th (1868)</a:t>
            </a:r>
            <a:r>
              <a:rPr lang="en-US" dirty="0" smtClean="0"/>
              <a:t> and  15</a:t>
            </a:r>
            <a:r>
              <a:rPr lang="en-US" baseline="30000" dirty="0" smtClean="0"/>
              <a:t>th</a:t>
            </a:r>
            <a:r>
              <a:rPr lang="en-US" dirty="0" smtClean="0"/>
              <a:t> (1870) Amendments outlawed slavery and mandated equal protection of the law to all citizens in all states, Blacks in the South did not have equal rights.</a:t>
            </a:r>
          </a:p>
          <a:p>
            <a:r>
              <a:rPr lang="en-US" dirty="0" smtClean="0"/>
              <a:t>In the South, every aspect of public life was segregated including, schools, libraries, parks, movie theatres, bathrooms, restaurants and all types of Public Transportation.</a:t>
            </a:r>
          </a:p>
          <a:p>
            <a:endParaRPr lang="en-US" dirty="0"/>
          </a:p>
        </p:txBody>
      </p:sp>
    </p:spTree>
    <p:extLst>
      <p:ext uri="{BB962C8B-B14F-4D97-AF65-F5344CB8AC3E}">
        <p14:creationId xmlns:p14="http://schemas.microsoft.com/office/powerpoint/2010/main" val="39876560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Segregation Permeated all Aspects of Life in the South</a:t>
            </a:r>
            <a:endParaRPr lang="en-US" dirty="0"/>
          </a:p>
        </p:txBody>
      </p:sp>
      <p:sp>
        <p:nvSpPr>
          <p:cNvPr id="5" name="Content Placeholder 4"/>
          <p:cNvSpPr>
            <a:spLocks noGrp="1"/>
          </p:cNvSpPr>
          <p:nvPr>
            <p:ph sz="half" idx="1"/>
          </p:nvPr>
        </p:nvSpPr>
        <p:spPr/>
        <p:txBody>
          <a:bodyPr/>
          <a:lstStyle/>
          <a:p>
            <a:r>
              <a:rPr lang="en-US" dirty="0" smtClean="0"/>
              <a:t>Segregated Schools </a:t>
            </a:r>
            <a:endParaRPr lang="en-US" dirty="0"/>
          </a:p>
        </p:txBody>
      </p:sp>
      <p:sp>
        <p:nvSpPr>
          <p:cNvPr id="6" name="Content Placeholder 5"/>
          <p:cNvSpPr>
            <a:spLocks noGrp="1"/>
          </p:cNvSpPr>
          <p:nvPr>
            <p:ph sz="half" idx="2"/>
          </p:nvPr>
        </p:nvSpPr>
        <p:spPr/>
        <p:txBody>
          <a:bodyPr/>
          <a:lstStyle/>
          <a:p>
            <a:r>
              <a:rPr lang="en-US" dirty="0" smtClean="0"/>
              <a:t>Segregated Movie Theatres</a:t>
            </a:r>
            <a:endParaRPr lang="en-US" dirty="0"/>
          </a:p>
        </p:txBody>
      </p:sp>
      <p:pic>
        <p:nvPicPr>
          <p:cNvPr id="7" name="Picture 6" descr="http://www.republicanhour.com/wp-content/plugins/akismet/black-and-white-schools-segregation-i16.jpg"/>
          <p:cNvPicPr/>
          <p:nvPr/>
        </p:nvPicPr>
        <p:blipFill>
          <a:blip r:embed="rId2">
            <a:extLst>
              <a:ext uri="{28A0092B-C50C-407E-A947-70E740481C1C}">
                <a14:useLocalDpi xmlns:a14="http://schemas.microsoft.com/office/drawing/2010/main" val="0"/>
              </a:ext>
            </a:extLst>
          </a:blip>
          <a:srcRect/>
          <a:stretch>
            <a:fillRect/>
          </a:stretch>
        </p:blipFill>
        <p:spPr bwMode="auto">
          <a:xfrm>
            <a:off x="411956" y="2438400"/>
            <a:ext cx="4195762" cy="3962400"/>
          </a:xfrm>
          <a:prstGeom prst="rect">
            <a:avLst/>
          </a:prstGeom>
          <a:noFill/>
          <a:ln>
            <a:noFill/>
          </a:ln>
        </p:spPr>
      </p:pic>
      <p:pic>
        <p:nvPicPr>
          <p:cNvPr id="8" name="Picture 7" descr="http://ts2.mm.bing.net/th?id=H.4931941883969761&amp;pid=1.7&amp;w=196&amp;h=155&amp;c=7&amp;rs=1">
            <a:hlinkClick r:id="rId3"/>
          </p:cNvPr>
          <p:cNvPicPr/>
          <p:nvPr/>
        </p:nvPicPr>
        <p:blipFill>
          <a:blip r:embed="rId4">
            <a:extLst>
              <a:ext uri="{28A0092B-C50C-407E-A947-70E740481C1C}">
                <a14:useLocalDpi xmlns:a14="http://schemas.microsoft.com/office/drawing/2010/main" val="0"/>
              </a:ext>
            </a:extLst>
          </a:blip>
          <a:srcRect/>
          <a:stretch>
            <a:fillRect/>
          </a:stretch>
        </p:blipFill>
        <p:spPr bwMode="auto">
          <a:xfrm>
            <a:off x="5257800" y="2819400"/>
            <a:ext cx="3200400" cy="3276600"/>
          </a:xfrm>
          <a:prstGeom prst="rect">
            <a:avLst/>
          </a:prstGeom>
          <a:noFill/>
          <a:ln>
            <a:noFill/>
          </a:ln>
        </p:spPr>
      </p:pic>
    </p:spTree>
    <p:extLst>
      <p:ext uri="{BB962C8B-B14F-4D97-AF65-F5344CB8AC3E}">
        <p14:creationId xmlns:p14="http://schemas.microsoft.com/office/powerpoint/2010/main" val="32985415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http://chronicle.com/blognetwork/tenuredradical/files/2011/08/colored-only11.jpg"/>
          <p:cNvPicPr>
            <a:picLocks noGrp="1"/>
          </p:cNvPicPr>
          <p:nvPr>
            <p:ph idx="4294967295"/>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p:spPr>
      </p:pic>
    </p:spTree>
    <p:extLst>
      <p:ext uri="{BB962C8B-B14F-4D97-AF65-F5344CB8AC3E}">
        <p14:creationId xmlns:p14="http://schemas.microsoft.com/office/powerpoint/2010/main" val="19773241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ttp://www.celestialmonochord.org/images/segregation.jpg"/>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7999"/>
          </a:xfrm>
          <a:prstGeom prst="rect">
            <a:avLst/>
          </a:prstGeom>
          <a:noFill/>
          <a:ln>
            <a:noFill/>
          </a:ln>
        </p:spPr>
      </p:pic>
    </p:spTree>
    <p:extLst>
      <p:ext uri="{BB962C8B-B14F-4D97-AF65-F5344CB8AC3E}">
        <p14:creationId xmlns:p14="http://schemas.microsoft.com/office/powerpoint/2010/main" val="29995797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ttp://espn.go.com/i/eticket/20070806/photos/etick_atldiv12b.jpg"/>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p:spPr>
      </p:pic>
    </p:spTree>
    <p:extLst>
      <p:ext uri="{BB962C8B-B14F-4D97-AF65-F5344CB8AC3E}">
        <p14:creationId xmlns:p14="http://schemas.microsoft.com/office/powerpoint/2010/main" val="24099906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800" dirty="0" smtClean="0"/>
              <a:t>1951- Students Protested Segregated Lunch Counters</a:t>
            </a:r>
            <a:br>
              <a:rPr lang="en-US" sz="1800" dirty="0" smtClean="0"/>
            </a:br>
            <a:r>
              <a:rPr lang="en-US" sz="1800" dirty="0" smtClean="0"/>
              <a:t> in Greensboro, North Carolina.</a:t>
            </a:r>
            <a:endParaRPr lang="en-US" sz="1800" dirty="0"/>
          </a:p>
        </p:txBody>
      </p:sp>
      <p:pic>
        <p:nvPicPr>
          <p:cNvPr id="4" name="Content Placeholder 3" descr="http://timelifeblog.files.wordpress.com/2013/01/02_00890116.jpg?w=740"/>
          <p:cNvPicPr>
            <a:picLocks noGrp="1"/>
          </p:cNvPicPr>
          <p:nvPr>
            <p:ph idx="1"/>
          </p:nvPr>
        </p:nvPicPr>
        <p:blipFill>
          <a:blip r:embed="rId3">
            <a:extLst>
              <a:ext uri="{28A0092B-C50C-407E-A947-70E740481C1C}">
                <a14:useLocalDpi xmlns:a14="http://schemas.microsoft.com/office/drawing/2010/main" val="0"/>
              </a:ext>
            </a:extLst>
          </a:blip>
          <a:stretch>
            <a:fillRect/>
          </a:stretch>
        </p:blipFill>
        <p:spPr bwMode="auto">
          <a:xfrm>
            <a:off x="1188720" y="1949037"/>
            <a:ext cx="6766560" cy="4361688"/>
          </a:xfrm>
          <a:prstGeom prst="rect">
            <a:avLst/>
          </a:prstGeom>
          <a:noFill/>
          <a:ln>
            <a:noFill/>
          </a:ln>
        </p:spPr>
      </p:pic>
    </p:spTree>
    <p:extLst>
      <p:ext uri="{BB962C8B-B14F-4D97-AF65-F5344CB8AC3E}">
        <p14:creationId xmlns:p14="http://schemas.microsoft.com/office/powerpoint/2010/main" val="27881307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789</TotalTime>
  <Words>1401</Words>
  <Application>Microsoft Office PowerPoint</Application>
  <PresentationFormat>On-screen Show (4:3)</PresentationFormat>
  <Paragraphs>89</Paragraphs>
  <Slides>19</Slides>
  <Notes>15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Calibri</vt:lpstr>
      <vt:lpstr>Constantia</vt:lpstr>
      <vt:lpstr>Wingdings 2</vt:lpstr>
      <vt:lpstr>Flow</vt:lpstr>
      <vt:lpstr>The History of the Freedom Riders of 1961   </vt:lpstr>
      <vt:lpstr>Who Were The Freedom Riders?</vt:lpstr>
      <vt:lpstr>Non-Violent Protesters of Segregated Transportation</vt:lpstr>
      <vt:lpstr>The Civil Rights Movement</vt:lpstr>
      <vt:lpstr>Segregation Permeated all Aspects of Life in the South</vt:lpstr>
      <vt:lpstr>PowerPoint Presentation</vt:lpstr>
      <vt:lpstr>PowerPoint Presentation</vt:lpstr>
      <vt:lpstr>PowerPoint Presentation</vt:lpstr>
      <vt:lpstr>1951- Students Protested Segregated Lunch Counters  in Greensboro, North Carolina.</vt:lpstr>
      <vt:lpstr>PowerPoint Presentation</vt:lpstr>
      <vt:lpstr>The Freedom Riders were trained Civil Rights Activists</vt:lpstr>
      <vt:lpstr>The Original Group –May 4, 1961</vt:lpstr>
      <vt:lpstr>The Planned Bus Route</vt:lpstr>
      <vt:lpstr>Anniston, Alabama- Riders are beaten; bus engulfed in flames.</vt:lpstr>
      <vt:lpstr>Original Freedom Riders are Flown out of Birmingham, Alabama</vt:lpstr>
      <vt:lpstr>SNCC takes over Freedom Rides</vt:lpstr>
      <vt:lpstr>Resolution of the Freedom Rides</vt:lpstr>
      <vt:lpstr>President Lyndon B. Johnson signs the Civil Rights Act of 1964</vt:lpstr>
      <vt:lpstr>Resources: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History of the Freedom Riders</dc:title>
  <dc:creator>Debby</dc:creator>
  <cp:lastModifiedBy>Aggeliki Arsenikou</cp:lastModifiedBy>
  <cp:revision>42</cp:revision>
  <dcterms:created xsi:type="dcterms:W3CDTF">2013-02-04T17:06:09Z</dcterms:created>
  <dcterms:modified xsi:type="dcterms:W3CDTF">2020-04-27T13:56:59Z</dcterms:modified>
</cp:coreProperties>
</file>