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61" r:id="rId4"/>
    <p:sldId id="266" r:id="rId5"/>
    <p:sldId id="272" r:id="rId6"/>
    <p:sldId id="259" r:id="rId7"/>
    <p:sldId id="264" r:id="rId8"/>
    <p:sldId id="258" r:id="rId9"/>
    <p:sldId id="260" r:id="rId10"/>
    <p:sldId id="265" r:id="rId11"/>
    <p:sldId id="263" r:id="rId12"/>
    <p:sldId id="267" r:id="rId13"/>
    <p:sldId id="270" r:id="rId14"/>
    <p:sldId id="268" r:id="rId15"/>
    <p:sldId id="257" r:id="rId16"/>
    <p:sldId id="271" r:id="rId17"/>
    <p:sldId id="262" r:id="rId18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99"/>
    <a:srgbClr val="FF3300"/>
    <a:srgbClr val="9999FF"/>
    <a:srgbClr val="FF99FF"/>
    <a:srgbClr val="990099"/>
    <a:srgbClr val="FF3399"/>
    <a:srgbClr val="CC66FF"/>
    <a:srgbClr val="FF33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89376CB6-56E8-4604-AAC7-70B226A486B6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E7EB61E9-BFD0-449E-AC71-426A63238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2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72DC2B10-7519-4E41-9B5F-023DD2B4DA6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0" tIns="46305" rIns="92610" bIns="463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2610" tIns="46305" rIns="92610" bIns="463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DEE2D48B-417B-4CC6-8F77-25146397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9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2D48B-417B-4CC6-8F77-25146397F8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567-2EBE-4F4D-B951-EA05A044D58A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72-3C08-4E26-B078-B93824F6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567-2EBE-4F4D-B951-EA05A044D58A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72-3C08-4E26-B078-B93824F6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567-2EBE-4F4D-B951-EA05A044D58A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72-3C08-4E26-B078-B93824F6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567-2EBE-4F4D-B951-EA05A044D58A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72-3C08-4E26-B078-B93824F6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567-2EBE-4F4D-B951-EA05A044D58A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72-3C08-4E26-B078-B93824F6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567-2EBE-4F4D-B951-EA05A044D58A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72-3C08-4E26-B078-B93824F6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567-2EBE-4F4D-B951-EA05A044D58A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72-3C08-4E26-B078-B93824F6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567-2EBE-4F4D-B951-EA05A044D58A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72-3C08-4E26-B078-B93824F6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567-2EBE-4F4D-B951-EA05A044D58A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72-3C08-4E26-B078-B93824F6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567-2EBE-4F4D-B951-EA05A044D58A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72-3C08-4E26-B078-B93824F6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567-2EBE-4F4D-B951-EA05A044D58A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3572-3C08-4E26-B078-B93824F6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E6567-2EBE-4F4D-B951-EA05A044D58A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3572-3C08-4E26-B078-B93824F6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-demo.clipart.com/search/close-up?oid=5043264&amp;q=verdict&amp;s=1&amp;a=d" TargetMode="Externa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schools-demo.clipart.com/search/close-up?oid=5043262&amp;q=verdict&amp;s=1&amp;a=d" TargetMode="Externa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chools-demo.clipart.com/search/close-up?oid=5044923&amp;q=innocent&amp;s=1&amp;a=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schools-demo.clipart.com/search/close-up?oid=5044944&amp;q=verdict&amp;s=1&amp;a=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ary.reference.com/browse/th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muldawew\Local Settings\Temporary Internet Files\Content.IE5\79RDIGM8\MP9004387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0"/>
            <a:ext cx="96774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Important Legal Vocabulary for </a:t>
            </a:r>
            <a:br>
              <a:rPr lang="en-US" dirty="0" smtClean="0"/>
            </a:br>
            <a:r>
              <a:rPr lang="en-US" i="1" dirty="0" smtClean="0"/>
              <a:t>Twelve Angry Men</a:t>
            </a:r>
            <a:endParaRPr lang="en-US" i="1" dirty="0"/>
          </a:p>
        </p:txBody>
      </p:sp>
      <p:pic>
        <p:nvPicPr>
          <p:cNvPr id="1026" name="Picture 2" descr="C:\Documents and Settings\muldawew\Local Settings\Temporary Internet Files\Content.IE5\XF0CTI6P\MC90021197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038600"/>
            <a:ext cx="2564892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Premeditated Homicide/Murder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A murder that was done on purpose (not accidental) or one that was planned in advance.</a:t>
            </a:r>
          </a:p>
        </p:txBody>
      </p:sp>
      <p:pic>
        <p:nvPicPr>
          <p:cNvPr id="7174" name="Picture 6" descr="http://uploads.ronitbaras.com/2009/01/clip-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3539319"/>
            <a:ext cx="1457325" cy="2305050"/>
          </a:xfrm>
          <a:prstGeom prst="rect">
            <a:avLst/>
          </a:prstGeom>
          <a:noFill/>
        </p:spPr>
      </p:pic>
      <p:pic>
        <p:nvPicPr>
          <p:cNvPr id="7176" name="Picture 8" descr="http://t3.gstatic.com/images?q=tbn:ANd9GcQhSblaDfSoNHgxdvOXzfcX_fcY2bhUeOdoP-ub-9ifUXRlLCha_naNzRTS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1676400" cy="1841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Foreman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Head juror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role of the foreman is to ask questions on behalf of the jury, facilitate jury discussions, and sometimes to read the verdict of the jury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6" name="Picture 4" descr="http://content3.mypowerit.net/_img/clipart/Politics/jury_of_pe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10000"/>
            <a:ext cx="3810000" cy="265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3399"/>
          </a:solidFill>
        </p:spPr>
        <p:txBody>
          <a:bodyPr/>
          <a:lstStyle/>
          <a:p>
            <a:r>
              <a:rPr lang="en-US" dirty="0" smtClean="0"/>
              <a:t>Reasonable Doubt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Reasonable means sensible; not foolish</a:t>
            </a:r>
          </a:p>
          <a:p>
            <a:r>
              <a:rPr lang="en-US" dirty="0" smtClean="0">
                <a:solidFill>
                  <a:srgbClr val="FF3399"/>
                </a:solidFill>
              </a:rPr>
              <a:t>Reasonable doubt is the level of certainty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3399"/>
                </a:solidFill>
              </a:rPr>
              <a:t>a juror must have  to find a defendant guilty of a crime</a:t>
            </a:r>
          </a:p>
          <a:p>
            <a:endParaRPr lang="en-US" dirty="0" smtClean="0">
              <a:solidFill>
                <a:srgbClr val="FF3399"/>
              </a:solidFill>
            </a:endParaRPr>
          </a:p>
          <a:p>
            <a:r>
              <a:rPr lang="en-US" dirty="0" smtClean="0">
                <a:solidFill>
                  <a:srgbClr val="FF3399"/>
                </a:solidFill>
              </a:rPr>
              <a:t>There must be no </a:t>
            </a:r>
            <a:r>
              <a:rPr lang="en-US" dirty="0" smtClean="0">
                <a:solidFill>
                  <a:srgbClr val="00B0F0"/>
                </a:solidFill>
              </a:rPr>
              <a:t>"</a:t>
            </a:r>
            <a:r>
              <a:rPr lang="en-US" i="1" dirty="0" smtClean="0">
                <a:solidFill>
                  <a:srgbClr val="00B0F0"/>
                </a:solidFill>
              </a:rPr>
              <a:t>reasonable doubt</a:t>
            </a:r>
            <a:r>
              <a:rPr lang="en-US" dirty="0" smtClean="0">
                <a:solidFill>
                  <a:srgbClr val="00B0F0"/>
                </a:solidFill>
              </a:rPr>
              <a:t>"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3399"/>
                </a:solidFill>
              </a:rPr>
              <a:t>in the mind of a juror that the defendant is guilty.</a:t>
            </a:r>
          </a:p>
        </p:txBody>
      </p:sp>
      <p:pic>
        <p:nvPicPr>
          <p:cNvPr id="4100" name="Picture 4" descr="http://t2.gstatic.com/images?q=tbn:ANd9GcQJeGwRjYlKvBK0icU4kHxXm86YLnvGJVK76RB44BemW1Ggz6Eu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752600"/>
            <a:ext cx="901337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Deliberate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To consider carefully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crazy fool\AppData\Local\Microsoft\Windows\Temporary Internet Files\Content.IE5\L209MPR4\MC9002404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16" y="2803550"/>
            <a:ext cx="2138770" cy="14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razy fool\AppData\Local\Microsoft\Windows\Temporary Internet Files\Content.IE5\Q9PPKXHO\MC9002871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3238123" cy="236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861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0099"/>
          </a:solidFill>
        </p:spPr>
        <p:txBody>
          <a:bodyPr/>
          <a:lstStyle/>
          <a:p>
            <a:r>
              <a:rPr lang="en-US" dirty="0" smtClean="0">
                <a:solidFill>
                  <a:srgbClr val="9999FF"/>
                </a:solidFill>
              </a:rPr>
              <a:t>Verdict</a:t>
            </a:r>
            <a:endParaRPr lang="en-US" dirty="0">
              <a:solidFill>
                <a:srgbClr val="99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999FF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90099"/>
                </a:solidFill>
              </a:rPr>
              <a:t>The  jury’s final decision</a:t>
            </a:r>
          </a:p>
          <a:p>
            <a:r>
              <a:rPr lang="en-US" sz="3600" b="1" dirty="0" smtClean="0">
                <a:solidFill>
                  <a:srgbClr val="990099"/>
                </a:solidFill>
              </a:rPr>
              <a:t>The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verdict</a:t>
            </a:r>
            <a:r>
              <a:rPr lang="en-US" sz="3600" b="1" dirty="0" smtClean="0">
                <a:solidFill>
                  <a:srgbClr val="990099"/>
                </a:solidFill>
              </a:rPr>
              <a:t> is either “not guilty” or “guilty”</a:t>
            </a:r>
            <a:endParaRPr lang="en-US" sz="3600" b="1" dirty="0">
              <a:solidFill>
                <a:srgbClr val="990099"/>
              </a:solidFill>
            </a:endParaRPr>
          </a:p>
        </p:txBody>
      </p:sp>
      <p:pic>
        <p:nvPicPr>
          <p:cNvPr id="4099" name="Picture 3" descr="C:\Documents and Settings\muldawew\Local Settings\Temporary Internet Files\Content.IE5\SPG3TP49\MC9002312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038600"/>
            <a:ext cx="2584764" cy="2542515"/>
          </a:xfrm>
          <a:prstGeom prst="rect">
            <a:avLst/>
          </a:prstGeom>
          <a:noFill/>
        </p:spPr>
      </p:pic>
      <p:pic>
        <p:nvPicPr>
          <p:cNvPr id="4103" name="Picture 7" descr="http://images.clipart.com/thm/thm14/CL/3D/041906_1/gavel_pounding_not_guilty_text_pt_res.thm.jpg">
            <a:hlinkClick r:id="rId3" tooltip="Formats: JPG, GIF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962400"/>
            <a:ext cx="1981200" cy="1981202"/>
          </a:xfrm>
          <a:prstGeom prst="rect">
            <a:avLst/>
          </a:prstGeom>
          <a:noFill/>
        </p:spPr>
      </p:pic>
      <p:pic>
        <p:nvPicPr>
          <p:cNvPr id="4105" name="Picture 9" descr="http://images.clipart.com/thm/thm14/CL/3D/041906_1/gavel_pounding_guilty_text_pt_res.thm.jpg">
            <a:hlinkClick r:id="rId5" tooltip="Formats: JPG, GIF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962400"/>
            <a:ext cx="1981200" cy="1981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Acquitted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CC66FF"/>
          </a:solidFill>
        </p:spPr>
        <p:txBody>
          <a:bodyPr/>
          <a:lstStyle/>
          <a:p>
            <a:r>
              <a:rPr lang="en-US" dirty="0" smtClean="0"/>
              <a:t>Declared </a:t>
            </a:r>
            <a:r>
              <a:rPr lang="en-US" b="1" dirty="0" smtClean="0"/>
              <a:t>NOT GUILTY</a:t>
            </a:r>
          </a:p>
          <a:p>
            <a:r>
              <a:rPr lang="en-US" dirty="0" smtClean="0"/>
              <a:t>Example: He was </a:t>
            </a:r>
            <a:r>
              <a:rPr lang="en-US" i="1" dirty="0" smtClean="0"/>
              <a:t>acquitted</a:t>
            </a:r>
            <a:r>
              <a:rPr lang="en-US" dirty="0" smtClean="0"/>
              <a:t> of the murder charge because there wasn’t enough evidence against him.</a:t>
            </a:r>
            <a:endParaRPr lang="en-US" dirty="0"/>
          </a:p>
        </p:txBody>
      </p:sp>
      <p:pic>
        <p:nvPicPr>
          <p:cNvPr id="22530" name="Picture 2" descr="http://images.clipart.com/thm/thm14/CL/3D/041906_1/judge_giving_innocent_judgement_pt_res.thm.jpg">
            <a:hlinkClick r:id="rId2" tooltip="Formats: JPG, GIF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733799"/>
            <a:ext cx="2133600" cy="213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images.clipart.com/thm/thm14/CL/3D/041906_1/jury_verdict_not_guilty_pt_res.thm.jpg">
            <a:hlinkClick r:id="rId4" tooltip="Formats: JPG, GIF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199" y="4191000"/>
            <a:ext cx="2362201" cy="2362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en-US" dirty="0" smtClean="0"/>
              <a:t>Hung 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999FF"/>
          </a:solidFill>
        </p:spPr>
        <p:txBody>
          <a:bodyPr/>
          <a:lstStyle/>
          <a:p>
            <a:r>
              <a:rPr lang="en-US" dirty="0" smtClean="0"/>
              <a:t>A jury that can’t come to an agreement on a verdict.</a:t>
            </a:r>
            <a:endParaRPr lang="en-US" dirty="0"/>
          </a:p>
        </p:txBody>
      </p:sp>
      <p:pic>
        <p:nvPicPr>
          <p:cNvPr id="3075" name="Picture 3" descr="C:\Users\crazy fool\AppData\Local\Microsoft\Windows\Temporary Internet Files\Content.IE5\4UYBU36A\MC9000566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37002"/>
            <a:ext cx="3225843" cy="325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0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Double Jeopardy 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FFFF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Fifth Amendment to the Constitution states that no person shall “be subject for the same offense to be twice put in jeopardy of life or limb.”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This means that no one can be punished more than once for the same crime. 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crazy fool\AppData\Local\Microsoft\Windows\Temporary Internet Files\Content.IE5\U7994WF6\MP9004224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053174" cy="244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Counsel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A lawyer or attorney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crazy fool\AppData\Local\Microsoft\Windows\Temporary Internet Files\Content.IE5\L209MPR4\MP9001785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3657600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6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Defendant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person, company, etc., who is accused of something and taken to court.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8" name="Picture 10" descr="C:\Documents and Settings\muldawew\Local Settings\Temporary Internet Files\Content.IE5\AO83IUNY\MC9002871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962400"/>
            <a:ext cx="1881612" cy="2516863"/>
          </a:xfrm>
          <a:prstGeom prst="rect">
            <a:avLst/>
          </a:prstGeom>
          <a:noFill/>
        </p:spPr>
      </p:pic>
      <p:pic>
        <p:nvPicPr>
          <p:cNvPr id="2064" name="Picture 16" descr="C:\Documents and Settings\muldawew\Local Settings\Temporary Internet Files\Content.IE5\AO83IUNY\MC90028717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962400"/>
            <a:ext cx="3429000" cy="2433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Prosecution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legal team who presents the case in a criminal trial against an individual suspected of breaking the law (the defendant).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5" name="Picture 3" descr="C:\Documents and Settings\muldawew\Local Settings\Temporary Internet Files\Content.IE5\79RDIGM8\MC900287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91000"/>
            <a:ext cx="3078178" cy="2430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5050"/>
          </a:solidFill>
        </p:spPr>
        <p:txBody>
          <a:bodyPr/>
          <a:lstStyle/>
          <a:p>
            <a:r>
              <a:rPr lang="en-US" dirty="0" smtClean="0"/>
              <a:t>Testimony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 dirty="0" smtClean="0"/>
              <a:t>The statement or declaration of a witness under oath.</a:t>
            </a:r>
            <a:endParaRPr lang="en-US" dirty="0"/>
          </a:p>
        </p:txBody>
      </p:sp>
      <p:pic>
        <p:nvPicPr>
          <p:cNvPr id="4098" name="Picture 2" descr="C:\Users\crazy fool\AppData\Local\Microsoft\Windows\Temporary Internet Files\Content.IE5\L209MPR4\MC9002871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53" y="3124200"/>
            <a:ext cx="2889564" cy="248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3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Burden of Proof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 The obligation to establish a fact by proof.</a:t>
            </a:r>
          </a:p>
          <a:p>
            <a:r>
              <a:rPr lang="en-US" sz="3600" dirty="0" smtClean="0">
                <a:solidFill>
                  <a:srgbClr val="00B0F0"/>
                </a:solidFill>
              </a:rPr>
              <a:t>(This is the prosecutor’s responsibility . )</a:t>
            </a:r>
          </a:p>
          <a:p>
            <a:r>
              <a:rPr lang="en-US" sz="3600" dirty="0"/>
              <a:t>the obligation to offer evidence that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file"/>
              </a:rPr>
              <a:t>the</a:t>
            </a:r>
            <a:r>
              <a:rPr lang="en-US" sz="3600" dirty="0"/>
              <a:t> court or jury could reasonably </a:t>
            </a:r>
            <a:r>
              <a:rPr lang="en-US" sz="3600" dirty="0" smtClean="0"/>
              <a:t>believe. </a:t>
            </a:r>
            <a:endParaRPr lang="en-US" sz="36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Motive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Something that causes a person to act in a certain way or do a certain thing.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Example of motives: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revenge, jealousy, anger</a:t>
            </a:r>
          </a:p>
          <a:p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My motive in going to Florida was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 wish to travel somewhere warm.</a:t>
            </a:r>
          </a:p>
        </p:txBody>
      </p:sp>
      <p:pic>
        <p:nvPicPr>
          <p:cNvPr id="8194" name="Picture 2" descr="C:\Documents and Settings\muldawew\Local Settings\Temporary Internet Files\Content.IE5\XF0CTI6P\MC9001402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200400"/>
            <a:ext cx="2353666" cy="2196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Alibi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An excuse, defense, or explanation for the defendant’s whereabouts at the time of the crime.</a:t>
            </a:r>
          </a:p>
          <a:p>
            <a:r>
              <a:rPr lang="en-US" sz="3600" i="1" dirty="0" smtClean="0">
                <a:solidFill>
                  <a:srgbClr val="002060"/>
                </a:solidFill>
              </a:rPr>
              <a:t>“Where were you on the night of January 11, 2012?” asked the prosecutor.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“I was at my grandmother’s house,” said the defendant.</a:t>
            </a:r>
          </a:p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   					(this is the alibi)</a:t>
            </a:r>
          </a:p>
        </p:txBody>
      </p:sp>
      <p:pic>
        <p:nvPicPr>
          <p:cNvPr id="8193" name="Picture 1" descr="C:\Documents and Settings\muldawew\Local Settings\Temporary Internet Files\Content.IE5\0ESU635C\MC9000562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7379" y="5202022"/>
            <a:ext cx="1766621" cy="1655978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3886200" y="5410200"/>
            <a:ext cx="1447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FF33CC"/>
                </a:solidFill>
              </a:rPr>
              <a:t>Circumstantial Evidence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33CC"/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Evidence in which an inference is required to connect it to a conclusion or fact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Example: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a witness testifying that he/she saw the defendant stab the victim is </a:t>
            </a:r>
            <a:r>
              <a:rPr lang="en-US" i="1" dirty="0" smtClean="0">
                <a:solidFill>
                  <a:srgbClr val="00B0F0"/>
                </a:solidFill>
              </a:rPr>
              <a:t>direct evidence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However, a witness who says that he/she saw the defendant enter a house, that he/she heard screaming, and that he/she saw the defendant leave with a bloody knife gives </a:t>
            </a:r>
            <a:r>
              <a:rPr lang="en-US" i="1" dirty="0" smtClean="0">
                <a:solidFill>
                  <a:srgbClr val="00B0F0"/>
                </a:solidFill>
              </a:rPr>
              <a:t>circumstantial evidence</a:t>
            </a:r>
            <a:endParaRPr lang="en-US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428</Words>
  <Application>Microsoft Office PowerPoint</Application>
  <PresentationFormat>On-screen Show (4:3)</PresentationFormat>
  <Paragraphs>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Important Legal Vocabulary for  Twelve Angry Men</vt:lpstr>
      <vt:lpstr>Counsel</vt:lpstr>
      <vt:lpstr>Defendant </vt:lpstr>
      <vt:lpstr>Prosecution</vt:lpstr>
      <vt:lpstr>Testimony</vt:lpstr>
      <vt:lpstr>Burden of Proof</vt:lpstr>
      <vt:lpstr>Motive</vt:lpstr>
      <vt:lpstr>Alibi</vt:lpstr>
      <vt:lpstr>Circumstantial Evidence</vt:lpstr>
      <vt:lpstr>Premeditated Homicide/Murder</vt:lpstr>
      <vt:lpstr>Foreman</vt:lpstr>
      <vt:lpstr>Reasonable Doubt</vt:lpstr>
      <vt:lpstr>Deliberate</vt:lpstr>
      <vt:lpstr>Verdict</vt:lpstr>
      <vt:lpstr>Acquitted</vt:lpstr>
      <vt:lpstr>Hung Jury</vt:lpstr>
      <vt:lpstr>Double Jeopardy </vt:lpstr>
    </vt:vector>
  </TitlesOfParts>
  <Company>MCPS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Vocabulary</dc:title>
  <dc:creator>mcps</dc:creator>
  <cp:lastModifiedBy>Aggeliki Arsenikou</cp:lastModifiedBy>
  <cp:revision>45</cp:revision>
  <cp:lastPrinted>2012-11-29T23:33:12Z</cp:lastPrinted>
  <dcterms:created xsi:type="dcterms:W3CDTF">2011-01-31T17:31:18Z</dcterms:created>
  <dcterms:modified xsi:type="dcterms:W3CDTF">2020-11-12T18:38:35Z</dcterms:modified>
</cp:coreProperties>
</file>