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media/image1.jpeg" ContentType="image/jpeg"/>
  <Override PartName="/ppt/media/image2.jpeg" ContentType="image/jpeg"/>
  <Override PartName="/ppt/media/image8.png" ContentType="image/png"/>
  <Override PartName="/ppt/media/image3.jpeg" ContentType="image/jpeg"/>
  <Override PartName="/ppt/media/image4.jpeg" ContentType="image/jpeg"/>
  <Override PartName="/ppt/media/image11.png" ContentType="image/png"/>
  <Override PartName="/ppt/media/image5.jpeg" ContentType="image/jpeg"/>
  <Override PartName="/ppt/media/image6.png" ContentType="image/png"/>
  <Override PartName="/ppt/media/image7.jpeg" ContentType="image/jpeg"/>
  <Override PartName="/ppt/media/image9.png" ContentType="image/png"/>
  <Override PartName="/ppt/media/image10.jpeg" ContentType="image/jpeg"/>
  <Override PartName="/ppt/media/image12.jpeg" ContentType="image/jpeg"/>
  <Override PartName="/ppt/media/image13.png" ContentType="image/png"/>
  <Override PartName="/ppt/media/image14.jpeg" ContentType="image/jpeg"/>
  <Override PartName="/ppt/media/image15.png" ContentType="image/png"/>
  <Override PartName="/ppt/media/image16.jpeg" ContentType="image/jpeg"/>
  <Override PartName="/ppt/media/image17.jpeg" ContentType="image/jpeg"/>
  <Override PartName="/ppt/media/image18.jpeg" ContentType="image/jpeg"/>
  <Override PartName="/ppt/media/image19.jpeg" ContentType="image/jpe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l-GR" sz="4400" spc="-1" strike="noStrike">
                <a:latin typeface="Arial"/>
              </a:rPr>
              <a:t>Πατήστε για μετακίνηση της διαφάνειας</a:t>
            </a:r>
            <a:endParaRPr b="0" lang="el-GR" sz="4400" spc="-1" strike="noStrike">
              <a:latin typeface="Arial"/>
            </a:endParaRPr>
          </a:p>
        </p:txBody>
      </p:sp>
      <p:sp>
        <p:nvSpPr>
          <p:cNvPr id="17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l-GR" sz="2000" spc="-1" strike="noStrike">
                <a:latin typeface="Arial"/>
              </a:rPr>
              <a:t>Πατήστε για επεξεργασία της μορφής των σημειώσεων</a:t>
            </a:r>
            <a:endParaRPr b="0" lang="el-GR" sz="2000" spc="-1" strike="noStrike">
              <a:latin typeface="Arial"/>
            </a:endParaRPr>
          </a:p>
        </p:txBody>
      </p:sp>
      <p:sp>
        <p:nvSpPr>
          <p:cNvPr id="17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l-GR" sz="1400" spc="-1" strike="noStrike">
                <a:latin typeface="Times New Roman"/>
              </a:rPr>
              <a:t>&lt;κεφαλίδα&gt;</a:t>
            </a:r>
            <a:endParaRPr b="0" lang="el-GR" sz="1400" spc="-1" strike="noStrike">
              <a:latin typeface="Times New Roman"/>
            </a:endParaRPr>
          </a:p>
        </p:txBody>
      </p:sp>
      <p:sp>
        <p:nvSpPr>
          <p:cNvPr id="179"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el-GR" sz="1400" spc="-1" strike="noStrike">
                <a:latin typeface="Times New Roman"/>
              </a:rPr>
              <a:t>&lt;ημερομηνία/ώρα&gt;</a:t>
            </a:r>
            <a:endParaRPr b="0" lang="el-GR" sz="1400" spc="-1" strike="noStrike">
              <a:latin typeface="Times New Roman"/>
            </a:endParaRPr>
          </a:p>
        </p:txBody>
      </p:sp>
      <p:sp>
        <p:nvSpPr>
          <p:cNvPr id="180"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l-GR" sz="1400" spc="-1" strike="noStrike">
                <a:latin typeface="Times New Roman"/>
              </a:rPr>
              <a:t>&lt;υποσέλιδο&gt;</a:t>
            </a:r>
            <a:endParaRPr b="0" lang="el-GR" sz="1400" spc="-1" strike="noStrike">
              <a:latin typeface="Times New Roman"/>
            </a:endParaRPr>
          </a:p>
        </p:txBody>
      </p:sp>
      <p:sp>
        <p:nvSpPr>
          <p:cNvPr id="181"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8245CF3B-66EA-4B0C-91DA-A6F59AC02577}" type="slidenum">
              <a:rPr b="0" lang="el-GR" sz="1400" spc="-1" strike="noStrike">
                <a:latin typeface="Times New Roman"/>
              </a:rPr>
              <a:t>&lt;αριθμός&gt;</a:t>
            </a:fld>
            <a:endParaRPr b="0" lang="el-G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PlaceHolder 1"/>
          <p:cNvSpPr>
            <a:spLocks noGrp="1"/>
          </p:cNvSpPr>
          <p:nvPr>
            <p:ph type="sldImg"/>
          </p:nvPr>
        </p:nvSpPr>
        <p:spPr>
          <a:xfrm>
            <a:off x="1143000" y="685800"/>
            <a:ext cx="4571280" cy="3428280"/>
          </a:xfrm>
          <a:prstGeom prst="rect">
            <a:avLst/>
          </a:prstGeom>
          <a:ln w="0">
            <a:noFill/>
          </a:ln>
        </p:spPr>
      </p:sp>
      <p:sp>
        <p:nvSpPr>
          <p:cNvPr id="218"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Inside a Bone Presentation</a:t>
            </a:r>
            <a:endParaRPr b="0" lang="el-GR" sz="2000" spc="-1" strike="noStrike">
              <a:latin typeface="Arial"/>
            </a:endParaRPr>
          </a:p>
          <a:p>
            <a:pPr marL="216000" indent="-216000">
              <a:lnSpc>
                <a:spcPct val="100000"/>
              </a:lnSpc>
              <a:buNone/>
              <a:tabLst>
                <a:tab algn="l" pos="0"/>
              </a:tabLst>
            </a:pPr>
            <a:r>
              <a:rPr b="0" lang="en-US" sz="2000" spc="-1" strike="noStrike">
                <a:latin typeface="Arial"/>
              </a:rPr>
              <a:t>Bones! Bones! Bones! Lesson &gt; TeachEngineering.org</a:t>
            </a:r>
            <a:endParaRPr b="0" lang="el-GR" sz="2000" spc="-1" strike="noStrike">
              <a:latin typeface="Arial"/>
            </a:endParaRPr>
          </a:p>
          <a:p>
            <a:pPr marL="216000" indent="-216000">
              <a:lnSpc>
                <a:spcPct val="100000"/>
              </a:lnSpc>
              <a:buNone/>
              <a:tabLst>
                <a:tab algn="l" pos="0"/>
              </a:tabLst>
            </a:pPr>
            <a:r>
              <a:rPr b="0" lang="en-US" sz="2000" spc="-1" strike="noStrike">
                <a:latin typeface="Arial"/>
              </a:rPr>
              <a:t>Image source: Microsoft clipart at http://office.microsoft.com/en-us/images/results.aspx?qu=bones&amp;ex=1#ai:MC900030448|</a:t>
            </a:r>
            <a:endParaRPr b="0" lang="el-GR" sz="2000" spc="-1" strike="noStrike">
              <a:latin typeface="Arial"/>
            </a:endParaRPr>
          </a:p>
        </p:txBody>
      </p:sp>
      <p:sp>
        <p:nvSpPr>
          <p:cNvPr id="219"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D4775267-99F3-4887-A16F-271D77AE1A83}"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sldImg"/>
          </p:nvPr>
        </p:nvSpPr>
        <p:spPr>
          <a:xfrm>
            <a:off x="1143000" y="685800"/>
            <a:ext cx="4571280" cy="3428280"/>
          </a:xfrm>
          <a:prstGeom prst="rect">
            <a:avLst/>
          </a:prstGeom>
          <a:ln w="0">
            <a:noFill/>
          </a:ln>
        </p:spPr>
      </p:sp>
      <p:sp>
        <p:nvSpPr>
          <p:cNvPr id="221"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Inside a Bone Presentation</a:t>
            </a:r>
            <a:endParaRPr b="0" lang="el-GR" sz="2000" spc="-1" strike="noStrike">
              <a:latin typeface="Arial"/>
            </a:endParaRPr>
          </a:p>
          <a:p>
            <a:pPr marL="216000" indent="-216000">
              <a:lnSpc>
                <a:spcPct val="100000"/>
              </a:lnSpc>
              <a:buNone/>
              <a:tabLst>
                <a:tab algn="l" pos="0"/>
              </a:tabLst>
            </a:pPr>
            <a:r>
              <a:rPr b="0" lang="en-US" sz="2000" spc="-1" strike="noStrike">
                <a:latin typeface="Arial"/>
              </a:rPr>
              <a:t>Bones! Bones! Bones! Lesson &gt; TeachEngineering.org</a:t>
            </a:r>
            <a:endParaRPr b="0" lang="el-GR" sz="2000" spc="-1" strike="noStrike">
              <a:latin typeface="Arial"/>
            </a:endParaRPr>
          </a:p>
          <a:p>
            <a:pPr marL="216000" indent="-216000">
              <a:lnSpc>
                <a:spcPct val="100000"/>
              </a:lnSpc>
              <a:buNone/>
              <a:tabLst>
                <a:tab algn="l" pos="0"/>
              </a:tabLst>
            </a:pPr>
            <a:r>
              <a:rPr b="0" lang="en-US" sz="1200" spc="-1" strike="noStrike">
                <a:solidFill>
                  <a:srgbClr val="000000"/>
                </a:solidFill>
                <a:latin typeface="+mn-lt"/>
                <a:ea typeface="+mn-ea"/>
              </a:rPr>
              <a:t>Note the many different structures in the long bone. By the end of the presentation you will know the answer to this question.</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sources: </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(left; 3 pairs of human leg bones) 1893-1894 Popular Science via Wikimedia Commons http://commons.wikimedia.org/wiki/File:PSM_V44_D639_Showing_leg_bones.png</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(right; long bone) 2005 National Cancer Institute via Wikimedia Commons http://commons.wikimedia.org/wiki/File:Illu_long_bone.jpg</a:t>
            </a:r>
            <a:endParaRPr b="0" lang="el-GR" sz="2000" spc="-1" strike="noStrike">
              <a:latin typeface="Arial"/>
            </a:endParaRPr>
          </a:p>
        </p:txBody>
      </p:sp>
      <p:sp>
        <p:nvSpPr>
          <p:cNvPr id="222"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918F80CF-D3E4-4A4B-896A-69C9269C9D43}"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sldImg"/>
          </p:nvPr>
        </p:nvSpPr>
        <p:spPr>
          <a:xfrm>
            <a:off x="1143000" y="685800"/>
            <a:ext cx="4571280" cy="3428280"/>
          </a:xfrm>
          <a:prstGeom prst="rect">
            <a:avLst/>
          </a:prstGeom>
          <a:ln w="0">
            <a:noFill/>
          </a:ln>
        </p:spPr>
      </p:sp>
      <p:sp>
        <p:nvSpPr>
          <p:cNvPr id="224"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1200" spc="-1" strike="noStrike">
                <a:solidFill>
                  <a:srgbClr val="000000"/>
                </a:solidFill>
                <a:latin typeface="+mn-lt"/>
                <a:ea typeface="+mn-ea"/>
              </a:rPr>
              <a:t>Three main elements are found in bones. The inorganic mineral salts (calcium phosphate and calcium carbonate) provide bone’s hardness. Water makes up about 25% of adult bone mass.</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sources:</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(left; diagram of compact bone) 2013 OpenStax College, Wikimedia Commons http://commons.wikimedia.org/wiki/File:624_Diagram_of_Compact_Bone-new.jpg</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(right, cranial bones) 2006 National Cancer Institute via Wikimedia Commons http://commons.wikimedia.org/wiki/File:Illu_cranial_bones.jpg</a:t>
            </a:r>
            <a:endParaRPr b="0" lang="el-GR" sz="2000" spc="-1" strike="noStrike">
              <a:latin typeface="Arial"/>
            </a:endParaRPr>
          </a:p>
        </p:txBody>
      </p:sp>
      <p:sp>
        <p:nvSpPr>
          <p:cNvPr id="225"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8A58FFFF-D5CB-4B5D-A56F-3EB363C341C8}"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sldImg"/>
          </p:nvPr>
        </p:nvSpPr>
        <p:spPr>
          <a:xfrm>
            <a:off x="1143000" y="685800"/>
            <a:ext cx="4571280" cy="3428280"/>
          </a:xfrm>
          <a:prstGeom prst="rect">
            <a:avLst/>
          </a:prstGeom>
          <a:ln w="0">
            <a:noFill/>
          </a:ln>
        </p:spPr>
      </p:sp>
      <p:sp>
        <p:nvSpPr>
          <p:cNvPr id="227"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Identify these bone types in the diagram.</a:t>
            </a:r>
            <a:endParaRPr b="0" lang="el-GR" sz="2000" spc="-1" strike="noStrike">
              <a:latin typeface="Arial"/>
            </a:endParaRPr>
          </a:p>
          <a:p>
            <a:pPr marL="216000" indent="-216000">
              <a:lnSpc>
                <a:spcPct val="100000"/>
              </a:lnSpc>
              <a:buNone/>
              <a:tabLst>
                <a:tab algn="l" pos="0"/>
              </a:tabLst>
            </a:pPr>
            <a:r>
              <a:rPr b="0" lang="en-US" sz="2000" spc="-1" strike="noStrike">
                <a:latin typeface="Arial"/>
              </a:rPr>
              <a:t>The diagram also shows a sixth type: sutural bones.</a:t>
            </a:r>
            <a:endParaRPr b="0" lang="el-GR" sz="2000" spc="-1" strike="noStrike">
              <a:latin typeface="Arial"/>
            </a:endParaRPr>
          </a:p>
          <a:p>
            <a:pPr marL="216000" indent="-216000">
              <a:lnSpc>
                <a:spcPct val="100000"/>
              </a:lnSpc>
              <a:buNone/>
              <a:tabLst>
                <a:tab algn="l" pos="0"/>
              </a:tabLst>
            </a:pPr>
            <a:r>
              <a:rPr b="0" lang="en-US" sz="1200" spc="-1" strike="noStrike">
                <a:solidFill>
                  <a:srgbClr val="000000"/>
                </a:solidFill>
                <a:latin typeface="+mn-lt"/>
                <a:ea typeface="+mn-ea"/>
              </a:rPr>
              <a:t> </a:t>
            </a:r>
            <a:r>
              <a:rPr b="0" lang="en-US" sz="1200" spc="-1" strike="noStrike">
                <a:solidFill>
                  <a:srgbClr val="000000"/>
                </a:solidFill>
                <a:latin typeface="+mn-lt"/>
                <a:ea typeface="+mn-ea"/>
              </a:rPr>
              <a:t>These are special bone joints in which the space between infant cranium bones slowly closes up and disappears as the child matures.</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 2013 BruceBlaus, Wikimedia Commons </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http://commons.wikimedia.org/wiki/File:Blausen_0229_ClassificationofBones.png</a:t>
            </a:r>
            <a:endParaRPr b="0" lang="el-GR" sz="2000" spc="-1" strike="noStrike">
              <a:latin typeface="Arial"/>
            </a:endParaRPr>
          </a:p>
        </p:txBody>
      </p:sp>
      <p:sp>
        <p:nvSpPr>
          <p:cNvPr id="228"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AD44C44E-E389-41CC-8092-86F01E139CC8}"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PlaceHolder 1"/>
          <p:cNvSpPr>
            <a:spLocks noGrp="1"/>
          </p:cNvSpPr>
          <p:nvPr>
            <p:ph type="sldImg"/>
          </p:nvPr>
        </p:nvSpPr>
        <p:spPr>
          <a:xfrm>
            <a:off x="1143000" y="685800"/>
            <a:ext cx="4571280" cy="3428280"/>
          </a:xfrm>
          <a:prstGeom prst="rect">
            <a:avLst/>
          </a:prstGeom>
          <a:ln w="0">
            <a:noFill/>
          </a:ln>
        </p:spPr>
      </p:sp>
      <p:sp>
        <p:nvSpPr>
          <p:cNvPr id="230"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1200" spc="-1" strike="noStrike">
                <a:solidFill>
                  <a:srgbClr val="000000"/>
                </a:solidFill>
                <a:latin typeface="+mn-lt"/>
                <a:ea typeface="+mn-ea"/>
              </a:rPr>
              <a:t>Osseous tissue (aka bone tissue) is the major structural and supportive connective tissue of the body. </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 (compact bone and spongy bone) 2011 US National Cancer Institute via Wikimedia Commons http://commons.wikimedia.org/wiki/File:Illu_compact_spongy_bone.jpg</a:t>
            </a:r>
            <a:endParaRPr b="0" lang="el-GR" sz="2000" spc="-1" strike="noStrike">
              <a:latin typeface="Arial"/>
            </a:endParaRPr>
          </a:p>
        </p:txBody>
      </p:sp>
      <p:sp>
        <p:nvSpPr>
          <p:cNvPr id="231"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7832E759-9651-40EB-97E3-16D653E8F546}"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1"/>
          <p:cNvSpPr>
            <a:spLocks noGrp="1"/>
          </p:cNvSpPr>
          <p:nvPr>
            <p:ph type="sldImg"/>
          </p:nvPr>
        </p:nvSpPr>
        <p:spPr>
          <a:xfrm>
            <a:off x="1143000" y="685800"/>
            <a:ext cx="4571280" cy="3428280"/>
          </a:xfrm>
          <a:prstGeom prst="rect">
            <a:avLst/>
          </a:prstGeom>
          <a:ln w="0">
            <a:noFill/>
          </a:ln>
        </p:spPr>
      </p:sp>
      <p:sp>
        <p:nvSpPr>
          <p:cNvPr id="233"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1200" spc="-1" strike="noStrike">
                <a:solidFill>
                  <a:srgbClr val="000000"/>
                </a:solidFill>
                <a:latin typeface="+mn-lt"/>
                <a:ea typeface="+mn-ea"/>
              </a:rPr>
              <a:t>Compact (cortical) bone tissue is so hard that surgeons must use a saw to cut through it! </a:t>
            </a:r>
            <a:endParaRPr b="0" lang="el-GR" sz="1200" spc="-1" strike="noStrike">
              <a:latin typeface="Arial"/>
            </a:endParaRPr>
          </a:p>
          <a:p>
            <a:pPr marL="216000" indent="-216000">
              <a:lnSpc>
                <a:spcPct val="100000"/>
              </a:lnSpc>
              <a:buNone/>
              <a:tabLst>
                <a:tab algn="l" pos="0"/>
              </a:tabLst>
            </a:pPr>
            <a:r>
              <a:rPr b="0" lang="en-US" sz="1200" spc="-1" strike="noStrike">
                <a:solidFill>
                  <a:srgbClr val="000000"/>
                </a:solidFill>
                <a:latin typeface="+mn-lt"/>
                <a:ea typeface="+mn-ea"/>
              </a:rPr>
              <a:t>Trabecular (spongy/cancellous) bone tissue makes up the bone interior has a porous structure, similar to honeycomb.</a:t>
            </a:r>
            <a:endParaRPr b="0" lang="el-GR" sz="1200" spc="-1" strike="noStrike">
              <a:latin typeface="Arial"/>
            </a:endParaRPr>
          </a:p>
          <a:p>
            <a:pPr marL="216000" indent="-216000">
              <a:lnSpc>
                <a:spcPct val="100000"/>
              </a:lnSpc>
              <a:buNone/>
              <a:tabLst>
                <a:tab algn="l" pos="0"/>
              </a:tabLst>
            </a:pPr>
            <a:r>
              <a:rPr b="0" lang="en-US" sz="1200" spc="-1" strike="noStrike">
                <a:solidFill>
                  <a:srgbClr val="000000"/>
                </a:solidFill>
                <a:latin typeface="+mn-lt"/>
                <a:ea typeface="+mn-ea"/>
              </a:rPr>
              <a:t>Which type of bone tissue do you think is denser? (Answer: Compact bone tissue is denser, and trabecular bone tissue is less dense.)</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sources:</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The bottom photograph is a cross-section </a:t>
            </a:r>
            <a:r>
              <a:rPr b="0" lang="en-US" sz="1200" spc="-1" strike="noStrike">
                <a:solidFill>
                  <a:srgbClr val="000000"/>
                </a:solidFill>
                <a:latin typeface="+mn-lt"/>
                <a:ea typeface="+mn-ea"/>
              </a:rPr>
              <a:t>through the head of the femur, showing the cortex, the red bone marrow and a spot of yellow bone marrow. The white bar represents 1 centimeter. Specimen obtained after total hip replacement surgery, left hip.</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(top; bone cross-section) 2008 Pbroks, Wikimedia Commons http://commons.wikimedia.org/wiki/File:Bone_cross-section.svg</a:t>
            </a:r>
            <a:endParaRPr b="0" lang="el-GR" sz="2000" spc="-1" strike="noStrike">
              <a:latin typeface="Arial"/>
            </a:endParaRPr>
          </a:p>
          <a:p>
            <a:pPr marL="216000" indent="-216000">
              <a:lnSpc>
                <a:spcPct val="100000"/>
              </a:lnSpc>
              <a:buNone/>
              <a:tabLst>
                <a:tab algn="l" pos="0"/>
              </a:tabLst>
            </a:pPr>
            <a:r>
              <a:rPr b="0" lang="en-US" sz="2000" spc="-1" strike="noStrike">
                <a:latin typeface="+mn-lt"/>
                <a:ea typeface="+mn-ea"/>
              </a:rPr>
              <a:t>(bottom; Caput femoris cortex medulla) 2008 Stevenfruitsmaak, Wikimedia Commons http://en.wikipedia.org/wiki/Bone#mediaviewer/File:Caput_femoris_cortex_medulla.jpg</a:t>
            </a:r>
            <a:endParaRPr b="0" lang="el-GR" sz="2000" spc="-1" strike="noStrike">
              <a:latin typeface="Arial"/>
            </a:endParaRPr>
          </a:p>
        </p:txBody>
      </p:sp>
      <p:sp>
        <p:nvSpPr>
          <p:cNvPr id="234"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FA7F4B88-DCD9-4CB1-8064-3671EF7CAA1D}"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sldImg"/>
          </p:nvPr>
        </p:nvSpPr>
        <p:spPr>
          <a:xfrm>
            <a:off x="1143000" y="685800"/>
            <a:ext cx="4571280" cy="3428280"/>
          </a:xfrm>
          <a:prstGeom prst="rect">
            <a:avLst/>
          </a:prstGeom>
          <a:ln w="0">
            <a:noFill/>
          </a:ln>
        </p:spPr>
      </p:sp>
      <p:sp>
        <p:nvSpPr>
          <p:cNvPr id="236"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1200" spc="-1" strike="noStrike">
                <a:solidFill>
                  <a:srgbClr val="000000"/>
                </a:solidFill>
                <a:latin typeface="+mn-lt"/>
                <a:ea typeface="+mn-ea"/>
              </a:rPr>
              <a:t>This jelly-like substance resides at the center of the bone and produces blood cells for the body. The two types of bone marrow are red and yellow (see more on the next slide). </a:t>
            </a:r>
            <a:endParaRPr b="0" lang="el-GR" sz="1200" spc="-1" strike="noStrike">
              <a:latin typeface="Arial"/>
            </a:endParaRPr>
          </a:p>
          <a:p>
            <a:pPr marL="216000" indent="-216000">
              <a:lnSpc>
                <a:spcPct val="100000"/>
              </a:lnSpc>
              <a:buNone/>
              <a:tabLst>
                <a:tab algn="l" pos="0"/>
              </a:tabLst>
            </a:pPr>
            <a:r>
              <a:rPr b="0" lang="en-US" sz="2000" spc="-1" strike="noStrike">
                <a:latin typeface="+mn-lt"/>
                <a:ea typeface="+mn-ea"/>
              </a:rPr>
              <a:t>Image source: (bone anatomy) Fotosearch via NIH Medline http://www.nlm.nih.gov/medlineplus/magazine/issues/summer11/articles/summer11pg15.html</a:t>
            </a:r>
            <a:endParaRPr b="0" lang="el-GR" sz="2000" spc="-1" strike="noStrike">
              <a:latin typeface="Arial"/>
            </a:endParaRPr>
          </a:p>
          <a:p>
            <a:pPr marL="216000" indent="-216000">
              <a:lnSpc>
                <a:spcPct val="100000"/>
              </a:lnSpc>
              <a:buNone/>
              <a:tabLst>
                <a:tab algn="l" pos="0"/>
              </a:tabLst>
            </a:pPr>
            <a:endParaRPr b="0" lang="el-GR" sz="2000" spc="-1" strike="noStrike">
              <a:latin typeface="Arial"/>
            </a:endParaRPr>
          </a:p>
        </p:txBody>
      </p:sp>
      <p:sp>
        <p:nvSpPr>
          <p:cNvPr id="237"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86D6098D-F441-4634-A6D0-B55CBA244242}"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sldImg"/>
          </p:nvPr>
        </p:nvSpPr>
        <p:spPr>
          <a:xfrm>
            <a:off x="1143000" y="685800"/>
            <a:ext cx="4571280" cy="3428280"/>
          </a:xfrm>
          <a:prstGeom prst="rect">
            <a:avLst/>
          </a:prstGeom>
          <a:ln w="0">
            <a:noFill/>
          </a:ln>
        </p:spPr>
      </p:sp>
      <p:sp>
        <p:nvSpPr>
          <p:cNvPr id="239"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1200" spc="-1" strike="noStrike">
                <a:solidFill>
                  <a:srgbClr val="000000"/>
                </a:solidFill>
                <a:latin typeface="+mn-lt"/>
                <a:ea typeface="+mn-ea"/>
              </a:rPr>
              <a:t>Bones serve as more than structures for the body. In the red bone marrow, all new red and white blood cells are made. Red bone marrow is found in flat bones such as in the ribs or shoulders. Yellow bone marrow does not produce blood cells and is made mostly of fat. It is typically found in the hollow centers of long bones. </a:t>
            </a:r>
            <a:endParaRPr b="0" lang="el-GR" sz="1200" spc="-1" strike="noStrike">
              <a:latin typeface="Arial"/>
            </a:endParaRPr>
          </a:p>
          <a:p>
            <a:pPr marL="216000" indent="-216000">
              <a:lnSpc>
                <a:spcPct val="100000"/>
              </a:lnSpc>
              <a:buNone/>
              <a:tabLst>
                <a:tab algn="l" pos="0"/>
              </a:tabLst>
            </a:pPr>
            <a:r>
              <a:rPr b="0" lang="en-US" sz="1200" spc="-1" strike="noStrike">
                <a:solidFill>
                  <a:srgbClr val="000000"/>
                </a:solidFill>
                <a:latin typeface="+mn-lt"/>
                <a:ea typeface="+mn-ea"/>
              </a:rPr>
              <a:t>Image source (magnified view of red and white blood cells) Microsoft clipart at http://office.microsoft.com/en-us/images/results.aspx?qu=blood+cells&amp;ex=1#ai:MP900407342|</a:t>
            </a:r>
            <a:endParaRPr b="0" lang="el-GR" sz="1200" spc="-1" strike="noStrike">
              <a:latin typeface="Arial"/>
            </a:endParaRPr>
          </a:p>
        </p:txBody>
      </p:sp>
      <p:sp>
        <p:nvSpPr>
          <p:cNvPr id="240"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6105B4B8-7FE5-4341-9B04-363F07830FED}"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1"/>
          <p:cNvSpPr>
            <a:spLocks noGrp="1"/>
          </p:cNvSpPr>
          <p:nvPr>
            <p:ph type="sldImg"/>
          </p:nvPr>
        </p:nvSpPr>
        <p:spPr>
          <a:xfrm>
            <a:off x="1143000" y="685800"/>
            <a:ext cx="4571280" cy="3428280"/>
          </a:xfrm>
          <a:prstGeom prst="rect">
            <a:avLst/>
          </a:prstGeom>
          <a:ln w="0">
            <a:noFill/>
          </a:ln>
        </p:spPr>
      </p:sp>
      <p:sp>
        <p:nvSpPr>
          <p:cNvPr id="242" name="PlaceHolder 2"/>
          <p:cNvSpPr>
            <a:spLocks noGrp="1"/>
          </p:cNvSpPr>
          <p:nvPr>
            <p:ph type="body"/>
          </p:nvPr>
        </p:nvSpPr>
        <p:spPr>
          <a:xfrm>
            <a:off x="685800" y="4343400"/>
            <a:ext cx="5485680" cy="4114080"/>
          </a:xfrm>
          <a:prstGeom prst="rect">
            <a:avLst/>
          </a:prstGeom>
          <a:noFill/>
          <a:ln w="0">
            <a:noFill/>
          </a:ln>
        </p:spPr>
        <p:txBody>
          <a:bodyPr lIns="0" rIns="0" tIns="0" bIns="0" anchor="t">
            <a:noAutofit/>
          </a:bodyPr>
          <a:p>
            <a:pPr marL="216000" indent="-216000">
              <a:lnSpc>
                <a:spcPct val="100000"/>
              </a:lnSpc>
              <a:buNone/>
              <a:tabLst>
                <a:tab algn="l" pos="0"/>
              </a:tabLst>
            </a:pPr>
            <a:r>
              <a:rPr b="0" lang="en-US" sz="2000" spc="-1" strike="noStrike">
                <a:latin typeface="Arial"/>
              </a:rPr>
              <a:t>Image sources:</a:t>
            </a:r>
            <a:endParaRPr b="0" lang="el-GR" sz="2000" spc="-1" strike="noStrike">
              <a:latin typeface="Arial"/>
            </a:endParaRPr>
          </a:p>
          <a:p>
            <a:pPr marL="216000" indent="-216000">
              <a:lnSpc>
                <a:spcPct val="100000"/>
              </a:lnSpc>
              <a:buNone/>
              <a:tabLst>
                <a:tab algn="l" pos="0"/>
              </a:tabLst>
            </a:pPr>
            <a:r>
              <a:rPr b="0" lang="en-US" sz="2000" spc="-1" strike="noStrike">
                <a:latin typeface="Arial"/>
              </a:rPr>
              <a:t>(top left; porous) Medline Plus via NASA http://science.nasa.gov/science-news/science-at-nasa/2002/30oct_hipscience/</a:t>
            </a:r>
            <a:endParaRPr b="0" lang="el-GR" sz="2000" spc="-1" strike="noStrike">
              <a:latin typeface="Arial"/>
            </a:endParaRPr>
          </a:p>
          <a:p>
            <a:pPr marL="216000" indent="-216000">
              <a:lnSpc>
                <a:spcPct val="100000"/>
              </a:lnSpc>
              <a:buNone/>
              <a:tabLst>
                <a:tab algn="l" pos="0"/>
              </a:tabLst>
            </a:pPr>
            <a:r>
              <a:rPr b="0" lang="en-US" sz="2000" spc="-1" strike="noStrike">
                <a:latin typeface="Arial"/>
              </a:rPr>
              <a:t>(top right; weightlifter) Microsoft clipart at http://office.microsoft.com/en-us/images/results.aspx?qu=weights&amp;ex=1#ai:MC900365416|</a:t>
            </a:r>
            <a:endParaRPr b="0" lang="el-GR" sz="2000" spc="-1" strike="noStrike">
              <a:latin typeface="Arial"/>
            </a:endParaRPr>
          </a:p>
          <a:p>
            <a:pPr marL="216000" indent="-216000">
              <a:lnSpc>
                <a:spcPct val="100000"/>
              </a:lnSpc>
              <a:buNone/>
              <a:tabLst>
                <a:tab algn="l" pos="0"/>
              </a:tabLst>
            </a:pPr>
            <a:r>
              <a:rPr b="0" lang="en-US" sz="2000" spc="-1" strike="noStrike">
                <a:latin typeface="Arial"/>
              </a:rPr>
              <a:t>(bottom; normal bone vs. bone w osteoporosis) National Institutes of Health http://www.nia.nih.gov/sites/default/files/menopause_04_bone.jpg</a:t>
            </a:r>
            <a:endParaRPr b="0" lang="el-GR" sz="2000" spc="-1" strike="noStrike">
              <a:latin typeface="Arial"/>
            </a:endParaRPr>
          </a:p>
        </p:txBody>
      </p:sp>
      <p:sp>
        <p:nvSpPr>
          <p:cNvPr id="243" name="PlaceHolder 3"/>
          <p:cNvSpPr>
            <a:spLocks noGrp="1"/>
          </p:cNvSpPr>
          <p:nvPr>
            <p:ph type="sldNum"/>
          </p:nvPr>
        </p:nvSpPr>
        <p:spPr>
          <a:xfrm>
            <a:off x="3884760" y="8685360"/>
            <a:ext cx="2971080" cy="456480"/>
          </a:xfrm>
          <a:prstGeom prst="rect">
            <a:avLst/>
          </a:prstGeom>
          <a:noFill/>
          <a:ln w="0">
            <a:noFill/>
          </a:ln>
        </p:spPr>
        <p:txBody>
          <a:bodyPr lIns="0" rIns="0" tIns="0" bIns="0" anchor="b">
            <a:noAutofit/>
          </a:bodyPr>
          <a:p>
            <a:pPr algn="r">
              <a:lnSpc>
                <a:spcPct val="100000"/>
              </a:lnSpc>
              <a:buNone/>
            </a:pPr>
            <a:fld id="{BC600AD5-E418-41ED-B671-433C859BFAFB}" type="slidenum">
              <a:rPr b="0" lang="en-US" sz="1200" spc="-1" strike="noStrike">
                <a:solidFill>
                  <a:srgbClr val="000000"/>
                </a:solidFill>
                <a:latin typeface="+mn-lt"/>
                <a:ea typeface="+mn-ea"/>
              </a:rPr>
              <a:t>&lt;αριθμός&gt;</a:t>
            </a:fld>
            <a:endParaRPr b="0" lang="el-G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3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l-GR" sz="3200" spc="-1" strike="noStrike">
              <a:latin typeface="Arial"/>
            </a:endParaRPr>
          </a:p>
        </p:txBody>
      </p:sp>
      <p:sp>
        <p:nvSpPr>
          <p:cNvPr id="3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3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3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3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3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3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3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4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4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4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4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l-GR"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9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0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0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0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0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0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1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1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1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1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1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2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2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2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2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2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2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2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3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3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3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3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4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4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4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4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5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5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5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15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5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6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6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6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6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6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6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6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7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7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7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7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7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7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1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1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2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2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l-GR" sz="3200" spc="-1" strike="noStrike">
              <a:latin typeface="Arial"/>
            </a:endParaRPr>
          </a:p>
        </p:txBody>
      </p:sp>
      <p:sp>
        <p:nvSpPr>
          <p:cNvPr id="2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2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l-GR" sz="4400" spc="-1" strike="noStrike">
              <a:latin typeface="Arial"/>
            </a:endParaRPr>
          </a:p>
        </p:txBody>
      </p:sp>
      <p:sp>
        <p:nvSpPr>
          <p:cNvPr id="2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2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l-GR" sz="3200" spc="-1" strike="noStrike">
              <a:latin typeface="Arial"/>
            </a:endParaRPr>
          </a:p>
        </p:txBody>
      </p:sp>
      <p:sp>
        <p:nvSpPr>
          <p:cNvPr id="2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l-G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4.jpe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5.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b4b4b4"/>
            </a:gs>
            <a:gs pos="100000">
              <a:srgbClr val="000000"/>
            </a:gs>
          </a:gsLst>
          <a:path path="circle">
            <a:fillToRect l="82000" t="1000" r="18000" b="99000"/>
          </a:path>
        </a:gradFill>
      </p:bgPr>
    </p:bg>
    <p:spTree>
      <p:nvGrpSpPr>
        <p:cNvPr id="1" name=""/>
        <p:cNvGrpSpPr/>
        <p:nvPr/>
      </p:nvGrpSpPr>
      <p:grpSpPr>
        <a:xfrm>
          <a:off x="0" y="0"/>
          <a:ext cx="0" cy="0"/>
          <a:chOff x="0" y="0"/>
          <a:chExt cx="0" cy="0"/>
        </a:xfrm>
      </p:grpSpPr>
      <p:sp>
        <p:nvSpPr>
          <p:cNvPr id="0" name="Freeform 12"/>
          <p:cNvSpPr/>
          <p:nvPr/>
        </p:nvSpPr>
        <p:spPr>
          <a:xfrm>
            <a:off x="499320" y="5945040"/>
            <a:ext cx="4939920" cy="920520"/>
          </a:xfrm>
          <a:custGeom>
            <a:avLst/>
            <a:gdLst/>
            <a:ahLst/>
            <a:rect l="l" t="t" r="r" b="b"/>
            <a:pathLst>
              <a:path w="7485" h="337">
                <a:moveTo>
                  <a:pt x="0" y="2"/>
                </a:moveTo>
                <a:lnTo>
                  <a:pt x="7485" y="337"/>
                </a:lnTo>
                <a:lnTo>
                  <a:pt x="5558" y="337"/>
                </a:lnTo>
                <a:lnTo>
                  <a:pt x="1" y="0"/>
                </a:lnTo>
              </a:path>
            </a:pathLst>
          </a:custGeom>
          <a:solidFill>
            <a:schemeClr val="accent1">
              <a:tint val="65000"/>
              <a:satMod val="115000"/>
              <a:alpha val="40000"/>
            </a:schemeClr>
          </a:solidFill>
          <a:ln w="9525">
            <a:noFill/>
          </a:ln>
        </p:spPr>
        <p:style>
          <a:lnRef idx="0"/>
          <a:fillRef idx="0"/>
          <a:effectRef idx="0"/>
          <a:fontRef idx="minor"/>
        </p:style>
      </p:sp>
      <p:sp>
        <p:nvSpPr>
          <p:cNvPr id="1" name="Freeform 11"/>
          <p:cNvSpPr/>
          <p:nvPr/>
        </p:nvSpPr>
        <p:spPr>
          <a:xfrm>
            <a:off x="485640" y="5938920"/>
            <a:ext cx="3689640" cy="932760"/>
          </a:xfrm>
          <a:custGeom>
            <a:avLst/>
            <a:gdLst/>
            <a:ahLst/>
            <a:rect l="l" t="t" r="r" b="b"/>
            <a:pathLst>
              <a:path w="5591" h="588">
                <a:moveTo>
                  <a:pt x="0" y="0"/>
                </a:moveTo>
                <a:lnTo>
                  <a:pt x="5591" y="585"/>
                </a:lnTo>
                <a:lnTo>
                  <a:pt x="4415" y="588"/>
                </a:lnTo>
                <a:lnTo>
                  <a:pt x="12" y="4"/>
                </a:lnTo>
              </a:path>
            </a:pathLst>
          </a:custGeom>
          <a:solidFill>
            <a:srgbClr val="000000"/>
          </a:solidFill>
          <a:ln w="9525">
            <a:noFill/>
          </a:ln>
        </p:spPr>
        <p:style>
          <a:lnRef idx="0"/>
          <a:fillRef idx="0"/>
          <a:effectRef idx="0"/>
          <a:fontRef idx="minor"/>
        </p:style>
      </p:sp>
      <p:sp>
        <p:nvSpPr>
          <p:cNvPr id="2" name="Right Triangle 13"/>
          <p:cNvSpPr/>
          <p:nvPr/>
        </p:nvSpPr>
        <p:spPr>
          <a:xfrm>
            <a:off x="-6120" y="5791320"/>
            <a:ext cx="3401640" cy="1080000"/>
          </a:xfrm>
          <a:prstGeom prst="rtTriangle">
            <a:avLst/>
          </a:prstGeom>
          <a:blipFill rotWithShape="0">
            <a:blip r:embed="rId2">
              <a:alphaModFix amt="50000"/>
            </a:blip>
            <a:srcRect/>
            <a:tile/>
          </a:blip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sp>
        <p:nvSpPr>
          <p:cNvPr id="3" name="Straight Connector 14"/>
          <p:cNvSpPr/>
          <p:nvPr/>
        </p:nvSpPr>
        <p:spPr>
          <a:xfrm>
            <a:off x="-9000" y="5787720"/>
            <a:ext cx="3405240" cy="1084320"/>
          </a:xfrm>
          <a:prstGeom prst="line">
            <a:avLst/>
          </a:prstGeom>
          <a:ln w="12065">
            <a:solidFill>
              <a:srgbClr val="196f85"/>
            </a:solidFill>
          </a:ln>
        </p:spPr>
        <p:style>
          <a:lnRef idx="2">
            <a:schemeClr val="accent1"/>
          </a:lnRef>
          <a:fillRef idx="0">
            <a:schemeClr val="accent1"/>
          </a:fillRef>
          <a:effectRef idx="1">
            <a:schemeClr val="accent1"/>
          </a:effectRef>
          <a:fontRef idx="minor"/>
        </p:style>
      </p:sp>
      <p:sp>
        <p:nvSpPr>
          <p:cNvPr id="4" name="Chevron 6"/>
          <p:cNvSpPr/>
          <p:nvPr/>
        </p:nvSpPr>
        <p:spPr>
          <a:xfrm>
            <a:off x="3636720" y="3005640"/>
            <a:ext cx="182160" cy="227880"/>
          </a:xfrm>
          <a:prstGeom prst="chevron">
            <a:avLst>
              <a:gd name="adj" fmla="val 50000"/>
            </a:avLst>
          </a:prstGeom>
          <a:gradFill rotWithShape="0">
            <a:gsLst>
              <a:gs pos="0">
                <a:srgbClr val="168aa7"/>
              </a:gs>
              <a:gs pos="100000">
                <a:srgbClr val="51b7d9"/>
              </a:gs>
            </a:gsLst>
            <a:lin ang="16200000"/>
          </a:gradFill>
          <a:ln cap="rnd" w="3175">
            <a:solidFill>
              <a:srgbClr val="21778d"/>
            </a:solidFill>
            <a:round/>
          </a:ln>
          <a:effectLst>
            <a:outerShdw blurRad="50760" dir="5400000" dist="25560">
              <a:srgbClr val="000000">
                <a:alpha val="46000"/>
              </a:srgbClr>
            </a:outerShdw>
          </a:effectLst>
        </p:spPr>
        <p:style>
          <a:lnRef idx="1">
            <a:schemeClr val="accent1"/>
          </a:lnRef>
          <a:fillRef idx="3">
            <a:schemeClr val="accent1"/>
          </a:fillRef>
          <a:effectRef idx="2">
            <a:schemeClr val="accent1"/>
          </a:effectRef>
          <a:fontRef idx="minor"/>
        </p:style>
      </p:sp>
      <p:sp>
        <p:nvSpPr>
          <p:cNvPr id="5" name="Chevron 7"/>
          <p:cNvSpPr/>
          <p:nvPr/>
        </p:nvSpPr>
        <p:spPr>
          <a:xfrm>
            <a:off x="3450240" y="3005640"/>
            <a:ext cx="182160" cy="227880"/>
          </a:xfrm>
          <a:prstGeom prst="chevron">
            <a:avLst>
              <a:gd name="adj" fmla="val 50000"/>
            </a:avLst>
          </a:prstGeom>
          <a:gradFill rotWithShape="0">
            <a:gsLst>
              <a:gs pos="0">
                <a:srgbClr val="168aa7"/>
              </a:gs>
              <a:gs pos="100000">
                <a:srgbClr val="51b7d9"/>
              </a:gs>
            </a:gsLst>
            <a:lin ang="16200000"/>
          </a:gradFill>
          <a:ln cap="rnd" w="3175">
            <a:solidFill>
              <a:srgbClr val="21778d"/>
            </a:solidFill>
            <a:round/>
          </a:ln>
          <a:effectLst>
            <a:outerShdw blurRad="50760" dir="5400000" dist="25560">
              <a:srgbClr val="000000">
                <a:alpha val="46000"/>
              </a:srgbClr>
            </a:outerShdw>
          </a:effectLst>
        </p:spPr>
        <p:style>
          <a:lnRef idx="1">
            <a:schemeClr val="accent1"/>
          </a:lnRef>
          <a:fillRef idx="3">
            <a:schemeClr val="accent1"/>
          </a:fillRef>
          <a:effectRef idx="2">
            <a:schemeClr val="accent1"/>
          </a:effectRef>
          <a:fontRef idx="minor"/>
        </p:style>
      </p:sp>
      <p:sp>
        <p:nvSpPr>
          <p:cNvPr id="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Freeform 12" hidden="1"/>
          <p:cNvSpPr/>
          <p:nvPr/>
        </p:nvSpPr>
        <p:spPr>
          <a:xfrm>
            <a:off x="499320" y="5945040"/>
            <a:ext cx="4939920" cy="920520"/>
          </a:xfrm>
          <a:custGeom>
            <a:avLst/>
            <a:gdLst/>
            <a:ahLst/>
            <a:rect l="l" t="t" r="r" b="b"/>
            <a:pathLst>
              <a:path w="7485" h="337">
                <a:moveTo>
                  <a:pt x="0" y="2"/>
                </a:moveTo>
                <a:lnTo>
                  <a:pt x="7485" y="337"/>
                </a:lnTo>
                <a:lnTo>
                  <a:pt x="5558" y="337"/>
                </a:lnTo>
                <a:lnTo>
                  <a:pt x="1" y="0"/>
                </a:lnTo>
              </a:path>
            </a:pathLst>
          </a:custGeom>
          <a:solidFill>
            <a:schemeClr val="accent1">
              <a:tint val="65000"/>
              <a:satMod val="115000"/>
              <a:alpha val="40000"/>
            </a:schemeClr>
          </a:solidFill>
          <a:ln w="9525">
            <a:noFill/>
          </a:ln>
        </p:spPr>
        <p:style>
          <a:lnRef idx="0"/>
          <a:fillRef idx="0"/>
          <a:effectRef idx="0"/>
          <a:fontRef idx="minor"/>
        </p:style>
      </p:sp>
      <p:sp>
        <p:nvSpPr>
          <p:cNvPr id="45" name="Freeform 11" hidden="1"/>
          <p:cNvSpPr/>
          <p:nvPr/>
        </p:nvSpPr>
        <p:spPr>
          <a:xfrm>
            <a:off x="485640" y="5938920"/>
            <a:ext cx="3689640" cy="932760"/>
          </a:xfrm>
          <a:custGeom>
            <a:avLst/>
            <a:gdLst/>
            <a:ahLst/>
            <a:rect l="l" t="t" r="r" b="b"/>
            <a:pathLst>
              <a:path w="5591" h="588">
                <a:moveTo>
                  <a:pt x="0" y="0"/>
                </a:moveTo>
                <a:lnTo>
                  <a:pt x="5591" y="585"/>
                </a:lnTo>
                <a:lnTo>
                  <a:pt x="4415" y="588"/>
                </a:lnTo>
                <a:lnTo>
                  <a:pt x="12" y="4"/>
                </a:lnTo>
              </a:path>
            </a:pathLst>
          </a:custGeom>
          <a:solidFill>
            <a:srgbClr val="000000"/>
          </a:solidFill>
          <a:ln w="9525">
            <a:noFill/>
          </a:ln>
        </p:spPr>
        <p:style>
          <a:lnRef idx="0"/>
          <a:fillRef idx="0"/>
          <a:effectRef idx="0"/>
          <a:fontRef idx="minor"/>
        </p:style>
      </p:sp>
      <p:sp>
        <p:nvSpPr>
          <p:cNvPr id="46" name="Right Triangle 13" hidden="1"/>
          <p:cNvSpPr/>
          <p:nvPr/>
        </p:nvSpPr>
        <p:spPr>
          <a:xfrm>
            <a:off x="-6120" y="5791320"/>
            <a:ext cx="3401640" cy="1080000"/>
          </a:xfrm>
          <a:prstGeom prst="rtTriangle">
            <a:avLst/>
          </a:prstGeom>
          <a:blipFill rotWithShape="0">
            <a:blip r:embed="rId2">
              <a:alphaModFix amt="50000"/>
            </a:blip>
            <a:srcRect/>
            <a:tile/>
          </a:blip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sp>
        <p:nvSpPr>
          <p:cNvPr id="47" name="Straight Connector 14"/>
          <p:cNvSpPr/>
          <p:nvPr/>
        </p:nvSpPr>
        <p:spPr>
          <a:xfrm>
            <a:off x="-9000" y="5787720"/>
            <a:ext cx="3405240" cy="1084320"/>
          </a:xfrm>
          <a:prstGeom prst="line">
            <a:avLst/>
          </a:prstGeom>
          <a:ln w="12065">
            <a:solidFill>
              <a:srgbClr val="196f85"/>
            </a:solidFill>
          </a:ln>
        </p:spPr>
        <p:style>
          <a:lnRef idx="2">
            <a:schemeClr val="accent1"/>
          </a:lnRef>
          <a:fillRef idx="0">
            <a:schemeClr val="accent1"/>
          </a:fillRef>
          <a:effectRef idx="1">
            <a:schemeClr val="accent1"/>
          </a:effectRef>
          <a:fontRef idx="minor"/>
        </p:style>
      </p:sp>
      <p:sp>
        <p:nvSpPr>
          <p:cNvPr id="48" name="Right Triangle 9"/>
          <p:cNvSpPr/>
          <p:nvPr/>
        </p:nvSpPr>
        <p:spPr>
          <a:xfrm>
            <a:off x="0" y="4664160"/>
            <a:ext cx="9150480" cy="360"/>
          </a:xfrm>
          <a:prstGeom prst="rtTriangle">
            <a:avLst/>
          </a:prstGeom>
          <a:gradFill rotWithShape="0">
            <a:gsLst>
              <a:gs pos="0">
                <a:srgbClr val="007795"/>
              </a:gs>
              <a:gs pos="100000">
                <a:srgbClr val="4bbade"/>
              </a:gs>
            </a:gsLst>
            <a:lin ang="3000000"/>
          </a:grad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grpSp>
        <p:nvGrpSpPr>
          <p:cNvPr id="49" name="Group 1"/>
          <p:cNvGrpSpPr/>
          <p:nvPr/>
        </p:nvGrpSpPr>
        <p:grpSpPr>
          <a:xfrm>
            <a:off x="-3600" y="4952880"/>
            <a:ext cx="9147600" cy="1911600"/>
            <a:chOff x="-3600" y="4952880"/>
            <a:chExt cx="9147600" cy="1911600"/>
          </a:xfrm>
        </p:grpSpPr>
        <p:sp>
          <p:nvSpPr>
            <p:cNvPr id="50" name="Freeform 6"/>
            <p:cNvSpPr/>
            <p:nvPr/>
          </p:nvSpPr>
          <p:spPr>
            <a:xfrm>
              <a:off x="1687680" y="4952880"/>
              <a:ext cx="7455600" cy="487440"/>
            </a:xfrm>
            <a:custGeom>
              <a:avLst/>
              <a:gdLst/>
              <a:ahLst/>
              <a:rect l="l" t="t" r="r" b="b"/>
              <a:pathLst>
                <a:path w="4697" h="367">
                  <a:moveTo>
                    <a:pt x="4697" y="0"/>
                  </a:moveTo>
                  <a:lnTo>
                    <a:pt x="4697" y="367"/>
                  </a:lnTo>
                  <a:lnTo>
                    <a:pt x="0" y="218"/>
                  </a:lnTo>
                  <a:lnTo>
                    <a:pt x="4697" y="0"/>
                  </a:lnTo>
                  <a:close/>
                </a:path>
              </a:pathLst>
            </a:custGeom>
            <a:solidFill>
              <a:schemeClr val="accent1">
                <a:tint val="65000"/>
                <a:satMod val="115000"/>
                <a:alpha val="40000"/>
              </a:schemeClr>
            </a:solidFill>
            <a:ln w="9525">
              <a:noFill/>
            </a:ln>
          </p:spPr>
          <p:style>
            <a:lnRef idx="0"/>
            <a:fillRef idx="0"/>
            <a:effectRef idx="0"/>
            <a:fontRef idx="minor"/>
          </p:style>
        </p:sp>
        <p:sp>
          <p:nvSpPr>
            <p:cNvPr id="51" name="Freeform 7"/>
            <p:cNvSpPr/>
            <p:nvPr/>
          </p:nvSpPr>
          <p:spPr>
            <a:xfrm>
              <a:off x="35280" y="5237640"/>
              <a:ext cx="9108000" cy="788040"/>
            </a:xfrm>
            <a:custGeom>
              <a:avLst/>
              <a:gdLst/>
              <a:ahLst/>
              <a:rect l="l" t="t" r="r" b="b"/>
              <a:pathLst>
                <a:path w="5760" h="528">
                  <a:moveTo>
                    <a:pt x="0" y="0"/>
                  </a:moveTo>
                  <a:lnTo>
                    <a:pt x="5760" y="0"/>
                  </a:lnTo>
                  <a:lnTo>
                    <a:pt x="5760" y="528"/>
                  </a:lnTo>
                  <a:lnTo>
                    <a:pt x="48" y="0"/>
                  </a:lnTo>
                </a:path>
              </a:pathLst>
            </a:custGeom>
            <a:solidFill>
              <a:srgbClr val="000000"/>
            </a:solidFill>
            <a:ln w="9525">
              <a:noFill/>
            </a:ln>
          </p:spPr>
          <p:style>
            <a:lnRef idx="0"/>
            <a:fillRef idx="0"/>
            <a:effectRef idx="0"/>
            <a:fontRef idx="minor"/>
          </p:style>
        </p:sp>
        <p:sp>
          <p:nvSpPr>
            <p:cNvPr id="52" name="Freeform 10"/>
            <p:cNvSpPr/>
            <p:nvPr/>
          </p:nvSpPr>
          <p:spPr>
            <a:xfrm>
              <a:off x="0" y="5001120"/>
              <a:ext cx="9143280" cy="1863360"/>
            </a:xfrm>
            <a:custGeom>
              <a:avLst/>
              <a:gdLst/>
              <a:ahLst/>
              <a:rect l="l" t="t" r="r" b="b"/>
              <a:pathLst>
                <a:path w="5760" h="1248">
                  <a:moveTo>
                    <a:pt x="0" y="0"/>
                  </a:moveTo>
                  <a:lnTo>
                    <a:pt x="0" y="1248"/>
                  </a:lnTo>
                  <a:lnTo>
                    <a:pt x="5760" y="1248"/>
                  </a:lnTo>
                  <a:lnTo>
                    <a:pt x="5760" y="528"/>
                  </a:lnTo>
                  <a:lnTo>
                    <a:pt x="0" y="0"/>
                  </a:lnTo>
                  <a:close/>
                </a:path>
              </a:pathLst>
            </a:custGeom>
            <a:blipFill rotWithShape="0">
              <a:blip r:embed="rId3">
                <a:alphaModFix amt="50000"/>
              </a:blip>
              <a:srcRect/>
              <a:tile/>
            </a:blip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sp>
          <p:nvSpPr>
            <p:cNvPr id="53" name="Straight Connector 11"/>
            <p:cNvSpPr/>
            <p:nvPr/>
          </p:nvSpPr>
          <p:spPr>
            <a:xfrm>
              <a:off x="-3600" y="4997520"/>
              <a:ext cx="9147600" cy="790200"/>
            </a:xfrm>
            <a:prstGeom prst="line">
              <a:avLst/>
            </a:prstGeom>
            <a:ln w="12065">
              <a:solidFill>
                <a:srgbClr val="196f85"/>
              </a:solidFill>
            </a:ln>
          </p:spPr>
          <p:style>
            <a:lnRef idx="2">
              <a:schemeClr val="accent1"/>
            </a:lnRef>
            <a:fillRef idx="0">
              <a:schemeClr val="accent1"/>
            </a:fillRef>
            <a:effectRef idx="1">
              <a:schemeClr val="accent1"/>
            </a:effectRef>
            <a:fontRef idx="minor"/>
          </p:style>
        </p:sp>
      </p:grpSp>
      <p:sp>
        <p:nvSpPr>
          <p:cNvPr id="54" name="PlaceHolder 1"/>
          <p:cNvSpPr>
            <a:spLocks noGrp="1"/>
          </p:cNvSpPr>
          <p:nvPr>
            <p:ph type="title"/>
          </p:nvPr>
        </p:nvSpPr>
        <p:spPr>
          <a:xfrm>
            <a:off x="457200" y="274680"/>
            <a:ext cx="8228880" cy="1142280"/>
          </a:xfrm>
          <a:prstGeom prst="rect">
            <a:avLst/>
          </a:prstGeom>
          <a:noFill/>
          <a:ln w="0">
            <a:noFill/>
          </a:ln>
        </p:spPr>
        <p:txBody>
          <a:bodyPr lIns="0" rIns="0" tIns="0" bIns="0" anchor="ctr">
            <a:noAutofit/>
          </a:bodyPr>
          <a:p>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Freeform 12"/>
          <p:cNvSpPr/>
          <p:nvPr/>
        </p:nvSpPr>
        <p:spPr>
          <a:xfrm>
            <a:off x="499320" y="5945040"/>
            <a:ext cx="4939920" cy="920520"/>
          </a:xfrm>
          <a:custGeom>
            <a:avLst/>
            <a:gdLst/>
            <a:ahLst/>
            <a:rect l="l" t="t" r="r" b="b"/>
            <a:pathLst>
              <a:path w="7485" h="337">
                <a:moveTo>
                  <a:pt x="0" y="2"/>
                </a:moveTo>
                <a:lnTo>
                  <a:pt x="7485" y="337"/>
                </a:lnTo>
                <a:lnTo>
                  <a:pt x="5558" y="337"/>
                </a:lnTo>
                <a:lnTo>
                  <a:pt x="1" y="0"/>
                </a:lnTo>
              </a:path>
            </a:pathLst>
          </a:custGeom>
          <a:solidFill>
            <a:schemeClr val="accent1">
              <a:tint val="65000"/>
              <a:satMod val="115000"/>
              <a:alpha val="40000"/>
            </a:schemeClr>
          </a:solidFill>
          <a:ln w="9525">
            <a:noFill/>
          </a:ln>
        </p:spPr>
        <p:style>
          <a:lnRef idx="0"/>
          <a:fillRef idx="0"/>
          <a:effectRef idx="0"/>
          <a:fontRef idx="minor"/>
        </p:style>
      </p:sp>
      <p:sp>
        <p:nvSpPr>
          <p:cNvPr id="93" name="Freeform 11"/>
          <p:cNvSpPr/>
          <p:nvPr/>
        </p:nvSpPr>
        <p:spPr>
          <a:xfrm>
            <a:off x="485640" y="5938920"/>
            <a:ext cx="3689640" cy="932760"/>
          </a:xfrm>
          <a:custGeom>
            <a:avLst/>
            <a:gdLst/>
            <a:ahLst/>
            <a:rect l="l" t="t" r="r" b="b"/>
            <a:pathLst>
              <a:path w="5591" h="588">
                <a:moveTo>
                  <a:pt x="0" y="0"/>
                </a:moveTo>
                <a:lnTo>
                  <a:pt x="5591" y="585"/>
                </a:lnTo>
                <a:lnTo>
                  <a:pt x="4415" y="588"/>
                </a:lnTo>
                <a:lnTo>
                  <a:pt x="12" y="4"/>
                </a:lnTo>
              </a:path>
            </a:pathLst>
          </a:custGeom>
          <a:solidFill>
            <a:srgbClr val="000000"/>
          </a:solidFill>
          <a:ln w="9525">
            <a:noFill/>
          </a:ln>
        </p:spPr>
        <p:style>
          <a:lnRef idx="0"/>
          <a:fillRef idx="0"/>
          <a:effectRef idx="0"/>
          <a:fontRef idx="minor"/>
        </p:style>
      </p:sp>
      <p:sp>
        <p:nvSpPr>
          <p:cNvPr id="94" name="Right Triangle 13"/>
          <p:cNvSpPr/>
          <p:nvPr/>
        </p:nvSpPr>
        <p:spPr>
          <a:xfrm>
            <a:off x="-6120" y="5791320"/>
            <a:ext cx="3401640" cy="1080000"/>
          </a:xfrm>
          <a:prstGeom prst="rtTriangle">
            <a:avLst/>
          </a:prstGeom>
          <a:blipFill rotWithShape="0">
            <a:blip r:embed="rId2">
              <a:alphaModFix amt="50000"/>
            </a:blip>
            <a:srcRect/>
            <a:tile/>
          </a:blip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sp>
        <p:nvSpPr>
          <p:cNvPr id="95" name="Straight Connector 14"/>
          <p:cNvSpPr/>
          <p:nvPr/>
        </p:nvSpPr>
        <p:spPr>
          <a:xfrm>
            <a:off x="-9000" y="5787720"/>
            <a:ext cx="3405240" cy="1084320"/>
          </a:xfrm>
          <a:prstGeom prst="line">
            <a:avLst/>
          </a:prstGeom>
          <a:ln w="12065">
            <a:solidFill>
              <a:srgbClr val="196f85"/>
            </a:solidFill>
          </a:ln>
        </p:spPr>
        <p:style>
          <a:lnRef idx="2">
            <a:schemeClr val="accent1"/>
          </a:lnRef>
          <a:fillRef idx="0">
            <a:schemeClr val="accent1"/>
          </a:fillRef>
          <a:effectRef idx="1">
            <a:schemeClr val="accent1"/>
          </a:effectRef>
          <a:fontRef idx="minor"/>
        </p:style>
      </p:sp>
      <p:sp>
        <p:nvSpPr>
          <p:cNvPr id="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l-GR" sz="4400" spc="-1" strike="noStrike">
                <a:latin typeface="Arial"/>
              </a:rPr>
              <a:t>Πατήστε για επεξεργασία της μορφής κειμένου του τίτλου</a:t>
            </a:r>
            <a:endParaRPr b="0" lang="el-GR" sz="4400" spc="-1" strike="noStrike">
              <a:latin typeface="Arial"/>
            </a:endParaRPr>
          </a:p>
        </p:txBody>
      </p:sp>
      <p:sp>
        <p:nvSpPr>
          <p:cNvPr id="9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b4b4b4"/>
            </a:gs>
            <a:gs pos="100000">
              <a:srgbClr val="000000"/>
            </a:gs>
          </a:gsLst>
          <a:path path="circle">
            <a:fillToRect l="82000" t="1000" r="18000" b="99000"/>
          </a:path>
        </a:gradFill>
      </p:bgPr>
    </p:bg>
    <p:spTree>
      <p:nvGrpSpPr>
        <p:cNvPr id="1" name=""/>
        <p:cNvGrpSpPr/>
        <p:nvPr/>
      </p:nvGrpSpPr>
      <p:grpSpPr>
        <a:xfrm>
          <a:off x="0" y="0"/>
          <a:ext cx="0" cy="0"/>
          <a:chOff x="0" y="0"/>
          <a:chExt cx="0" cy="0"/>
        </a:xfrm>
      </p:grpSpPr>
      <p:sp>
        <p:nvSpPr>
          <p:cNvPr id="134" name="Freeform 12"/>
          <p:cNvSpPr/>
          <p:nvPr/>
        </p:nvSpPr>
        <p:spPr>
          <a:xfrm>
            <a:off x="499320" y="5945040"/>
            <a:ext cx="4939920" cy="920520"/>
          </a:xfrm>
          <a:custGeom>
            <a:avLst/>
            <a:gdLst/>
            <a:ahLst/>
            <a:rect l="l" t="t" r="r" b="b"/>
            <a:pathLst>
              <a:path w="7485" h="337">
                <a:moveTo>
                  <a:pt x="0" y="2"/>
                </a:moveTo>
                <a:lnTo>
                  <a:pt x="7485" y="337"/>
                </a:lnTo>
                <a:lnTo>
                  <a:pt x="5558" y="337"/>
                </a:lnTo>
                <a:lnTo>
                  <a:pt x="1" y="0"/>
                </a:lnTo>
              </a:path>
            </a:pathLst>
          </a:custGeom>
          <a:solidFill>
            <a:schemeClr val="accent1">
              <a:tint val="65000"/>
              <a:satMod val="115000"/>
              <a:alpha val="40000"/>
            </a:schemeClr>
          </a:solidFill>
          <a:ln w="9525">
            <a:noFill/>
          </a:ln>
        </p:spPr>
        <p:style>
          <a:lnRef idx="0"/>
          <a:fillRef idx="0"/>
          <a:effectRef idx="0"/>
          <a:fontRef idx="minor"/>
        </p:style>
      </p:sp>
      <p:sp>
        <p:nvSpPr>
          <p:cNvPr id="135" name="Freeform 11"/>
          <p:cNvSpPr/>
          <p:nvPr/>
        </p:nvSpPr>
        <p:spPr>
          <a:xfrm>
            <a:off x="485640" y="5938920"/>
            <a:ext cx="3689640" cy="932760"/>
          </a:xfrm>
          <a:custGeom>
            <a:avLst/>
            <a:gdLst/>
            <a:ahLst/>
            <a:rect l="l" t="t" r="r" b="b"/>
            <a:pathLst>
              <a:path w="5591" h="588">
                <a:moveTo>
                  <a:pt x="0" y="0"/>
                </a:moveTo>
                <a:lnTo>
                  <a:pt x="5591" y="585"/>
                </a:lnTo>
                <a:lnTo>
                  <a:pt x="4415" y="588"/>
                </a:lnTo>
                <a:lnTo>
                  <a:pt x="12" y="4"/>
                </a:lnTo>
              </a:path>
            </a:pathLst>
          </a:custGeom>
          <a:solidFill>
            <a:srgbClr val="000000"/>
          </a:solidFill>
          <a:ln w="9525">
            <a:noFill/>
          </a:ln>
        </p:spPr>
        <p:style>
          <a:lnRef idx="0"/>
          <a:fillRef idx="0"/>
          <a:effectRef idx="0"/>
          <a:fontRef idx="minor"/>
        </p:style>
      </p:sp>
      <p:sp>
        <p:nvSpPr>
          <p:cNvPr id="136" name="Right Triangle 13"/>
          <p:cNvSpPr/>
          <p:nvPr/>
        </p:nvSpPr>
        <p:spPr>
          <a:xfrm>
            <a:off x="-6120" y="5791320"/>
            <a:ext cx="3401640" cy="1080000"/>
          </a:xfrm>
          <a:prstGeom prst="rtTriangle">
            <a:avLst/>
          </a:prstGeom>
          <a:blipFill rotWithShape="0">
            <a:blip r:embed="rId2">
              <a:alphaModFix amt="50000"/>
            </a:blip>
            <a:srcRect/>
            <a:tile/>
          </a:blipFill>
          <a:ln w="12700">
            <a:noFill/>
          </a:ln>
          <a:effectLst>
            <a:outerShdw blurRad="50760" dir="5400000" dist="38160" rotWithShape="0">
              <a:srgbClr val="000000">
                <a:alpha val="35000"/>
              </a:srgbClr>
            </a:outerShdw>
          </a:effectLst>
        </p:spPr>
        <p:style>
          <a:lnRef idx="3">
            <a:schemeClr val="lt1"/>
          </a:lnRef>
          <a:fillRef idx="1">
            <a:schemeClr val="accent1"/>
          </a:fillRef>
          <a:effectRef idx="1">
            <a:schemeClr val="accent1"/>
          </a:effectRef>
          <a:fontRef idx="minor"/>
        </p:style>
      </p:sp>
      <p:sp>
        <p:nvSpPr>
          <p:cNvPr id="137" name="Straight Connector 14"/>
          <p:cNvSpPr/>
          <p:nvPr/>
        </p:nvSpPr>
        <p:spPr>
          <a:xfrm>
            <a:off x="-9000" y="5787720"/>
            <a:ext cx="3405240" cy="1084320"/>
          </a:xfrm>
          <a:prstGeom prst="line">
            <a:avLst/>
          </a:prstGeom>
          <a:ln w="12065">
            <a:solidFill>
              <a:srgbClr val="196f85"/>
            </a:solidFill>
          </a:ln>
        </p:spPr>
        <p:style>
          <a:lnRef idx="2">
            <a:schemeClr val="accent1"/>
          </a:lnRef>
          <a:fillRef idx="0">
            <a:schemeClr val="accent1"/>
          </a:fillRef>
          <a:effectRef idx="1">
            <a:schemeClr val="accent1"/>
          </a:effectRef>
          <a:fontRef idx="minor"/>
        </p:style>
      </p:sp>
      <p:sp>
        <p:nvSpPr>
          <p:cNvPr id="138" name="PlaceHolder 1"/>
          <p:cNvSpPr>
            <a:spLocks noGrp="1"/>
          </p:cNvSpPr>
          <p:nvPr>
            <p:ph type="title"/>
          </p:nvPr>
        </p:nvSpPr>
        <p:spPr>
          <a:xfrm>
            <a:off x="457200" y="274680"/>
            <a:ext cx="8228880" cy="1142280"/>
          </a:xfrm>
          <a:prstGeom prst="rect">
            <a:avLst/>
          </a:prstGeom>
          <a:noFill/>
          <a:ln w="0">
            <a:noFill/>
          </a:ln>
        </p:spPr>
        <p:txBody>
          <a:bodyPr lIns="0" rIns="0" tIns="0" bIns="0" anchor="ctr">
            <a:noAutofit/>
          </a:bodyPr>
          <a:p>
            <a:r>
              <a:rPr b="0" lang="el-GR" sz="1800" spc="-1" strike="noStrike">
                <a:latin typeface="Arial"/>
              </a:rPr>
              <a:t>Πατήστε για επεξεργασία της μορφής κειμένου του τίτλου</a:t>
            </a:r>
            <a:endParaRPr b="0" lang="el-GR" sz="1800" spc="-1" strike="noStrike">
              <a:latin typeface="Arial"/>
            </a:endParaRPr>
          </a:p>
        </p:txBody>
      </p:sp>
      <p:sp>
        <p:nvSpPr>
          <p:cNvPr id="13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latin typeface="Arial"/>
              </a:rPr>
              <a:t>Πατήστε για επεξεργασία της μορφής κειμένου διάρθρωσης</a:t>
            </a:r>
            <a:endParaRPr b="0" lang="el-GR" sz="3200" spc="-1" strike="noStrike">
              <a:latin typeface="Arial"/>
            </a:endParaRPr>
          </a:p>
          <a:p>
            <a:pPr lvl="1" marL="864000" indent="-324000">
              <a:spcBef>
                <a:spcPts val="1134"/>
              </a:spcBef>
              <a:buClr>
                <a:srgbClr val="000000"/>
              </a:buClr>
              <a:buSzPct val="75000"/>
              <a:buFont typeface="Symbol" charset="2"/>
              <a:buChar char=""/>
            </a:pPr>
            <a:r>
              <a:rPr b="0" lang="el-GR" sz="2800" spc="-1" strike="noStrike">
                <a:latin typeface="Arial"/>
              </a:rPr>
              <a:t>Δεύτερο επίπεδο διάρθρωσης</a:t>
            </a:r>
            <a:endParaRPr b="0" lang="el-GR" sz="2800" spc="-1" strike="noStrike">
              <a:latin typeface="Arial"/>
            </a:endParaRPr>
          </a:p>
          <a:p>
            <a:pPr lvl="2" marL="1296000" indent="-288000">
              <a:spcBef>
                <a:spcPts val="850"/>
              </a:spcBef>
              <a:buClr>
                <a:srgbClr val="000000"/>
              </a:buClr>
              <a:buSzPct val="45000"/>
              <a:buFont typeface="Wingdings" charset="2"/>
              <a:buChar char=""/>
            </a:pPr>
            <a:r>
              <a:rPr b="0" lang="el-GR" sz="2400" spc="-1" strike="noStrike">
                <a:latin typeface="Arial"/>
              </a:rPr>
              <a:t>Τρίτο επίπεδο διάρθρωσης</a:t>
            </a:r>
            <a:endParaRPr b="0" lang="el-GR" sz="2400" spc="-1" strike="noStrike">
              <a:latin typeface="Arial"/>
            </a:endParaRPr>
          </a:p>
          <a:p>
            <a:pPr lvl="3" marL="1728000" indent="-216000">
              <a:spcBef>
                <a:spcPts val="567"/>
              </a:spcBef>
              <a:buClr>
                <a:srgbClr val="000000"/>
              </a:buClr>
              <a:buSzPct val="75000"/>
              <a:buFont typeface="Symbol" charset="2"/>
              <a:buChar char=""/>
            </a:pPr>
            <a:r>
              <a:rPr b="0" lang="el-GR" sz="2000" spc="-1" strike="noStrike">
                <a:latin typeface="Arial"/>
              </a:rPr>
              <a:t>Τέταρτο επίπεδο διάρθρωσης</a:t>
            </a:r>
            <a:endParaRPr b="0" lang="el-GR" sz="2000" spc="-1" strike="noStrike">
              <a:latin typeface="Arial"/>
            </a:endParaRPr>
          </a:p>
          <a:p>
            <a:pPr lvl="4" marL="2160000" indent="-216000">
              <a:spcBef>
                <a:spcPts val="283"/>
              </a:spcBef>
              <a:buClr>
                <a:srgbClr val="000000"/>
              </a:buClr>
              <a:buSzPct val="45000"/>
              <a:buFont typeface="Wingdings" charset="2"/>
              <a:buChar char=""/>
            </a:pPr>
            <a:r>
              <a:rPr b="0" lang="el-GR" sz="2000" spc="-1" strike="noStrike">
                <a:latin typeface="Arial"/>
              </a:rPr>
              <a:t>Πέμπτο επίπεδο διάρθρωσης</a:t>
            </a:r>
            <a:endParaRPr b="0" lang="el-GR" sz="2000" spc="-1" strike="noStrike">
              <a:latin typeface="Arial"/>
            </a:endParaRPr>
          </a:p>
          <a:p>
            <a:pPr lvl="5" marL="2592000" indent="-216000">
              <a:spcBef>
                <a:spcPts val="283"/>
              </a:spcBef>
              <a:buClr>
                <a:srgbClr val="000000"/>
              </a:buClr>
              <a:buSzPct val="45000"/>
              <a:buFont typeface="Wingdings" charset="2"/>
              <a:buChar char=""/>
            </a:pPr>
            <a:r>
              <a:rPr b="0" lang="el-GR" sz="2000" spc="-1" strike="noStrike">
                <a:latin typeface="Arial"/>
              </a:rPr>
              <a:t>Έκτο επίπεδο διάρθρωσης</a:t>
            </a:r>
            <a:endParaRPr b="0" lang="el-GR" sz="2000" spc="-1" strike="noStrike">
              <a:latin typeface="Arial"/>
            </a:endParaRPr>
          </a:p>
          <a:p>
            <a:pPr lvl="6" marL="3024000" indent="-216000">
              <a:spcBef>
                <a:spcPts val="283"/>
              </a:spcBef>
              <a:buClr>
                <a:srgbClr val="000000"/>
              </a:buClr>
              <a:buSzPct val="45000"/>
              <a:buFont typeface="Wingdings" charset="2"/>
              <a:buChar char=""/>
            </a:pPr>
            <a:r>
              <a:rPr b="0" lang="el-GR" sz="2000" spc="-1" strike="noStrike">
                <a:latin typeface="Arial"/>
              </a:rPr>
              <a:t>Έβδομο επίπεδο διάρθρωσης</a:t>
            </a:r>
            <a:endParaRPr b="0" lang="el-G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image" Target="../media/image8.png"/><Relationship Id="rId3" Type="http://schemas.openxmlformats.org/officeDocument/2006/relationships/slideLayout" Target="../slideLayouts/slideLayout15.xml"/><Relationship Id="rId4"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jpeg"/><Relationship Id="rId3" Type="http://schemas.openxmlformats.org/officeDocument/2006/relationships/slideLayout" Target="../slideLayouts/slideLayout25.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jpeg"/><Relationship Id="rId3" Type="http://schemas.openxmlformats.org/officeDocument/2006/relationships/slideLayout" Target="../slideLayouts/slideLayout25.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25.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41.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image" Target="../media/image18.jpeg"/><Relationship Id="rId3" Type="http://schemas.openxmlformats.org/officeDocument/2006/relationships/image" Target="../media/image19.jpeg"/><Relationship Id="rId4" Type="http://schemas.openxmlformats.org/officeDocument/2006/relationships/slideLayout" Target="../slideLayouts/slideLayout25.xml"/><Relationship Id="rId5"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722520" y="1059840"/>
            <a:ext cx="7771680" cy="1828080"/>
          </a:xfrm>
          <a:prstGeom prst="rect">
            <a:avLst/>
          </a:prstGeom>
          <a:noFill/>
          <a:ln w="0">
            <a:noFill/>
          </a:ln>
        </p:spPr>
        <p:txBody>
          <a:bodyPr lIns="90000" rIns="90000" tIns="45000" bIns="45000" anchor="b">
            <a:normAutofit fontScale="80000"/>
          </a:bodyPr>
          <a:p>
            <a:pPr algn="r">
              <a:lnSpc>
                <a:spcPct val="100000"/>
              </a:lnSpc>
              <a:buNone/>
            </a:pPr>
            <a:r>
              <a:rPr b="1" lang="en-US" sz="8800" spc="-1" strike="noStrike">
                <a:solidFill>
                  <a:srgbClr val="def5fa"/>
                </a:solidFill>
                <a:latin typeface="Lucida Sans Unicode"/>
              </a:rPr>
              <a:t>Μέσα στα οστά!</a:t>
            </a:r>
            <a:endParaRPr b="0" lang="el-GR" sz="8800" spc="-1" strike="noStrike">
              <a:latin typeface="Arial"/>
            </a:endParaRPr>
          </a:p>
        </p:txBody>
      </p:sp>
      <p:sp>
        <p:nvSpPr>
          <p:cNvPr id="183" name="PlaceHolder 2"/>
          <p:cNvSpPr>
            <a:spLocks noGrp="1"/>
          </p:cNvSpPr>
          <p:nvPr>
            <p:ph/>
          </p:nvPr>
        </p:nvSpPr>
        <p:spPr>
          <a:xfrm>
            <a:off x="3922560" y="2931840"/>
            <a:ext cx="4571280" cy="1454040"/>
          </a:xfrm>
          <a:prstGeom prst="rect">
            <a:avLst/>
          </a:prstGeom>
          <a:noFill/>
          <a:ln w="0">
            <a:noFill/>
          </a:ln>
        </p:spPr>
        <p:txBody>
          <a:bodyPr lIns="90000" rIns="90000" tIns="45000" bIns="45000" anchor="t">
            <a:noAutofit/>
          </a:bodyPr>
          <a:p>
            <a:pPr>
              <a:lnSpc>
                <a:spcPct val="100000"/>
              </a:lnSpc>
              <a:spcBef>
                <a:spcPts val="400"/>
              </a:spcBef>
              <a:buNone/>
              <a:tabLst>
                <a:tab algn="l" pos="0"/>
              </a:tabLst>
            </a:pPr>
            <a:r>
              <a:rPr b="0" lang="en-US" sz="2300" spc="-1" strike="noStrike">
                <a:solidFill>
                  <a:srgbClr val="ffffff"/>
                </a:solidFill>
                <a:latin typeface="Lucida Sans Unicode"/>
              </a:rPr>
              <a:t>Bones! Bones! Bones!</a:t>
            </a:r>
            <a:endParaRPr b="0" lang="el-GR" sz="2300" spc="-1" strike="noStrike">
              <a:latin typeface="Arial"/>
            </a:endParaRPr>
          </a:p>
        </p:txBody>
      </p:sp>
      <p:pic>
        <p:nvPicPr>
          <p:cNvPr id="184" name="Picture 2" descr="animals,bones,canines,creatures,dogs,mammals,nature,pets"/>
          <p:cNvPicPr/>
          <p:nvPr/>
        </p:nvPicPr>
        <p:blipFill>
          <a:blip r:embed="rId1"/>
          <a:stretch/>
        </p:blipFill>
        <p:spPr>
          <a:xfrm>
            <a:off x="3922560" y="3533760"/>
            <a:ext cx="3094920" cy="309492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360000" y="269640"/>
            <a:ext cx="9302400" cy="990000"/>
          </a:xfrm>
          <a:prstGeom prst="rect">
            <a:avLst/>
          </a:prstGeom>
          <a:noFill/>
          <a:ln w="0">
            <a:noFill/>
          </a:ln>
        </p:spPr>
        <p:txBody>
          <a:bodyPr lIns="90000" rIns="90000" tIns="45000" bIns="45000" anchor="b">
            <a:noAutofit/>
          </a:bodyPr>
          <a:p>
            <a:pPr algn="r">
              <a:lnSpc>
                <a:spcPct val="100000"/>
              </a:lnSpc>
              <a:buNone/>
            </a:pPr>
            <a:r>
              <a:rPr b="1" lang="en-US" sz="3600" spc="-1" strike="noStrike">
                <a:solidFill>
                  <a:srgbClr val="0070c0"/>
                </a:solidFill>
                <a:latin typeface="Lucida Sans Unicode"/>
              </a:rPr>
              <a:t>Από τι είναι φτιαγμένα τα οστά μας?</a:t>
            </a:r>
            <a:endParaRPr b="0" lang="el-GR" sz="3600" spc="-1" strike="noStrike">
              <a:latin typeface="Arial"/>
            </a:endParaRPr>
          </a:p>
        </p:txBody>
      </p:sp>
      <p:pic>
        <p:nvPicPr>
          <p:cNvPr id="186" name="Picture 2" descr="C:\Users\samsoncc.ITLL\Downloads\Illu_long_bone.jpg"/>
          <p:cNvPicPr/>
          <p:nvPr/>
        </p:nvPicPr>
        <p:blipFill>
          <a:blip r:embed="rId1"/>
          <a:stretch/>
        </p:blipFill>
        <p:spPr>
          <a:xfrm>
            <a:off x="5533920" y="2200320"/>
            <a:ext cx="3085560" cy="4114080"/>
          </a:xfrm>
          <a:prstGeom prst="rect">
            <a:avLst/>
          </a:prstGeom>
          <a:ln w="0">
            <a:noFill/>
          </a:ln>
        </p:spPr>
      </p:pic>
      <p:pic>
        <p:nvPicPr>
          <p:cNvPr id="187" name="Picture 3" descr="Z:\__TeachEngineering\TE submissions\432 No Bones about IT\NEW SUBMISSION\Lesson - Bones or Not\old stuff\PSM_V44_D639_Showing_leg_bones.png"/>
          <p:cNvPicPr/>
          <p:nvPr/>
        </p:nvPicPr>
        <p:blipFill>
          <a:blip r:embed="rId2"/>
          <a:stretch/>
        </p:blipFill>
        <p:spPr>
          <a:xfrm>
            <a:off x="380880" y="2057400"/>
            <a:ext cx="4618800" cy="36568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p:nvPr>
        </p:nvSpPr>
        <p:spPr>
          <a:xfrm>
            <a:off x="4502520" y="4433400"/>
            <a:ext cx="4317480" cy="1980360"/>
          </a:xfrm>
          <a:prstGeom prst="rect">
            <a:avLst/>
          </a:prstGeom>
          <a:noFill/>
          <a:ln w="0">
            <a:noFill/>
          </a:ln>
        </p:spPr>
        <p:txBody>
          <a:bodyPr lIns="90000" rIns="90000" tIns="45000" bIns="45000" anchor="t">
            <a:noAutofit/>
          </a:bodyPr>
          <a:p>
            <a:pPr marL="365760" indent="-255960">
              <a:lnSpc>
                <a:spcPct val="100000"/>
              </a:lnSpc>
              <a:spcAft>
                <a:spcPts val="1199"/>
              </a:spcAft>
              <a:buClr>
                <a:srgbClr val="2da2bf"/>
              </a:buClr>
              <a:buSzPct val="68000"/>
              <a:buFont typeface="Wingdings 3" charset="2"/>
              <a:buChar char=""/>
            </a:pPr>
            <a:r>
              <a:rPr b="0" lang="en-US" sz="2000" spc="-1" strike="noStrike">
                <a:solidFill>
                  <a:srgbClr val="000000"/>
                </a:solidFill>
                <a:latin typeface="Lucida Sans Unicode"/>
              </a:rPr>
              <a:t>Ανόργανα άλατα (φωσφόρου και ασβεστίου</a:t>
            </a:r>
            <a:endParaRPr b="0" lang="el-GR" sz="2000" spc="-1" strike="noStrike">
              <a:latin typeface="Arial"/>
            </a:endParaRPr>
          </a:p>
          <a:p>
            <a:pPr marL="365760" indent="-255960">
              <a:lnSpc>
                <a:spcPct val="100000"/>
              </a:lnSpc>
              <a:spcAft>
                <a:spcPts val="1199"/>
              </a:spcAft>
              <a:buClr>
                <a:srgbClr val="2da2bf"/>
              </a:buClr>
              <a:buSzPct val="68000"/>
              <a:buFont typeface="Wingdings 3" charset="2"/>
              <a:buChar char=""/>
            </a:pPr>
            <a:r>
              <a:rPr b="0" lang="en-US" sz="2000" spc="-1" strike="noStrike">
                <a:solidFill>
                  <a:srgbClr val="000000"/>
                </a:solidFill>
                <a:latin typeface="Lucida Sans Unicode"/>
              </a:rPr>
              <a:t>νερό</a:t>
            </a:r>
            <a:endParaRPr b="0" lang="el-GR" sz="2000" spc="-1" strike="noStrike">
              <a:latin typeface="Arial"/>
            </a:endParaRPr>
          </a:p>
          <a:p>
            <a:pPr marL="365760" indent="-255960">
              <a:lnSpc>
                <a:spcPct val="100000"/>
              </a:lnSpc>
              <a:spcAft>
                <a:spcPts val="1199"/>
              </a:spcAft>
              <a:buClr>
                <a:srgbClr val="2da2bf"/>
              </a:buClr>
              <a:buSzPct val="68000"/>
              <a:buFont typeface="Wingdings 3" charset="2"/>
              <a:buChar char=""/>
            </a:pPr>
            <a:r>
              <a:rPr b="0" lang="en-US" sz="2000" spc="-1" strike="noStrike">
                <a:solidFill>
                  <a:srgbClr val="000000"/>
                </a:solidFill>
                <a:latin typeface="Lucida Sans Unicode"/>
              </a:rPr>
              <a:t>Κύτταρα</a:t>
            </a:r>
            <a:endParaRPr b="0" lang="el-GR" sz="2000" spc="-1" strike="noStrike">
              <a:latin typeface="Arial"/>
            </a:endParaRPr>
          </a:p>
          <a:p>
            <a:pPr marL="365760" indent="-255960">
              <a:lnSpc>
                <a:spcPct val="100000"/>
              </a:lnSpc>
              <a:spcAft>
                <a:spcPts val="1199"/>
              </a:spcAft>
              <a:buClr>
                <a:srgbClr val="2da2bf"/>
              </a:buClr>
              <a:buSzPct val="68000"/>
              <a:buFont typeface="Wingdings 3" charset="2"/>
              <a:buChar char=""/>
            </a:pPr>
            <a:r>
              <a:rPr b="0" lang="en-US" sz="2000" spc="-1" strike="noStrike">
                <a:solidFill>
                  <a:srgbClr val="000000"/>
                </a:solidFill>
                <a:latin typeface="Lucida Sans Unicode"/>
              </a:rPr>
              <a:t>Κολλαγόνο (συνδετικός ιστός)</a:t>
            </a:r>
            <a:endParaRPr b="0" lang="el-GR" sz="2000" spc="-1" strike="noStrike">
              <a:latin typeface="Arial"/>
            </a:endParaRPr>
          </a:p>
        </p:txBody>
      </p:sp>
      <p:sp>
        <p:nvSpPr>
          <p:cNvPr id="189" name="PlaceHolder 2"/>
          <p:cNvSpPr>
            <a:spLocks noGrp="1"/>
          </p:cNvSpPr>
          <p:nvPr>
            <p:ph type="title"/>
          </p:nvPr>
        </p:nvSpPr>
        <p:spPr>
          <a:xfrm>
            <a:off x="304920" y="274680"/>
            <a:ext cx="8381160" cy="1142280"/>
          </a:xfrm>
          <a:prstGeom prst="rect">
            <a:avLst/>
          </a:prstGeom>
          <a:noFill/>
          <a:ln w="0">
            <a:noFill/>
          </a:ln>
        </p:spPr>
        <p:txBody>
          <a:bodyPr lIns="90000" rIns="90000" tIns="45000" bIns="45000" anchor="ctr">
            <a:normAutofit/>
          </a:bodyPr>
          <a:p>
            <a:pPr>
              <a:lnSpc>
                <a:spcPct val="100000"/>
              </a:lnSpc>
              <a:buNone/>
            </a:pPr>
            <a:r>
              <a:rPr b="1" lang="en-US" sz="3600" spc="-1" strike="noStrike">
                <a:solidFill>
                  <a:srgbClr val="0070c0"/>
                </a:solidFill>
                <a:latin typeface="Lucida Sans Unicode"/>
              </a:rPr>
              <a:t>Το εσωτερικό του οστού</a:t>
            </a:r>
            <a:endParaRPr b="0" lang="el-GR" sz="3600" spc="-1" strike="noStrike">
              <a:latin typeface="Arial"/>
            </a:endParaRPr>
          </a:p>
        </p:txBody>
      </p:sp>
      <p:pic>
        <p:nvPicPr>
          <p:cNvPr id="190" name="Picture 3" descr=""/>
          <p:cNvPicPr/>
          <p:nvPr/>
        </p:nvPicPr>
        <p:blipFill>
          <a:blip r:embed="rId1"/>
          <a:stretch/>
        </p:blipFill>
        <p:spPr>
          <a:xfrm>
            <a:off x="4753440" y="1393560"/>
            <a:ext cx="3717360" cy="2775600"/>
          </a:xfrm>
          <a:prstGeom prst="rect">
            <a:avLst/>
          </a:prstGeom>
          <a:ln w="0">
            <a:noFill/>
          </a:ln>
        </p:spPr>
      </p:pic>
      <p:pic>
        <p:nvPicPr>
          <p:cNvPr id="191" name="Picture 3" descr="Z:\__TeachEngineering\TE submissions\432 No Bones about IT\NEW SUBMISSION\Lesson - Bones or Not\old stuff\624_Diagram_of_Compact_Bone-new.jpg"/>
          <p:cNvPicPr/>
          <p:nvPr/>
        </p:nvPicPr>
        <p:blipFill>
          <a:blip r:embed="rId2"/>
          <a:srcRect l="0" t="0" r="0" b="4923"/>
          <a:stretch/>
        </p:blipFill>
        <p:spPr>
          <a:xfrm>
            <a:off x="533520" y="1676520"/>
            <a:ext cx="3809160" cy="42663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p:nvPr>
        </p:nvSpPr>
        <p:spPr>
          <a:xfrm>
            <a:off x="304920" y="1752480"/>
            <a:ext cx="3854160" cy="3733200"/>
          </a:xfrm>
          <a:prstGeom prst="rect">
            <a:avLst/>
          </a:prstGeom>
          <a:noFill/>
          <a:ln w="0">
            <a:noFill/>
          </a:ln>
        </p:spPr>
        <p:txBody>
          <a:bodyPr lIns="90000" rIns="90000" tIns="45000" bIns="45000" anchor="t">
            <a:normAutofit fontScale="96000"/>
          </a:bodyPr>
          <a:p>
            <a:pPr marL="109800">
              <a:lnSpc>
                <a:spcPct val="100000"/>
              </a:lnSpc>
              <a:spcBef>
                <a:spcPts val="400"/>
              </a:spcBef>
              <a:buNone/>
              <a:tabLst>
                <a:tab algn="l" pos="0"/>
              </a:tabLst>
            </a:pPr>
            <a:r>
              <a:rPr b="0" lang="en-US" sz="3200" spc="-1" strike="noStrike">
                <a:solidFill>
                  <a:srgbClr val="000000"/>
                </a:solidFill>
                <a:latin typeface="Lucida Sans Unicode"/>
              </a:rPr>
              <a:t>Ανάλογα με το σχήμα τους:</a:t>
            </a:r>
            <a:endParaRPr b="0" lang="el-GR" sz="32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800" spc="-1" strike="noStrike">
                <a:solidFill>
                  <a:srgbClr val="000000"/>
                </a:solidFill>
                <a:latin typeface="Lucida Sans Unicode"/>
              </a:rPr>
              <a:t>Μακρυά οστά</a:t>
            </a:r>
            <a:endParaRPr b="0" lang="el-GR" sz="28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800" spc="-1" strike="noStrike">
                <a:solidFill>
                  <a:srgbClr val="000000"/>
                </a:solidFill>
                <a:latin typeface="Lucida Sans Unicode"/>
              </a:rPr>
              <a:t>Κοντά οστά</a:t>
            </a:r>
            <a:endParaRPr b="0" lang="el-GR" sz="28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800" spc="-1" strike="noStrike">
                <a:solidFill>
                  <a:srgbClr val="000000"/>
                </a:solidFill>
                <a:latin typeface="Lucida Sans Unicode"/>
              </a:rPr>
              <a:t>Πλατιά οστά</a:t>
            </a:r>
            <a:endParaRPr b="0" lang="el-GR" sz="28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800" spc="-1" strike="noStrike">
                <a:solidFill>
                  <a:srgbClr val="978c8c"/>
                </a:solidFill>
                <a:latin typeface="Lucida Sans Unicode"/>
              </a:rPr>
              <a:t>σησαμοειδή</a:t>
            </a:r>
            <a:endParaRPr b="0" lang="el-GR" sz="28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800" spc="-1" strike="noStrike">
                <a:solidFill>
                  <a:srgbClr val="978c8c"/>
                </a:solidFill>
                <a:latin typeface="Lucida Sans Unicode"/>
              </a:rPr>
              <a:t>ακανόνιστα</a:t>
            </a:r>
            <a:endParaRPr b="0" lang="el-GR" sz="2800" spc="-1" strike="noStrike">
              <a:latin typeface="Arial"/>
            </a:endParaRPr>
          </a:p>
          <a:p>
            <a:pPr marL="109800">
              <a:lnSpc>
                <a:spcPct val="100000"/>
              </a:lnSpc>
              <a:spcBef>
                <a:spcPts val="400"/>
              </a:spcBef>
              <a:buNone/>
              <a:tabLst>
                <a:tab algn="l" pos="0"/>
              </a:tabLst>
            </a:pPr>
            <a:endParaRPr b="0" lang="el-GR" sz="2800" spc="-1" strike="noStrike">
              <a:latin typeface="Arial"/>
            </a:endParaRPr>
          </a:p>
        </p:txBody>
      </p:sp>
      <p:sp>
        <p:nvSpPr>
          <p:cNvPr id="193" name="PlaceHolder 2"/>
          <p:cNvSpPr>
            <a:spLocks noGrp="1"/>
          </p:cNvSpPr>
          <p:nvPr>
            <p:ph type="title"/>
          </p:nvPr>
        </p:nvSpPr>
        <p:spPr>
          <a:xfrm>
            <a:off x="230760" y="297360"/>
            <a:ext cx="8228880" cy="1142280"/>
          </a:xfrm>
          <a:prstGeom prst="rect">
            <a:avLst/>
          </a:prstGeom>
          <a:noFill/>
          <a:ln w="0">
            <a:noFill/>
          </a:ln>
        </p:spPr>
        <p:txBody>
          <a:bodyPr lIns="90000" rIns="90000" tIns="45000" bIns="45000" anchor="ctr">
            <a:normAutofit/>
          </a:bodyPr>
          <a:p>
            <a:pPr>
              <a:lnSpc>
                <a:spcPct val="100000"/>
              </a:lnSpc>
              <a:buNone/>
            </a:pPr>
            <a:r>
              <a:rPr b="1" lang="en-US" sz="3600" spc="-1" strike="noStrike">
                <a:solidFill>
                  <a:srgbClr val="0070c0"/>
                </a:solidFill>
                <a:latin typeface="Lucida Sans Unicode"/>
              </a:rPr>
              <a:t>Τύποι οστών</a:t>
            </a:r>
            <a:endParaRPr b="0" lang="el-GR" sz="3600" spc="-1" strike="noStrike">
              <a:latin typeface="Arial"/>
            </a:endParaRPr>
          </a:p>
        </p:txBody>
      </p:sp>
      <p:pic>
        <p:nvPicPr>
          <p:cNvPr id="194" name="Picture 2" descr="Z:\__TeachEngineering\TE submissions\432 No Bones about IT\NEW SUBMISSION\Lesson - Bones or Not\old stuff\Blausen_0229_ClassificationofBones.png"/>
          <p:cNvPicPr/>
          <p:nvPr/>
        </p:nvPicPr>
        <p:blipFill>
          <a:blip r:embed="rId1"/>
          <a:stretch/>
        </p:blipFill>
        <p:spPr>
          <a:xfrm>
            <a:off x="3666240" y="1260000"/>
            <a:ext cx="5333400" cy="53334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p:nvPr>
        </p:nvSpPr>
        <p:spPr>
          <a:xfrm>
            <a:off x="180000" y="1080000"/>
            <a:ext cx="8228880" cy="4677480"/>
          </a:xfrm>
          <a:prstGeom prst="rect">
            <a:avLst/>
          </a:prstGeom>
          <a:noFill/>
          <a:ln w="0">
            <a:noFill/>
          </a:ln>
        </p:spPr>
        <p:txBody>
          <a:bodyPr lIns="90000" rIns="90000" tIns="45000" bIns="45000" anchor="t">
            <a:noAutofit/>
          </a:bodyPr>
          <a:p>
            <a:pPr marL="109800">
              <a:lnSpc>
                <a:spcPct val="100000"/>
              </a:lnSpc>
              <a:spcBef>
                <a:spcPts val="601"/>
              </a:spcBef>
              <a:spcAft>
                <a:spcPts val="601"/>
              </a:spcAft>
              <a:buNone/>
              <a:tabLst>
                <a:tab algn="l" pos="0"/>
              </a:tabLst>
            </a:pPr>
            <a:r>
              <a:rPr b="0" lang="en-US" sz="3200" spc="-1" strike="noStrike">
                <a:solidFill>
                  <a:srgbClr val="000000"/>
                </a:solidFill>
                <a:latin typeface="Lucida Sans Unicode"/>
              </a:rPr>
              <a:t>Οστίτης ιστός (ιστός των οστών):</a:t>
            </a:r>
            <a:endParaRPr b="0" lang="el-GR" sz="32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000" spc="-1" strike="noStrike">
                <a:solidFill>
                  <a:srgbClr val="000000"/>
                </a:solidFill>
                <a:latin typeface="Lucida Sans Unicode"/>
              </a:rPr>
              <a:t>Ανόργανα άλατα που αποτελούν το άκαμπτο μέρος του οστού</a:t>
            </a:r>
            <a:endParaRPr b="0" lang="el-GR" sz="20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000" spc="-1" strike="noStrike">
                <a:solidFill>
                  <a:srgbClr val="000000"/>
                </a:solidFill>
                <a:latin typeface="Lucida Sans Unicode"/>
              </a:rPr>
              <a:t>Ίνες κολλαγόνου που παρέχουν αντοχή και κάποια ελαστικότητα</a:t>
            </a:r>
            <a:endParaRPr b="0" lang="el-GR" sz="20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0" lang="en-US" sz="2000" spc="-1" strike="noStrike">
                <a:solidFill>
                  <a:srgbClr val="000000"/>
                </a:solidFill>
                <a:latin typeface="Lucida Sans Unicode"/>
              </a:rPr>
              <a:t>Οστεοκύτταρα</a:t>
            </a:r>
            <a:endParaRPr b="0" lang="el-GR" sz="2000" spc="-1" strike="noStrike">
              <a:latin typeface="Arial"/>
            </a:endParaRPr>
          </a:p>
          <a:p>
            <a:pPr>
              <a:lnSpc>
                <a:spcPct val="100000"/>
              </a:lnSpc>
              <a:spcBef>
                <a:spcPts val="601"/>
              </a:spcBef>
              <a:spcAft>
                <a:spcPts val="601"/>
              </a:spcAft>
              <a:buNone/>
              <a:tabLst>
                <a:tab algn="l" pos="0"/>
              </a:tabLst>
            </a:pPr>
            <a:r>
              <a:rPr b="0" lang="en-US" sz="2000" spc="-1" strike="noStrike">
                <a:solidFill>
                  <a:srgbClr val="000000"/>
                </a:solidFill>
                <a:latin typeface="Lucida Sans Unicode"/>
              </a:rPr>
              <a:t> </a:t>
            </a:r>
            <a:r>
              <a:rPr b="0" lang="en-US" sz="3200" spc="-1" strike="noStrike">
                <a:solidFill>
                  <a:srgbClr val="000000"/>
                </a:solidFill>
                <a:latin typeface="Lucida Sans Unicode"/>
              </a:rPr>
              <a:t>Υπάρχουν δύο τύποι οστίτη ιστού:</a:t>
            </a:r>
            <a:endParaRPr b="0" lang="el-GR" sz="32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1" lang="en-US" sz="2000" spc="-1" strike="noStrike">
                <a:solidFill>
                  <a:srgbClr val="000000"/>
                </a:solidFill>
                <a:latin typeface="Lucida Sans Unicode"/>
              </a:rPr>
              <a:t>συμπαγής </a:t>
            </a:r>
            <a:endParaRPr b="0" lang="el-GR" sz="2000" spc="-1" strike="noStrike">
              <a:latin typeface="Arial"/>
            </a:endParaRPr>
          </a:p>
          <a:p>
            <a:pPr marL="365760" indent="-255960">
              <a:lnSpc>
                <a:spcPct val="100000"/>
              </a:lnSpc>
              <a:spcBef>
                <a:spcPts val="601"/>
              </a:spcBef>
              <a:spcAft>
                <a:spcPts val="601"/>
              </a:spcAft>
              <a:buClr>
                <a:srgbClr val="2da2bf"/>
              </a:buClr>
              <a:buSzPct val="68000"/>
              <a:buFont typeface="Wingdings 3" charset="2"/>
              <a:buChar char=""/>
              <a:tabLst>
                <a:tab algn="l" pos="0"/>
              </a:tabLst>
            </a:pPr>
            <a:r>
              <a:rPr b="1" lang="en-US" sz="2000" spc="-1" strike="noStrike">
                <a:solidFill>
                  <a:srgbClr val="000000"/>
                </a:solidFill>
                <a:latin typeface="Lucida Sans Unicode"/>
              </a:rPr>
              <a:t>σπογγώδης</a:t>
            </a:r>
            <a:endParaRPr b="0" lang="el-GR" sz="2000" spc="-1" strike="noStrike">
              <a:latin typeface="Arial"/>
            </a:endParaRPr>
          </a:p>
        </p:txBody>
      </p:sp>
      <p:sp>
        <p:nvSpPr>
          <p:cNvPr id="196" name="PlaceHolder 2"/>
          <p:cNvSpPr>
            <a:spLocks noGrp="1"/>
          </p:cNvSpPr>
          <p:nvPr>
            <p:ph type="title"/>
          </p:nvPr>
        </p:nvSpPr>
        <p:spPr>
          <a:xfrm>
            <a:off x="457200" y="-180000"/>
            <a:ext cx="8228880" cy="1596960"/>
          </a:xfrm>
          <a:prstGeom prst="rect">
            <a:avLst/>
          </a:prstGeom>
          <a:noFill/>
          <a:ln w="0">
            <a:noFill/>
          </a:ln>
        </p:spPr>
        <p:txBody>
          <a:bodyPr lIns="90000" rIns="90000" tIns="45000" bIns="45000" anchor="ctr">
            <a:normAutofit/>
          </a:bodyPr>
          <a:p>
            <a:pPr>
              <a:lnSpc>
                <a:spcPct val="100000"/>
              </a:lnSpc>
              <a:buNone/>
            </a:pPr>
            <a:r>
              <a:rPr b="1" lang="en-US" sz="3600" spc="-1" strike="noStrike">
                <a:solidFill>
                  <a:srgbClr val="0070c0"/>
                </a:solidFill>
                <a:latin typeface="Lucida Sans Unicode"/>
              </a:rPr>
              <a:t>Δομή οστών</a:t>
            </a:r>
            <a:endParaRPr b="0" lang="el-GR" sz="3600" spc="-1" strike="noStrike">
              <a:latin typeface="Arial"/>
            </a:endParaRPr>
          </a:p>
        </p:txBody>
      </p:sp>
      <p:pic>
        <p:nvPicPr>
          <p:cNvPr id="197" name="Picture 2" descr="http://upload.wikimedia.org/wikipedia/commons/3/34/Illu_compact_spongy_bone.jpg"/>
          <p:cNvPicPr/>
          <p:nvPr/>
        </p:nvPicPr>
        <p:blipFill>
          <a:blip r:embed="rId1"/>
          <a:stretch/>
        </p:blipFill>
        <p:spPr>
          <a:xfrm>
            <a:off x="4760640" y="4320000"/>
            <a:ext cx="4419000" cy="254916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p:nvPr>
        </p:nvSpPr>
        <p:spPr>
          <a:xfrm>
            <a:off x="152280" y="900000"/>
            <a:ext cx="5942880" cy="4359960"/>
          </a:xfrm>
          <a:prstGeom prst="rect">
            <a:avLst/>
          </a:prstGeom>
          <a:noFill/>
          <a:ln w="0">
            <a:noFill/>
          </a:ln>
        </p:spPr>
        <p:txBody>
          <a:bodyPr lIns="90000" rIns="90000" tIns="45000" bIns="45000" anchor="t">
            <a:noAutofit/>
          </a:bodyPr>
          <a:p>
            <a:pPr marL="109800">
              <a:lnSpc>
                <a:spcPct val="100000"/>
              </a:lnSpc>
              <a:spcBef>
                <a:spcPts val="400"/>
              </a:spcBef>
              <a:buNone/>
              <a:tabLst>
                <a:tab algn="l" pos="0"/>
              </a:tabLst>
            </a:pPr>
            <a:endParaRPr b="0" lang="el-GR" sz="32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2800" spc="-1" strike="noStrike">
                <a:solidFill>
                  <a:srgbClr val="000000"/>
                </a:solidFill>
                <a:latin typeface="Lucida Sans Unicode"/>
              </a:rPr>
              <a:t>Συμπαγής </a:t>
            </a:r>
            <a:endParaRPr b="0" lang="el-GR" sz="2800" spc="-1" strike="noStrike">
              <a:latin typeface="Arial"/>
            </a:endParaRPr>
          </a:p>
          <a:p>
            <a:pPr marL="365760" indent="-255960">
              <a:lnSpc>
                <a:spcPct val="100000"/>
              </a:lnSpc>
              <a:spcBef>
                <a:spcPts val="1417"/>
              </a:spcBef>
              <a:buClr>
                <a:srgbClr val="2da2bf"/>
              </a:buClr>
              <a:buSzPct val="68000"/>
              <a:buFont typeface="Wingdings 3" charset="2"/>
              <a:buChar char=""/>
              <a:tabLst>
                <a:tab algn="l" pos="0"/>
              </a:tabLst>
            </a:pPr>
            <a:r>
              <a:rPr b="0" lang="en-US" sz="1600" spc="-1" strike="noStrike">
                <a:solidFill>
                  <a:srgbClr val="000000"/>
                </a:solidFill>
                <a:latin typeface="Lucida Sans Unicode"/>
              </a:rPr>
              <a:t>Δημιουργεί το σκληρό εξωτερικό οστικό </a:t>
            </a:r>
            <a:endParaRPr b="0" lang="el-GR" sz="1600" spc="-1" strike="noStrike">
              <a:latin typeface="Arial"/>
            </a:endParaRPr>
          </a:p>
          <a:p>
            <a:pPr marL="365760" indent="-255960">
              <a:lnSpc>
                <a:spcPct val="100000"/>
              </a:lnSpc>
              <a:spcBef>
                <a:spcPts val="1417"/>
              </a:spcBef>
              <a:buClr>
                <a:srgbClr val="2da2bf"/>
              </a:buClr>
              <a:buSzPct val="68000"/>
              <a:buFont typeface="Wingdings 3" charset="2"/>
              <a:buChar char=""/>
              <a:tabLst>
                <a:tab algn="l" pos="0"/>
              </a:tabLst>
            </a:pPr>
            <a:r>
              <a:rPr b="0" lang="en-US" sz="1600" spc="-1" strike="noStrike">
                <a:solidFill>
                  <a:srgbClr val="000000"/>
                </a:solidFill>
                <a:latin typeface="Lucida Sans Unicode"/>
              </a:rPr>
              <a:t>στρώμα</a:t>
            </a:r>
            <a:endParaRPr b="0" lang="el-GR" sz="1600" spc="-1" strike="noStrike">
              <a:latin typeface="Arial"/>
            </a:endParaRPr>
          </a:p>
          <a:p>
            <a:pPr marL="365760" indent="-255960">
              <a:lnSpc>
                <a:spcPct val="100000"/>
              </a:lnSpc>
              <a:spcBef>
                <a:spcPts val="1417"/>
              </a:spcBef>
              <a:buClr>
                <a:srgbClr val="2da2bf"/>
              </a:buClr>
              <a:buSzPct val="68000"/>
              <a:buFont typeface="Wingdings 3" charset="2"/>
              <a:buChar char=""/>
              <a:tabLst>
                <a:tab algn="l" pos="0"/>
              </a:tabLst>
            </a:pPr>
            <a:r>
              <a:rPr b="0" lang="en-US" sz="1600" spc="-1" strike="noStrike">
                <a:solidFill>
                  <a:srgbClr val="000000"/>
                </a:solidFill>
                <a:latin typeface="Lucida Sans Unicode"/>
              </a:rPr>
              <a:t>Λείο και συμπαγές</a:t>
            </a:r>
            <a:endParaRPr b="0" lang="el-GR" sz="1600" spc="-1" strike="noStrike">
              <a:latin typeface="Arial"/>
            </a:endParaRPr>
          </a:p>
          <a:p>
            <a:pPr marL="365760" indent="-255960">
              <a:lnSpc>
                <a:spcPct val="100000"/>
              </a:lnSpc>
              <a:spcBef>
                <a:spcPts val="1417"/>
              </a:spcBef>
              <a:buClr>
                <a:srgbClr val="2da2bf"/>
              </a:buClr>
              <a:buSzPct val="68000"/>
              <a:buFont typeface="Wingdings 3" charset="2"/>
              <a:buChar char=""/>
              <a:tabLst>
                <a:tab algn="l" pos="0"/>
              </a:tabLst>
            </a:pPr>
            <a:r>
              <a:rPr b="0" lang="en-US" sz="1600" spc="-1" strike="noStrike">
                <a:solidFill>
                  <a:srgbClr val="000000"/>
                </a:solidFill>
                <a:latin typeface="Lucida Sans Unicode"/>
              </a:rPr>
              <a:t>Γενικά σε σχήμα κυλίνδρου</a:t>
            </a:r>
            <a:endParaRPr b="0" lang="el-GR" sz="1600" spc="-1" strike="noStrike">
              <a:latin typeface="Arial"/>
            </a:endParaRPr>
          </a:p>
          <a:p>
            <a:pPr marL="365760" indent="-255960">
              <a:lnSpc>
                <a:spcPct val="100000"/>
              </a:lnSpc>
              <a:spcBef>
                <a:spcPts val="1417"/>
              </a:spcBef>
              <a:buClr>
                <a:srgbClr val="2da2bf"/>
              </a:buClr>
              <a:buSzPct val="68000"/>
              <a:buFont typeface="Wingdings 3" charset="2"/>
              <a:buChar char=""/>
              <a:tabLst>
                <a:tab algn="l" pos="0"/>
              </a:tabLst>
            </a:pPr>
            <a:r>
              <a:rPr b="0" lang="en-US" sz="1600" spc="-1" strike="noStrike">
                <a:solidFill>
                  <a:srgbClr val="000000"/>
                </a:solidFill>
                <a:latin typeface="Lucida Sans Unicode"/>
              </a:rPr>
              <a:t>Οι χειρουργοί χρειάζονται πριόνια για να το κόψουν!</a:t>
            </a:r>
            <a:endParaRPr b="0" lang="el-GR" sz="16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1" lang="en-US" sz="2400" spc="-1" strike="noStrike">
                <a:solidFill>
                  <a:srgbClr val="000000"/>
                </a:solidFill>
                <a:latin typeface="Lucida Sans Unicode"/>
              </a:rPr>
              <a:t>Σπογγώδης</a:t>
            </a:r>
            <a:endParaRPr b="0" lang="el-GR" sz="24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1600" spc="-1" strike="noStrike">
                <a:solidFill>
                  <a:srgbClr val="000000"/>
                </a:solidFill>
                <a:latin typeface="Lucida Sans Unicode"/>
              </a:rPr>
              <a:t>Αποτελεί το εσωτερικό των οστών</a:t>
            </a:r>
            <a:endParaRPr b="0" lang="el-GR" sz="16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1600" spc="-1" strike="noStrike">
                <a:solidFill>
                  <a:srgbClr val="000000"/>
                </a:solidFill>
                <a:latin typeface="Lucida Sans Unicode"/>
              </a:rPr>
              <a:t>Ελαφρύ, πορώδες, σπογγώδες και σαν πλέγμα</a:t>
            </a:r>
            <a:endParaRPr b="0" lang="el-GR" sz="16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1600" spc="-1" strike="noStrike">
                <a:solidFill>
                  <a:srgbClr val="000000"/>
                </a:solidFill>
                <a:latin typeface="Lucida Sans Unicode"/>
              </a:rPr>
              <a:t>Δομικά παρόμοια με την κηρήθρα</a:t>
            </a:r>
            <a:endParaRPr b="0" lang="el-GR" sz="1600" spc="-1" strike="noStrike">
              <a:latin typeface="Arial"/>
            </a:endParaRPr>
          </a:p>
        </p:txBody>
      </p:sp>
      <p:sp>
        <p:nvSpPr>
          <p:cNvPr id="199" name="PlaceHolder 2"/>
          <p:cNvSpPr>
            <a:spLocks noGrp="1"/>
          </p:cNvSpPr>
          <p:nvPr>
            <p:ph type="title"/>
          </p:nvPr>
        </p:nvSpPr>
        <p:spPr>
          <a:xfrm>
            <a:off x="457200" y="76320"/>
            <a:ext cx="8228880" cy="1142280"/>
          </a:xfrm>
          <a:prstGeom prst="rect">
            <a:avLst/>
          </a:prstGeom>
          <a:noFill/>
          <a:ln w="0">
            <a:noFill/>
          </a:ln>
        </p:spPr>
        <p:txBody>
          <a:bodyPr lIns="90000" rIns="90000" tIns="45000" bIns="45000" anchor="ctr">
            <a:normAutofit/>
          </a:bodyPr>
          <a:p>
            <a:pPr>
              <a:lnSpc>
                <a:spcPct val="100000"/>
              </a:lnSpc>
              <a:buNone/>
            </a:pPr>
            <a:r>
              <a:rPr b="1" lang="en-US" sz="3600" spc="-1" strike="noStrike">
                <a:solidFill>
                  <a:srgbClr val="0070c0"/>
                </a:solidFill>
                <a:latin typeface="Lucida Sans Unicode"/>
              </a:rPr>
              <a:t>Σύνθεση του οστού</a:t>
            </a:r>
            <a:endParaRPr b="0" lang="el-GR" sz="3600" spc="-1" strike="noStrike">
              <a:latin typeface="Arial"/>
            </a:endParaRPr>
          </a:p>
        </p:txBody>
      </p:sp>
      <p:pic>
        <p:nvPicPr>
          <p:cNvPr id="200" name="Picture 2" descr="Z:\__TeachEngineering\TE submissions\432 No Bones about IT\NEW SUBMISSION\Lesson - Bones or Not\old stuff\1000px-Bone_cross-section.svg.png"/>
          <p:cNvPicPr/>
          <p:nvPr/>
        </p:nvPicPr>
        <p:blipFill>
          <a:blip r:embed="rId1"/>
          <a:stretch/>
        </p:blipFill>
        <p:spPr>
          <a:xfrm>
            <a:off x="4952880" y="900000"/>
            <a:ext cx="4114080" cy="2056680"/>
          </a:xfrm>
          <a:prstGeom prst="rect">
            <a:avLst/>
          </a:prstGeom>
          <a:ln w="0">
            <a:solidFill>
              <a:srgbClr val="000000"/>
            </a:solidFill>
          </a:ln>
        </p:spPr>
      </p:pic>
      <p:pic>
        <p:nvPicPr>
          <p:cNvPr id="201" name="Picture 3" descr="Z:\__TeachEngineering\TE submissions\432 No Bones about IT\NEW SUBMISSION\Lesson - Bones or Not\old stuff\1024px-Caput_femoris_cortex_medulla.jpg"/>
          <p:cNvPicPr/>
          <p:nvPr/>
        </p:nvPicPr>
        <p:blipFill>
          <a:blip r:embed="rId2"/>
          <a:stretch/>
        </p:blipFill>
        <p:spPr>
          <a:xfrm>
            <a:off x="6093720" y="3600000"/>
            <a:ext cx="2725920" cy="2519640"/>
          </a:xfrm>
          <a:prstGeom prst="rect">
            <a:avLst/>
          </a:prstGeom>
          <a:ln w="0">
            <a:noFill/>
          </a:ln>
        </p:spPr>
      </p:pic>
      <p:sp>
        <p:nvSpPr>
          <p:cNvPr id="202" name="Content Placeholder 1"/>
          <p:cNvSpPr/>
          <p:nvPr/>
        </p:nvSpPr>
        <p:spPr>
          <a:xfrm>
            <a:off x="5723640" y="6190560"/>
            <a:ext cx="3276000" cy="425880"/>
          </a:xfrm>
          <a:prstGeom prst="rect">
            <a:avLst/>
          </a:prstGeom>
          <a:noFill/>
          <a:ln w="0">
            <a:noFill/>
          </a:ln>
        </p:spPr>
        <p:style>
          <a:lnRef idx="0"/>
          <a:fillRef idx="0"/>
          <a:effectRef idx="0"/>
          <a:fontRef idx="minor"/>
        </p:style>
        <p:txBody>
          <a:bodyPr lIns="90000" rIns="90000" tIns="45000" bIns="45000" anchor="t">
            <a:noAutofit/>
          </a:bodyPr>
          <a:p>
            <a:pPr marL="109800" algn="r">
              <a:lnSpc>
                <a:spcPct val="100000"/>
              </a:lnSpc>
              <a:spcAft>
                <a:spcPts val="1199"/>
              </a:spcAft>
              <a:buNone/>
              <a:tabLst>
                <a:tab algn="l" pos="0"/>
              </a:tabLst>
            </a:pPr>
            <a:r>
              <a:rPr b="1" lang="en-US" sz="1100" spc="-1" strike="noStrike">
                <a:solidFill>
                  <a:srgbClr val="da1f28"/>
                </a:solidFill>
                <a:latin typeface="Lucida Sans Unicode"/>
                <a:ea typeface="DejaVu Sans"/>
              </a:rPr>
              <a:t>Ε</a:t>
            </a:r>
            <a:r>
              <a:rPr b="1" lang="en-US" sz="900" spc="-1" strike="noStrike">
                <a:solidFill>
                  <a:srgbClr val="da1f28"/>
                </a:solidFill>
                <a:latin typeface="Lucida Sans Unicode"/>
                <a:ea typeface="DejaVu Sans"/>
              </a:rPr>
              <a:t>ρυθρός μυελός των οστών στο μηριαίο οστό </a:t>
            </a:r>
            <a:endParaRPr b="0" lang="el-GR" sz="900" spc="-1" strike="noStrike">
              <a:latin typeface="Arial"/>
            </a:endParaRPr>
          </a:p>
        </p:txBody>
      </p:sp>
      <p:sp>
        <p:nvSpPr>
          <p:cNvPr id="203" name="Content Placeholder 1"/>
          <p:cNvSpPr/>
          <p:nvPr/>
        </p:nvSpPr>
        <p:spPr>
          <a:xfrm>
            <a:off x="279720" y="5621040"/>
            <a:ext cx="4939920" cy="1218600"/>
          </a:xfrm>
          <a:prstGeom prst="rect">
            <a:avLst/>
          </a:prstGeom>
          <a:solidFill>
            <a:schemeClr val="accent6"/>
          </a:solidFill>
          <a:ln w="0">
            <a:noFill/>
          </a:ln>
        </p:spPr>
        <p:style>
          <a:lnRef idx="0"/>
          <a:fillRef idx="0"/>
          <a:effectRef idx="0"/>
          <a:fontRef idx="minor"/>
        </p:style>
        <p:txBody>
          <a:bodyPr lIns="90000" rIns="90000" tIns="45000" bIns="45000" anchor="t">
            <a:noAutofit/>
          </a:bodyPr>
          <a:p>
            <a:pPr marL="109800" algn="ctr">
              <a:lnSpc>
                <a:spcPct val="100000"/>
              </a:lnSpc>
              <a:spcAft>
                <a:spcPts val="1199"/>
              </a:spcAft>
              <a:buNone/>
              <a:tabLst>
                <a:tab algn="l" pos="0"/>
              </a:tabLst>
            </a:pPr>
            <a:r>
              <a:rPr b="1" lang="en-US" sz="3600" spc="-1" strike="noStrike">
                <a:solidFill>
                  <a:srgbClr val="ffffff"/>
                </a:solidFill>
                <a:latin typeface="Lucida Sans Unicode"/>
                <a:ea typeface="DejaVu Sans"/>
              </a:rPr>
              <a:t>Ποιος τύπος ιστού είναι πιο πυκνός;</a:t>
            </a:r>
            <a:endParaRPr b="0" lang="el-GR" sz="3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p:nvPr>
        </p:nvSpPr>
        <p:spPr>
          <a:xfrm>
            <a:off x="4018680" y="1394640"/>
            <a:ext cx="4856400" cy="5091840"/>
          </a:xfrm>
          <a:prstGeom prst="rect">
            <a:avLst/>
          </a:prstGeom>
          <a:noFill/>
          <a:ln w="0">
            <a:noFill/>
          </a:ln>
        </p:spPr>
        <p:txBody>
          <a:bodyPr lIns="90000" rIns="90000" tIns="45000" bIns="45000" anchor="t">
            <a:normAutofit/>
          </a:bodyPr>
          <a:p>
            <a:pPr marL="109800">
              <a:lnSpc>
                <a:spcPct val="100000"/>
              </a:lnSpc>
              <a:spcBef>
                <a:spcPts val="400"/>
              </a:spcBef>
              <a:buNone/>
              <a:tabLst>
                <a:tab algn="l" pos="0"/>
              </a:tabLst>
            </a:pPr>
            <a:r>
              <a:rPr b="0" lang="en-US" sz="3200" spc="-1" strike="noStrike">
                <a:solidFill>
                  <a:srgbClr val="000000"/>
                </a:solidFill>
                <a:latin typeface="Lucida Sans Unicode"/>
              </a:rPr>
              <a:t>Μυελός των οστών</a:t>
            </a:r>
            <a:endParaRPr b="0" lang="el-GR" sz="32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2000" spc="-1" strike="noStrike">
                <a:solidFill>
                  <a:srgbClr val="000000"/>
                </a:solidFill>
                <a:latin typeface="Lucida Sans Unicode"/>
              </a:rPr>
              <a:t>Μια ουσία που μοιάζει με ζελέ</a:t>
            </a:r>
            <a:endParaRPr b="0" lang="el-GR" sz="20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2000" spc="-1" strike="noStrike">
                <a:solidFill>
                  <a:srgbClr val="000000"/>
                </a:solidFill>
                <a:latin typeface="Lucida Sans Unicode"/>
              </a:rPr>
              <a:t>Στο κέντρο του οστού</a:t>
            </a:r>
            <a:endParaRPr b="0" lang="el-GR" sz="20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1" lang="en-US" sz="2000" spc="-1" strike="noStrike">
                <a:solidFill>
                  <a:srgbClr val="c9211e"/>
                </a:solidFill>
                <a:latin typeface="Lucida Sans Unicode"/>
              </a:rPr>
              <a:t>Παράγει κύτταρα αίματος</a:t>
            </a:r>
            <a:r>
              <a:rPr b="0" lang="en-US" sz="2000" spc="-1" strike="noStrike">
                <a:solidFill>
                  <a:srgbClr val="000000"/>
                </a:solidFill>
                <a:latin typeface="Lucida Sans Unicode"/>
              </a:rPr>
              <a:t> για το σώμα</a:t>
            </a:r>
            <a:endParaRPr b="0" lang="el-GR" sz="2000" spc="-1" strike="noStrike">
              <a:latin typeface="Arial"/>
            </a:endParaRPr>
          </a:p>
          <a:p>
            <a:pPr marL="109800">
              <a:lnSpc>
                <a:spcPct val="100000"/>
              </a:lnSpc>
              <a:spcBef>
                <a:spcPts val="400"/>
              </a:spcBef>
              <a:buNone/>
              <a:tabLst>
                <a:tab algn="l" pos="0"/>
              </a:tabLst>
            </a:pPr>
            <a:r>
              <a:rPr b="0" lang="en-US" sz="3200" spc="-1" strike="noStrike">
                <a:solidFill>
                  <a:srgbClr val="000000"/>
                </a:solidFill>
                <a:latin typeface="Lucida Sans Unicode"/>
              </a:rPr>
              <a:t>Αιμοφόρα αγγεία</a:t>
            </a:r>
            <a:endParaRPr b="0" lang="el-GR" sz="32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0" lang="en-US" sz="2000" spc="-1" strike="noStrike">
                <a:solidFill>
                  <a:srgbClr val="000000"/>
                </a:solidFill>
                <a:latin typeface="Lucida Sans Unicode"/>
              </a:rPr>
              <a:t>Εισέρχονται από το κέντρο του οστού</a:t>
            </a:r>
            <a:endParaRPr b="0" lang="el-GR" sz="2000" spc="-1" strike="noStrike">
              <a:latin typeface="Arial"/>
            </a:endParaRPr>
          </a:p>
          <a:p>
            <a:pPr marL="365760" indent="-255960">
              <a:lnSpc>
                <a:spcPct val="100000"/>
              </a:lnSpc>
              <a:spcBef>
                <a:spcPts val="400"/>
              </a:spcBef>
              <a:buClr>
                <a:srgbClr val="2da2bf"/>
              </a:buClr>
              <a:buSzPct val="68000"/>
              <a:buFont typeface="Wingdings 3" charset="2"/>
              <a:buChar char=""/>
              <a:tabLst>
                <a:tab algn="l" pos="0"/>
              </a:tabLst>
            </a:pPr>
            <a:r>
              <a:rPr b="1" lang="en-US" sz="2000" spc="-1" strike="noStrike">
                <a:solidFill>
                  <a:srgbClr val="c9211e"/>
                </a:solidFill>
                <a:latin typeface="Lucida Sans Unicode"/>
              </a:rPr>
              <a:t>Παρέχουν τροφή, οξυγόνο και μέταλλα</a:t>
            </a:r>
            <a:endParaRPr b="0" lang="el-GR" sz="2000" spc="-1" strike="noStrike">
              <a:latin typeface="Arial"/>
            </a:endParaRPr>
          </a:p>
        </p:txBody>
      </p:sp>
      <p:sp>
        <p:nvSpPr>
          <p:cNvPr id="205" name="PlaceHolder 2"/>
          <p:cNvSpPr>
            <a:spLocks noGrp="1"/>
          </p:cNvSpPr>
          <p:nvPr>
            <p:ph type="title"/>
          </p:nvPr>
        </p:nvSpPr>
        <p:spPr>
          <a:xfrm>
            <a:off x="457200" y="274680"/>
            <a:ext cx="8228880" cy="1142280"/>
          </a:xfrm>
          <a:prstGeom prst="rect">
            <a:avLst/>
          </a:prstGeom>
          <a:noFill/>
          <a:ln w="0">
            <a:noFill/>
          </a:ln>
        </p:spPr>
        <p:txBody>
          <a:bodyPr lIns="90000" rIns="90000" tIns="45000" bIns="45000" anchor="ctr">
            <a:normAutofit fontScale="97000"/>
          </a:bodyPr>
          <a:p>
            <a:pPr>
              <a:lnSpc>
                <a:spcPct val="100000"/>
              </a:lnSpc>
              <a:buNone/>
            </a:pPr>
            <a:r>
              <a:rPr b="1" lang="en-US" sz="3600" spc="-1" strike="noStrike">
                <a:solidFill>
                  <a:srgbClr val="0070c0"/>
                </a:solidFill>
                <a:latin typeface="Lucida Sans Unicode"/>
              </a:rPr>
              <a:t>Ας παρατηρήσουμε από πιο κοντά:</a:t>
            </a:r>
            <a:endParaRPr b="0" lang="el-GR" sz="3600" spc="-1" strike="noStrike">
              <a:latin typeface="Arial"/>
            </a:endParaRPr>
          </a:p>
        </p:txBody>
      </p:sp>
      <p:pic>
        <p:nvPicPr>
          <p:cNvPr id="206" name="Picture 2" descr="http://www.nlm.nih.gov/medlineplus/magazine/issues/summer11/images/boneAnatomy-lg.png"/>
          <p:cNvPicPr/>
          <p:nvPr/>
        </p:nvPicPr>
        <p:blipFill>
          <a:blip r:embed="rId1"/>
          <a:srcRect l="3803" t="2934" r="4992" b="0"/>
          <a:stretch/>
        </p:blipFill>
        <p:spPr>
          <a:xfrm>
            <a:off x="261360" y="1417680"/>
            <a:ext cx="3656880" cy="388548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4680"/>
            <a:ext cx="8228880" cy="1142280"/>
          </a:xfrm>
          <a:prstGeom prst="rect">
            <a:avLst/>
          </a:prstGeom>
          <a:noFill/>
          <a:ln w="0">
            <a:noFill/>
          </a:ln>
        </p:spPr>
        <p:txBody>
          <a:bodyPr lIns="90000" rIns="90000" tIns="45000" bIns="45000" anchor="ctr">
            <a:normAutofit/>
          </a:bodyPr>
          <a:p>
            <a:pPr>
              <a:lnSpc>
                <a:spcPct val="100000"/>
              </a:lnSpc>
              <a:buNone/>
            </a:pPr>
            <a:r>
              <a:rPr b="1" lang="en-US" sz="3600" spc="-1" strike="noStrike">
                <a:solidFill>
                  <a:srgbClr val="ffffff"/>
                </a:solidFill>
                <a:latin typeface="Lucida Sans Unicode"/>
              </a:rPr>
              <a:t>Δύο τύποι μυελού των οστών</a:t>
            </a:r>
            <a:endParaRPr b="0" lang="el-GR" sz="3600" spc="-1" strike="noStrike">
              <a:latin typeface="Arial"/>
            </a:endParaRPr>
          </a:p>
        </p:txBody>
      </p:sp>
      <p:sp>
        <p:nvSpPr>
          <p:cNvPr id="208" name="Content Placeholder 1"/>
          <p:cNvSpPr/>
          <p:nvPr/>
        </p:nvSpPr>
        <p:spPr>
          <a:xfrm>
            <a:off x="228600" y="1417680"/>
            <a:ext cx="4037760" cy="4830120"/>
          </a:xfrm>
          <a:prstGeom prst="rect">
            <a:avLst/>
          </a:prstGeom>
          <a:solidFill>
            <a:schemeClr val="accent2"/>
          </a:solidFill>
          <a:ln w="0">
            <a:noFill/>
          </a:ln>
        </p:spPr>
        <p:style>
          <a:lnRef idx="0"/>
          <a:fillRef idx="0"/>
          <a:effectRef idx="0"/>
          <a:fontRef idx="minor"/>
        </p:style>
        <p:txBody>
          <a:bodyPr lIns="90000" rIns="90000" tIns="45000" bIns="45000" anchor="t">
            <a:noAutofit/>
          </a:bodyPr>
          <a:p>
            <a:pPr marL="109800" algn="ctr">
              <a:lnSpc>
                <a:spcPct val="100000"/>
              </a:lnSpc>
              <a:spcAft>
                <a:spcPts val="1199"/>
              </a:spcAft>
              <a:buNone/>
              <a:tabLst>
                <a:tab algn="l" pos="0"/>
              </a:tabLst>
            </a:pPr>
            <a:r>
              <a:rPr b="1" lang="en-US" sz="3200" spc="-1" strike="noStrike">
                <a:solidFill>
                  <a:srgbClr val="f5e8e8"/>
                </a:solidFill>
                <a:latin typeface="Lucida Sans Unicode"/>
                <a:ea typeface="DejaVu Sans"/>
              </a:rPr>
              <a:t>Ερυθρός μυελός</a:t>
            </a:r>
            <a:endParaRPr b="0" lang="el-GR" sz="3200" spc="-1" strike="noStrike">
              <a:latin typeface="Arial"/>
            </a:endParaRPr>
          </a:p>
          <a:p>
            <a:pPr marL="365760" indent="-255960">
              <a:lnSpc>
                <a:spcPct val="100000"/>
              </a:lnSpc>
              <a:spcAft>
                <a:spcPts val="1199"/>
              </a:spcAft>
              <a:buClr>
                <a:srgbClr val="2da2bf"/>
              </a:buClr>
              <a:buSzPct val="68000"/>
              <a:buFont typeface="Wingdings 3" charset="2"/>
              <a:buChar char=""/>
              <a:tabLst>
                <a:tab algn="l" pos="0"/>
              </a:tabLst>
            </a:pPr>
            <a:r>
              <a:rPr b="1" lang="en-US" sz="2400" spc="-1" strike="noStrike">
                <a:solidFill>
                  <a:srgbClr val="ffffff"/>
                </a:solidFill>
                <a:latin typeface="Lucida Sans Unicode"/>
                <a:ea typeface="DejaVu Sans"/>
              </a:rPr>
              <a:t>Δημιουργεί ερυθρά, λευκά αιμοσφαίρια και αιμοπετάλια</a:t>
            </a:r>
            <a:endParaRPr b="0" lang="el-GR" sz="2400" spc="-1" strike="noStrike">
              <a:latin typeface="Arial"/>
            </a:endParaRPr>
          </a:p>
          <a:p>
            <a:pPr marL="365760" indent="-255960">
              <a:lnSpc>
                <a:spcPct val="100000"/>
              </a:lnSpc>
              <a:spcAft>
                <a:spcPts val="1199"/>
              </a:spcAft>
              <a:buClr>
                <a:srgbClr val="2da2bf"/>
              </a:buClr>
              <a:buSzPct val="68000"/>
              <a:buFont typeface="Wingdings 3" charset="2"/>
              <a:buChar char=""/>
              <a:tabLst>
                <a:tab algn="l" pos="0"/>
              </a:tabLst>
            </a:pPr>
            <a:r>
              <a:rPr b="1" lang="en-US" sz="2400" spc="-1" strike="noStrike">
                <a:solidFill>
                  <a:srgbClr val="ffffff"/>
                </a:solidFill>
                <a:latin typeface="Lucida Sans Unicode"/>
                <a:ea typeface="DejaVu Sans"/>
              </a:rPr>
              <a:t>Βρίσκεται σε πλατιά οστά όπως πλευρά και ωμοπλάτη</a:t>
            </a:r>
            <a:endParaRPr b="0" lang="el-GR" sz="2400" spc="-1" strike="noStrike">
              <a:latin typeface="Arial"/>
            </a:endParaRPr>
          </a:p>
        </p:txBody>
      </p:sp>
      <p:sp>
        <p:nvSpPr>
          <p:cNvPr id="209" name="Content Placeholder 1"/>
          <p:cNvSpPr/>
          <p:nvPr/>
        </p:nvSpPr>
        <p:spPr>
          <a:xfrm>
            <a:off x="4419720" y="1828800"/>
            <a:ext cx="4438080" cy="4669920"/>
          </a:xfrm>
          <a:prstGeom prst="rect">
            <a:avLst/>
          </a:prstGeom>
          <a:solidFill>
            <a:schemeClr val="accent6"/>
          </a:solidFill>
          <a:ln w="0">
            <a:noFill/>
          </a:ln>
        </p:spPr>
        <p:style>
          <a:lnRef idx="0"/>
          <a:fillRef idx="0"/>
          <a:effectRef idx="0"/>
          <a:fontRef idx="minor"/>
        </p:style>
        <p:txBody>
          <a:bodyPr lIns="90000" rIns="90000" tIns="45000" bIns="45000" anchor="t">
            <a:noAutofit/>
          </a:bodyPr>
          <a:p>
            <a:pPr marL="109800" algn="ctr">
              <a:lnSpc>
                <a:spcPct val="100000"/>
              </a:lnSpc>
              <a:spcAft>
                <a:spcPts val="1199"/>
              </a:spcAft>
              <a:buNone/>
              <a:tabLst>
                <a:tab algn="l" pos="0"/>
              </a:tabLst>
            </a:pPr>
            <a:r>
              <a:rPr b="1" lang="en-US" sz="2700" spc="-1" strike="noStrike">
                <a:solidFill>
                  <a:srgbClr val="edf408"/>
                </a:solidFill>
                <a:latin typeface="Lucida Sans Unicode"/>
                <a:ea typeface="DejaVu Sans"/>
              </a:rPr>
              <a:t>Κίτρινος(ωχρός) </a:t>
            </a:r>
            <a:r>
              <a:rPr b="1" lang="en-US" sz="2700" spc="-1" strike="noStrike">
                <a:solidFill>
                  <a:srgbClr val="000000"/>
                </a:solidFill>
                <a:latin typeface="Lucida Sans Unicode"/>
                <a:ea typeface="DejaVu Sans"/>
              </a:rPr>
              <a:t> </a:t>
            </a:r>
            <a:r>
              <a:rPr b="1" lang="en-US" sz="2700" spc="-1" strike="noStrike">
                <a:solidFill>
                  <a:srgbClr val="eadede"/>
                </a:solidFill>
                <a:latin typeface="Lucida Sans Unicode"/>
                <a:ea typeface="DejaVu Sans"/>
              </a:rPr>
              <a:t>μυελός των οστών</a:t>
            </a:r>
            <a:endParaRPr b="0" lang="el-GR" sz="2700" spc="-1" strike="noStrike">
              <a:latin typeface="Arial"/>
            </a:endParaRPr>
          </a:p>
          <a:p>
            <a:pPr marL="365760" indent="-255960">
              <a:lnSpc>
                <a:spcPct val="100000"/>
              </a:lnSpc>
              <a:spcAft>
                <a:spcPts val="1199"/>
              </a:spcAft>
              <a:buClr>
                <a:srgbClr val="2da2bf"/>
              </a:buClr>
              <a:buSzPct val="68000"/>
              <a:buFont typeface="Wingdings 3" charset="2"/>
              <a:buChar char=""/>
              <a:tabLst>
                <a:tab algn="l" pos="0"/>
              </a:tabLst>
            </a:pPr>
            <a:r>
              <a:rPr b="1" lang="en-US" sz="2400" spc="-1" strike="noStrike">
                <a:solidFill>
                  <a:srgbClr val="ffffff"/>
                </a:solidFill>
                <a:latin typeface="Lucida Sans Unicode"/>
                <a:ea typeface="DejaVu Sans"/>
              </a:rPr>
              <a:t>Δεν παράγει αιμοσφαίρια</a:t>
            </a:r>
            <a:endParaRPr b="0" lang="el-GR" sz="2400" spc="-1" strike="noStrike">
              <a:latin typeface="Arial"/>
            </a:endParaRPr>
          </a:p>
          <a:p>
            <a:pPr marL="365760" indent="-255960">
              <a:lnSpc>
                <a:spcPct val="100000"/>
              </a:lnSpc>
              <a:spcAft>
                <a:spcPts val="1199"/>
              </a:spcAft>
              <a:buClr>
                <a:srgbClr val="2da2bf"/>
              </a:buClr>
              <a:buSzPct val="68000"/>
              <a:buFont typeface="Wingdings 3" charset="2"/>
              <a:buChar char=""/>
              <a:tabLst>
                <a:tab algn="l" pos="0"/>
              </a:tabLst>
            </a:pPr>
            <a:r>
              <a:rPr b="1" lang="en-US" sz="2400" spc="-1" strike="noStrike">
                <a:solidFill>
                  <a:srgbClr val="ffffff"/>
                </a:solidFill>
                <a:latin typeface="Lucida Sans Unicode"/>
                <a:ea typeface="DejaVu Sans"/>
              </a:rPr>
              <a:t>Περιέχει κυρίως λίπος. Αποθηκεύει επίσης τη σάκχαρα</a:t>
            </a:r>
            <a:endParaRPr b="0" lang="el-GR" sz="2400" spc="-1" strike="noStrike">
              <a:latin typeface="Arial"/>
            </a:endParaRPr>
          </a:p>
          <a:p>
            <a:pPr marL="365760" indent="-255960">
              <a:lnSpc>
                <a:spcPct val="100000"/>
              </a:lnSpc>
              <a:spcAft>
                <a:spcPts val="1199"/>
              </a:spcAft>
              <a:buClr>
                <a:srgbClr val="2da2bf"/>
              </a:buClr>
              <a:buSzPct val="68000"/>
              <a:buFont typeface="Wingdings 3" charset="2"/>
              <a:buChar char=""/>
              <a:tabLst>
                <a:tab algn="l" pos="0"/>
              </a:tabLst>
            </a:pPr>
            <a:r>
              <a:rPr b="1" lang="en-US" sz="2400" spc="-1" strike="noStrike">
                <a:solidFill>
                  <a:srgbClr val="ffffff"/>
                </a:solidFill>
                <a:latin typeface="Lucida Sans Unicode"/>
                <a:ea typeface="DejaVu Sans"/>
              </a:rPr>
              <a:t>Βρίσκεται στο κούφιο κέντρο μακριών οστών</a:t>
            </a:r>
            <a:endParaRPr b="0" lang="el-GR" sz="2400" spc="-1" strike="noStrike">
              <a:latin typeface="Arial"/>
            </a:endParaRPr>
          </a:p>
        </p:txBody>
      </p:sp>
      <p:pic>
        <p:nvPicPr>
          <p:cNvPr id="210" name="Picture 2" descr="academic,bacteria,biochemistry,biology,blood,cells,medical,research,science,healthcare"/>
          <p:cNvPicPr/>
          <p:nvPr/>
        </p:nvPicPr>
        <p:blipFill>
          <a:blip r:embed="rId1"/>
          <a:srcRect l="12304" t="44307" r="11385" b="4000"/>
          <a:stretch/>
        </p:blipFill>
        <p:spPr>
          <a:xfrm>
            <a:off x="1143000" y="4952880"/>
            <a:ext cx="2666160" cy="1806120"/>
          </a:xfrm>
          <a:prstGeom prst="rect">
            <a:avLst/>
          </a:prstGeom>
          <a:ln w="0">
            <a:noFill/>
          </a:ln>
        </p:spPr>
      </p:pic>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childTnLst>
                  <p:par>
                    <p:cTn id="9" fill="hold">
                      <p:stCondLst>
                        <p:cond delay="indefinite"/>
                      </p:stCondLst>
                      <p:childTnLst>
                        <p:par>
                          <p:cTn id="10" fill="hold">
                            <p:stCondLst>
                              <p:cond delay="0"/>
                            </p:stCondLst>
                            <p:childTnLst>
                              <p:par>
                                <p:cTn id="11" nodeType="clickEffect" fill="hold" presetClass="entr" presetID="1">
                                  <p:stCondLst>
                                    <p:cond delay="0"/>
                                  </p:stCondLst>
                                  <p:childTnLst>
                                    <p:set>
                                      <p:cBhvr>
                                        <p:cTn id="12" dur="1" fill="hold">
                                          <p:stCondLst>
                                            <p:cond delay="0"/>
                                          </p:stCondLst>
                                        </p:cTn>
                                        <p:tgtEl>
                                          <p:spTgt spid="20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fill="hold" presetClass="entr" presetID="1">
                                  <p:stCondLst>
                                    <p:cond delay="0"/>
                                  </p:stCondLst>
                                  <p:childTnLst>
                                    <p:set>
                                      <p:cBhvr>
                                        <p:cTn id="16" dur="1" fill="hold">
                                          <p:stCondLst>
                                            <p:cond delay="0"/>
                                          </p:stCondLst>
                                        </p:cTn>
                                        <p:tgtEl>
                                          <p:spTgt spid="2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PlaceHolder 1"/>
          <p:cNvSpPr>
            <a:spLocks noGrp="1"/>
          </p:cNvSpPr>
          <p:nvPr>
            <p:ph/>
          </p:nvPr>
        </p:nvSpPr>
        <p:spPr>
          <a:xfrm>
            <a:off x="228600" y="2338920"/>
            <a:ext cx="4114080" cy="3710160"/>
          </a:xfrm>
          <a:prstGeom prst="rect">
            <a:avLst/>
          </a:prstGeom>
          <a:noFill/>
          <a:ln w="0">
            <a:noFill/>
          </a:ln>
        </p:spPr>
        <p:txBody>
          <a:bodyPr lIns="90000" rIns="90000" tIns="45000" bIns="45000" anchor="t">
            <a:normAutofit fontScale="84000"/>
          </a:bodyPr>
          <a:p>
            <a:pPr>
              <a:lnSpc>
                <a:spcPct val="100000"/>
              </a:lnSpc>
              <a:spcBef>
                <a:spcPts val="400"/>
              </a:spcBef>
              <a:buNone/>
            </a:pPr>
            <a:endParaRPr b="0" lang="el-GR" sz="3200" spc="-1" strike="noStrike">
              <a:latin typeface="Arial"/>
            </a:endParaRPr>
          </a:p>
          <a:p>
            <a:pPr marL="365760" indent="-255960">
              <a:lnSpc>
                <a:spcPct val="100000"/>
              </a:lnSpc>
              <a:spcAft>
                <a:spcPts val="1199"/>
              </a:spcAft>
              <a:buClr>
                <a:srgbClr val="2da2bf"/>
              </a:buClr>
              <a:buSzPct val="68000"/>
              <a:buFont typeface="Wingdings 3" charset="2"/>
              <a:buChar char=""/>
            </a:pPr>
            <a:r>
              <a:rPr b="0" lang="en-US" sz="2800" spc="-1" strike="noStrike">
                <a:solidFill>
                  <a:srgbClr val="000000"/>
                </a:solidFill>
                <a:latin typeface="Lucida Sans Unicode"/>
              </a:rPr>
              <a:t>Τα οστά είναι ένα από τα πιο δυνατά υλικά</a:t>
            </a:r>
            <a:endParaRPr b="0" lang="el-GR" sz="2800" spc="-1" strike="noStrike">
              <a:latin typeface="Arial"/>
            </a:endParaRPr>
          </a:p>
          <a:p>
            <a:pPr marL="365760" indent="-255960">
              <a:lnSpc>
                <a:spcPct val="100000"/>
              </a:lnSpc>
              <a:spcAft>
                <a:spcPts val="1199"/>
              </a:spcAft>
              <a:buClr>
                <a:srgbClr val="2da2bf"/>
              </a:buClr>
              <a:buSzPct val="68000"/>
              <a:buFont typeface="Wingdings 3" charset="2"/>
              <a:buChar char=""/>
            </a:pPr>
            <a:r>
              <a:rPr b="0" lang="en-US" sz="2800" spc="-1" strike="noStrike">
                <a:solidFill>
                  <a:srgbClr val="000000"/>
                </a:solidFill>
                <a:latin typeface="Lucida Sans Unicode"/>
              </a:rPr>
              <a:t>Τα οστά είναι εξαιρετικά </a:t>
            </a:r>
            <a:r>
              <a:rPr b="1" lang="en-US" sz="2800" spc="-1" strike="noStrike">
                <a:solidFill>
                  <a:srgbClr val="f94e09"/>
                </a:solidFill>
                <a:latin typeface="Lucida Sans Unicode"/>
              </a:rPr>
              <a:t>ελαφριά</a:t>
            </a:r>
            <a:r>
              <a:rPr b="1" lang="en-US" sz="2800" spc="-1" strike="noStrike">
                <a:solidFill>
                  <a:srgbClr val="000000"/>
                </a:solidFill>
                <a:latin typeface="Lucida Sans Unicode"/>
              </a:rPr>
              <a:t> </a:t>
            </a:r>
            <a:r>
              <a:rPr b="0" lang="en-US" sz="2800" spc="-1" strike="noStrike">
                <a:solidFill>
                  <a:srgbClr val="000000"/>
                </a:solidFill>
                <a:latin typeface="Lucida Sans Unicode"/>
              </a:rPr>
              <a:t>— </a:t>
            </a:r>
            <a:r>
              <a:rPr b="0" i="1" lang="en-US" sz="2800" spc="-1" strike="noStrike">
                <a:solidFill>
                  <a:srgbClr val="000000"/>
                </a:solidFill>
                <a:latin typeface="Lucida Sans Unicode"/>
              </a:rPr>
              <a:t>ελαφρύτερα από τον χάλυβα ή το σκυρόδεμα</a:t>
            </a:r>
            <a:r>
              <a:rPr b="0" lang="en-US" sz="2800" spc="-1" strike="noStrike">
                <a:solidFill>
                  <a:srgbClr val="000000"/>
                </a:solidFill>
                <a:latin typeface="Lucida Sans Unicode"/>
              </a:rPr>
              <a:t> — ωστόσο είναι </a:t>
            </a:r>
            <a:r>
              <a:rPr b="1" lang="en-US" sz="2800" spc="-1" strike="noStrike">
                <a:solidFill>
                  <a:srgbClr val="c9211e"/>
                </a:solidFill>
                <a:latin typeface="Lucida Sans Unicode"/>
              </a:rPr>
              <a:t>πολύ ισχυρότερα</a:t>
            </a:r>
            <a:r>
              <a:rPr b="0" lang="en-US" sz="2800" spc="-1" strike="noStrike">
                <a:solidFill>
                  <a:srgbClr val="000000"/>
                </a:solidFill>
                <a:latin typeface="Lucida Sans Unicode"/>
              </a:rPr>
              <a:t>!</a:t>
            </a:r>
            <a:endParaRPr b="0" lang="el-GR" sz="2800" spc="-1" strike="noStrike">
              <a:latin typeface="Arial"/>
            </a:endParaRPr>
          </a:p>
        </p:txBody>
      </p:sp>
      <p:sp>
        <p:nvSpPr>
          <p:cNvPr id="212" name="PlaceHolder 2"/>
          <p:cNvSpPr>
            <a:spLocks noGrp="1"/>
          </p:cNvSpPr>
          <p:nvPr>
            <p:ph type="title"/>
          </p:nvPr>
        </p:nvSpPr>
        <p:spPr>
          <a:xfrm>
            <a:off x="720000" y="1540800"/>
            <a:ext cx="3699000" cy="1142280"/>
          </a:xfrm>
          <a:prstGeom prst="rect">
            <a:avLst/>
          </a:prstGeom>
          <a:noFill/>
          <a:ln w="0">
            <a:noFill/>
          </a:ln>
        </p:spPr>
        <p:txBody>
          <a:bodyPr lIns="90000" rIns="90000" tIns="45000" bIns="45000" anchor="ctr">
            <a:normAutofit fontScale="96000"/>
          </a:bodyPr>
          <a:p>
            <a:pPr>
              <a:lnSpc>
                <a:spcPct val="100000"/>
              </a:lnSpc>
              <a:buNone/>
            </a:pPr>
            <a:r>
              <a:rPr b="1" lang="en-US" sz="3600" spc="-1" strike="noStrike">
                <a:solidFill>
                  <a:srgbClr val="0070c0"/>
                </a:solidFill>
                <a:latin typeface="Lucida Sans Unicode"/>
              </a:rPr>
              <a:t>Παράξενα δεδομένα:</a:t>
            </a:r>
            <a:endParaRPr b="0" lang="el-GR" sz="3600" spc="-1" strike="noStrike">
              <a:latin typeface="Arial"/>
            </a:endParaRPr>
          </a:p>
        </p:txBody>
      </p:sp>
      <p:pic>
        <p:nvPicPr>
          <p:cNvPr id="213" name="Picture 4" descr="athletes,barbells,lifting,men,persons,sports,sports equipment,weightlifters,weightlifting,weights"/>
          <p:cNvPicPr/>
          <p:nvPr/>
        </p:nvPicPr>
        <p:blipFill>
          <a:blip r:embed="rId1"/>
          <a:srcRect l="12664" t="0" r="13490" b="0"/>
          <a:stretch/>
        </p:blipFill>
        <p:spPr>
          <a:xfrm>
            <a:off x="6477120" y="508680"/>
            <a:ext cx="2285280" cy="3094920"/>
          </a:xfrm>
          <a:prstGeom prst="rect">
            <a:avLst/>
          </a:prstGeom>
          <a:ln w="0">
            <a:noFill/>
          </a:ln>
        </p:spPr>
      </p:pic>
      <p:pic>
        <p:nvPicPr>
          <p:cNvPr id="214" name="Picture 6" descr="http://www.nia.nih.gov/sites/default/files/menopause_04_bone.jpg"/>
          <p:cNvPicPr/>
          <p:nvPr/>
        </p:nvPicPr>
        <p:blipFill>
          <a:blip r:embed="rId2"/>
          <a:stretch/>
        </p:blipFill>
        <p:spPr>
          <a:xfrm>
            <a:off x="5105520" y="3835440"/>
            <a:ext cx="3723480" cy="2898000"/>
          </a:xfrm>
          <a:prstGeom prst="rect">
            <a:avLst/>
          </a:prstGeom>
          <a:ln w="0">
            <a:noFill/>
          </a:ln>
        </p:spPr>
      </p:pic>
      <p:pic>
        <p:nvPicPr>
          <p:cNvPr id="215" name="Picture 8" descr="see caption"/>
          <p:cNvPicPr/>
          <p:nvPr/>
        </p:nvPicPr>
        <p:blipFill>
          <a:blip r:embed="rId3"/>
          <a:stretch/>
        </p:blipFill>
        <p:spPr>
          <a:xfrm>
            <a:off x="4140000" y="715680"/>
            <a:ext cx="1894680" cy="2294640"/>
          </a:xfrm>
          <a:prstGeom prst="rect">
            <a:avLst/>
          </a:prstGeom>
          <a:ln w="0">
            <a:noFill/>
          </a:ln>
        </p:spPr>
      </p:pic>
      <p:sp>
        <p:nvSpPr>
          <p:cNvPr id="216" name="Content Placeholder 1"/>
          <p:cNvSpPr/>
          <p:nvPr/>
        </p:nvSpPr>
        <p:spPr>
          <a:xfrm>
            <a:off x="180000" y="715680"/>
            <a:ext cx="3960000" cy="425880"/>
          </a:xfrm>
          <a:prstGeom prst="rect">
            <a:avLst/>
          </a:prstGeom>
          <a:noFill/>
          <a:ln w="0">
            <a:noFill/>
          </a:ln>
        </p:spPr>
        <p:style>
          <a:lnRef idx="0"/>
          <a:fillRef idx="0"/>
          <a:effectRef idx="0"/>
          <a:fontRef idx="minor"/>
        </p:style>
        <p:txBody>
          <a:bodyPr lIns="90000" rIns="90000" tIns="45000" bIns="45000" anchor="t">
            <a:noAutofit/>
          </a:bodyPr>
          <a:p>
            <a:pPr marL="109800" algn="r">
              <a:lnSpc>
                <a:spcPct val="100000"/>
              </a:lnSpc>
              <a:spcAft>
                <a:spcPts val="1199"/>
              </a:spcAft>
              <a:buNone/>
              <a:tabLst>
                <a:tab algn="l" pos="0"/>
              </a:tabLst>
            </a:pPr>
            <a:r>
              <a:rPr b="1" lang="en-US" sz="2000" spc="-1" strike="noStrike">
                <a:solidFill>
                  <a:srgbClr val="39639d"/>
                </a:solidFill>
                <a:latin typeface="Lucida Sans Unicode"/>
                <a:ea typeface="DejaVu Sans"/>
              </a:rPr>
              <a:t>Τα ζωντανά οστά είναι πορώδη</a:t>
            </a:r>
            <a:r>
              <a:rPr b="1" lang="en-US" sz="2000" spc="-1" strike="noStrike">
                <a:solidFill>
                  <a:srgbClr val="39639d"/>
                </a:solidFill>
                <a:latin typeface="Wingdings"/>
                <a:ea typeface="DejaVu Sans"/>
              </a:rPr>
              <a:t></a:t>
            </a:r>
            <a:endParaRPr b="0" lang="el-GR"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Concourse</Template>
  <TotalTime>1006</TotalTime>
  <Application>LibreOffice/7.2.5.2$Windows_X86_64 LibreOffice_project/499f9727c189e6ef3471021d6132d4c694f357e5</Application>
  <AppVersion>15.0000</AppVersion>
  <Words>865</Words>
  <Paragraphs>101</Paragraphs>
  <Company>Framingham Public Schools</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2012-07-02T17:44:35Z</dcterms:created>
  <dc:creator>Michelle Gallagher</dc:creator>
  <dc:description/>
  <dc:language>el-GR</dc:language>
  <cp:lastModifiedBy/>
  <dcterms:modified xsi:type="dcterms:W3CDTF">2022-11-07T09:39:47Z</dcterms:modified>
  <cp:revision>50</cp:revision>
  <dc:subject/>
  <dc:title>What are your bones made of?</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9</vt:i4>
  </property>
  <property fmtid="{D5CDD505-2E9C-101B-9397-08002B2CF9AE}" pid="3" name="PresentationFormat">
    <vt:lpwstr>On-screen Show (4:3)</vt:lpwstr>
  </property>
  <property fmtid="{D5CDD505-2E9C-101B-9397-08002B2CF9AE}" pid="4" name="Slides">
    <vt:i4>9</vt:i4>
  </property>
</Properties>
</file>