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2"/>
  </p:notesMasterIdLst>
  <p:sldIdLst>
    <p:sldId id="261" r:id="rId2"/>
    <p:sldId id="262" r:id="rId3"/>
    <p:sldId id="263" r:id="rId4"/>
    <p:sldId id="326" r:id="rId5"/>
    <p:sldId id="270" r:id="rId6"/>
    <p:sldId id="256" r:id="rId7"/>
    <p:sldId id="257" r:id="rId8"/>
    <p:sldId id="264" r:id="rId9"/>
    <p:sldId id="265" r:id="rId10"/>
    <p:sldId id="266" r:id="rId11"/>
    <p:sldId id="258" r:id="rId12"/>
    <p:sldId id="267" r:id="rId13"/>
    <p:sldId id="259" r:id="rId14"/>
    <p:sldId id="268" r:id="rId15"/>
    <p:sldId id="273" r:id="rId16"/>
    <p:sldId id="271" r:id="rId17"/>
    <p:sldId id="313" r:id="rId18"/>
    <p:sldId id="314" r:id="rId19"/>
    <p:sldId id="276" r:id="rId20"/>
    <p:sldId id="280" r:id="rId21"/>
    <p:sldId id="287" r:id="rId22"/>
    <p:sldId id="329" r:id="rId23"/>
    <p:sldId id="288" r:id="rId24"/>
    <p:sldId id="315" r:id="rId25"/>
    <p:sldId id="289" r:id="rId26"/>
    <p:sldId id="316" r:id="rId27"/>
    <p:sldId id="277" r:id="rId28"/>
    <p:sldId id="278" r:id="rId29"/>
    <p:sldId id="279" r:id="rId30"/>
    <p:sldId id="290" r:id="rId31"/>
    <p:sldId id="291" r:id="rId32"/>
    <p:sldId id="308" r:id="rId33"/>
    <p:sldId id="320" r:id="rId34"/>
    <p:sldId id="328" r:id="rId35"/>
    <p:sldId id="317" r:id="rId36"/>
    <p:sldId id="293" r:id="rId37"/>
    <p:sldId id="310" r:id="rId38"/>
    <p:sldId id="311" r:id="rId39"/>
    <p:sldId id="294" r:id="rId40"/>
    <p:sldId id="295" r:id="rId41"/>
    <p:sldId id="296" r:id="rId42"/>
    <p:sldId id="321" r:id="rId43"/>
    <p:sldId id="307" r:id="rId44"/>
    <p:sldId id="297" r:id="rId45"/>
    <p:sldId id="298" r:id="rId46"/>
    <p:sldId id="300" r:id="rId47"/>
    <p:sldId id="319" r:id="rId48"/>
    <p:sldId id="302" r:id="rId49"/>
    <p:sldId id="330" r:id="rId50"/>
    <p:sldId id="318" r:id="rId51"/>
    <p:sldId id="322" r:id="rId52"/>
    <p:sldId id="323" r:id="rId53"/>
    <p:sldId id="281" r:id="rId54"/>
    <p:sldId id="282" r:id="rId55"/>
    <p:sldId id="283" r:id="rId56"/>
    <p:sldId id="284" r:id="rId57"/>
    <p:sldId id="285" r:id="rId58"/>
    <p:sldId id="286" r:id="rId59"/>
    <p:sldId id="312" r:id="rId60"/>
    <p:sldId id="324" r:id="rId61"/>
  </p:sldIdLst>
  <p:sldSz cx="10160000" cy="7620000"/>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Μεσαίο στυλ 1 - Έμφαση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Σκούρο στυλ 1 - Έμφαση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97" autoAdjust="0"/>
    <p:restoredTop sz="90929"/>
  </p:normalViewPr>
  <p:slideViewPr>
    <p:cSldViewPr>
      <p:cViewPr varScale="1">
        <p:scale>
          <a:sx n="58" d="100"/>
          <a:sy n="58" d="100"/>
        </p:scale>
        <p:origin x="-1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940656-B124-43E7-83F6-C497A17E84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A165ED4A-AFCE-4E92-82E0-476B25388905}">
      <dgm:prSet phldrT="[Κείμενο]"/>
      <dgm:spPr>
        <a:solidFill>
          <a:schemeClr val="accent6">
            <a:lumMod val="75000"/>
          </a:schemeClr>
        </a:solidFill>
      </dgm:spPr>
      <dgm:t>
        <a:bodyPr/>
        <a:lstStyle/>
        <a:p>
          <a:r>
            <a:rPr lang="el-GR" b="1" dirty="0" smtClean="0">
              <a:latin typeface="Cambria" pitchFamily="18" charset="0"/>
            </a:rPr>
            <a:t>ΟΣΤΙΤΗΣ ΙΣΤΟΣ</a:t>
          </a:r>
          <a:endParaRPr lang="el-GR" b="1" dirty="0">
            <a:latin typeface="Cambria" pitchFamily="18" charset="0"/>
          </a:endParaRPr>
        </a:p>
      </dgm:t>
    </dgm:pt>
    <dgm:pt modelId="{3B4A6CC1-4DFD-4B10-A59B-F804844C47D8}" type="parTrans" cxnId="{DF3BF458-B16B-4551-A868-CEE33FAEA7CA}">
      <dgm:prSet/>
      <dgm:spPr/>
      <dgm:t>
        <a:bodyPr/>
        <a:lstStyle/>
        <a:p>
          <a:endParaRPr lang="el-GR"/>
        </a:p>
      </dgm:t>
    </dgm:pt>
    <dgm:pt modelId="{A33E3EF0-D6BE-4CF1-9EC7-970CB8FA586B}" type="sibTrans" cxnId="{DF3BF458-B16B-4551-A868-CEE33FAEA7CA}">
      <dgm:prSet/>
      <dgm:spPr/>
      <dgm:t>
        <a:bodyPr/>
        <a:lstStyle/>
        <a:p>
          <a:endParaRPr lang="el-GR"/>
        </a:p>
      </dgm:t>
    </dgm:pt>
    <dgm:pt modelId="{17242E81-C9FB-4F0A-B9C5-AD4738552F0D}">
      <dgm:prSet phldrT="[Κείμενο]"/>
      <dgm:spPr>
        <a:solidFill>
          <a:schemeClr val="accent6">
            <a:lumMod val="60000"/>
            <a:lumOff val="40000"/>
          </a:schemeClr>
        </a:solidFill>
      </dgm:spPr>
      <dgm:t>
        <a:bodyPr/>
        <a:lstStyle/>
        <a:p>
          <a:r>
            <a:rPr lang="el-GR" b="1" dirty="0" smtClean="0">
              <a:latin typeface="Cambria" pitchFamily="18" charset="0"/>
            </a:rPr>
            <a:t>ΣΥΜΠΑΓΗΣ</a:t>
          </a:r>
          <a:endParaRPr lang="el-GR" b="1" dirty="0">
            <a:latin typeface="Cambria" pitchFamily="18" charset="0"/>
          </a:endParaRPr>
        </a:p>
      </dgm:t>
    </dgm:pt>
    <dgm:pt modelId="{B22931BF-4C3B-46BB-B901-F719F69E064E}" type="parTrans" cxnId="{05C61C70-047E-44F1-BF82-8E45DC550F28}">
      <dgm:prSet/>
      <dgm:spPr/>
      <dgm:t>
        <a:bodyPr/>
        <a:lstStyle/>
        <a:p>
          <a:endParaRPr lang="el-GR"/>
        </a:p>
      </dgm:t>
    </dgm:pt>
    <dgm:pt modelId="{5A64F7A1-23B7-40A5-B874-0A4C930DA27B}" type="sibTrans" cxnId="{05C61C70-047E-44F1-BF82-8E45DC550F28}">
      <dgm:prSet/>
      <dgm:spPr/>
      <dgm:t>
        <a:bodyPr/>
        <a:lstStyle/>
        <a:p>
          <a:endParaRPr lang="el-GR"/>
        </a:p>
      </dgm:t>
    </dgm:pt>
    <dgm:pt modelId="{17F46054-01C3-4BED-967E-641398E57807}">
      <dgm:prSet phldrT="[Κείμενο]"/>
      <dgm:spPr>
        <a:solidFill>
          <a:schemeClr val="accent6">
            <a:lumMod val="60000"/>
            <a:lumOff val="40000"/>
          </a:schemeClr>
        </a:solidFill>
      </dgm:spPr>
      <dgm:t>
        <a:bodyPr/>
        <a:lstStyle/>
        <a:p>
          <a:r>
            <a:rPr lang="el-GR" b="1" dirty="0" smtClean="0">
              <a:latin typeface="Cambria" pitchFamily="18" charset="0"/>
            </a:rPr>
            <a:t>ΣΠΟΓΓΩΔΗΣ</a:t>
          </a:r>
          <a:endParaRPr lang="el-GR" b="1" dirty="0">
            <a:latin typeface="Cambria" pitchFamily="18" charset="0"/>
          </a:endParaRPr>
        </a:p>
      </dgm:t>
    </dgm:pt>
    <dgm:pt modelId="{EA22F5BB-7891-4AE7-96E5-48890580DEDA}" type="parTrans" cxnId="{F8EB2398-E1B3-4F12-B791-4BD860114E9F}">
      <dgm:prSet/>
      <dgm:spPr/>
      <dgm:t>
        <a:bodyPr/>
        <a:lstStyle/>
        <a:p>
          <a:endParaRPr lang="el-GR"/>
        </a:p>
      </dgm:t>
    </dgm:pt>
    <dgm:pt modelId="{F1712EC1-A40E-48B3-BAA0-9654B7043BCD}" type="sibTrans" cxnId="{F8EB2398-E1B3-4F12-B791-4BD860114E9F}">
      <dgm:prSet/>
      <dgm:spPr/>
      <dgm:t>
        <a:bodyPr/>
        <a:lstStyle/>
        <a:p>
          <a:endParaRPr lang="el-GR"/>
        </a:p>
      </dgm:t>
    </dgm:pt>
    <dgm:pt modelId="{D4B31738-CD97-46CA-AC12-39CB2A4E8DB8}" type="pres">
      <dgm:prSet presAssocID="{AB940656-B124-43E7-83F6-C497A17E849D}" presName="hierChild1" presStyleCnt="0">
        <dgm:presLayoutVars>
          <dgm:orgChart val="1"/>
          <dgm:chPref val="1"/>
          <dgm:dir/>
          <dgm:animOne val="branch"/>
          <dgm:animLvl val="lvl"/>
          <dgm:resizeHandles/>
        </dgm:presLayoutVars>
      </dgm:prSet>
      <dgm:spPr/>
      <dgm:t>
        <a:bodyPr/>
        <a:lstStyle/>
        <a:p>
          <a:endParaRPr lang="el-GR"/>
        </a:p>
      </dgm:t>
    </dgm:pt>
    <dgm:pt modelId="{A4CA413A-F3C7-4157-8A60-120BBEBECEDC}" type="pres">
      <dgm:prSet presAssocID="{A165ED4A-AFCE-4E92-82E0-476B25388905}" presName="hierRoot1" presStyleCnt="0">
        <dgm:presLayoutVars>
          <dgm:hierBranch val="init"/>
        </dgm:presLayoutVars>
      </dgm:prSet>
      <dgm:spPr/>
    </dgm:pt>
    <dgm:pt modelId="{81A69CAC-2FAD-4144-B8C2-08185E9772E1}" type="pres">
      <dgm:prSet presAssocID="{A165ED4A-AFCE-4E92-82E0-476B25388905}" presName="rootComposite1" presStyleCnt="0"/>
      <dgm:spPr/>
    </dgm:pt>
    <dgm:pt modelId="{52BAFAB4-3DA0-4C69-B976-43A07B36961B}" type="pres">
      <dgm:prSet presAssocID="{A165ED4A-AFCE-4E92-82E0-476B25388905}" presName="rootText1" presStyleLbl="node0" presStyleIdx="0" presStyleCnt="1">
        <dgm:presLayoutVars>
          <dgm:chPref val="3"/>
        </dgm:presLayoutVars>
      </dgm:prSet>
      <dgm:spPr/>
      <dgm:t>
        <a:bodyPr/>
        <a:lstStyle/>
        <a:p>
          <a:endParaRPr lang="el-GR"/>
        </a:p>
      </dgm:t>
    </dgm:pt>
    <dgm:pt modelId="{13E99FBB-AB3E-4619-98CF-B141E942ED20}" type="pres">
      <dgm:prSet presAssocID="{A165ED4A-AFCE-4E92-82E0-476B25388905}" presName="rootConnector1" presStyleLbl="node1" presStyleIdx="0" presStyleCnt="0"/>
      <dgm:spPr/>
      <dgm:t>
        <a:bodyPr/>
        <a:lstStyle/>
        <a:p>
          <a:endParaRPr lang="el-GR"/>
        </a:p>
      </dgm:t>
    </dgm:pt>
    <dgm:pt modelId="{C86257EB-E9B6-453C-8DCA-6461845C8F0B}" type="pres">
      <dgm:prSet presAssocID="{A165ED4A-AFCE-4E92-82E0-476B25388905}" presName="hierChild2" presStyleCnt="0"/>
      <dgm:spPr/>
    </dgm:pt>
    <dgm:pt modelId="{00BC3BB5-228F-42A8-9B41-9592AB553ADA}" type="pres">
      <dgm:prSet presAssocID="{B22931BF-4C3B-46BB-B901-F719F69E064E}" presName="Name37" presStyleLbl="parChTrans1D2" presStyleIdx="0" presStyleCnt="2"/>
      <dgm:spPr/>
      <dgm:t>
        <a:bodyPr/>
        <a:lstStyle/>
        <a:p>
          <a:endParaRPr lang="el-GR"/>
        </a:p>
      </dgm:t>
    </dgm:pt>
    <dgm:pt modelId="{3FEB72EF-F71D-4B4C-921E-87AB23C626C7}" type="pres">
      <dgm:prSet presAssocID="{17242E81-C9FB-4F0A-B9C5-AD4738552F0D}" presName="hierRoot2" presStyleCnt="0">
        <dgm:presLayoutVars>
          <dgm:hierBranch val="init"/>
        </dgm:presLayoutVars>
      </dgm:prSet>
      <dgm:spPr/>
    </dgm:pt>
    <dgm:pt modelId="{964B0F8F-10F4-40E2-B75F-6FACB5BF4435}" type="pres">
      <dgm:prSet presAssocID="{17242E81-C9FB-4F0A-B9C5-AD4738552F0D}" presName="rootComposite" presStyleCnt="0"/>
      <dgm:spPr/>
    </dgm:pt>
    <dgm:pt modelId="{2498F58A-93D4-46E3-852C-B2A63A0999C3}" type="pres">
      <dgm:prSet presAssocID="{17242E81-C9FB-4F0A-B9C5-AD4738552F0D}" presName="rootText" presStyleLbl="node2" presStyleIdx="0" presStyleCnt="2">
        <dgm:presLayoutVars>
          <dgm:chPref val="3"/>
        </dgm:presLayoutVars>
      </dgm:prSet>
      <dgm:spPr/>
      <dgm:t>
        <a:bodyPr/>
        <a:lstStyle/>
        <a:p>
          <a:endParaRPr lang="el-GR"/>
        </a:p>
      </dgm:t>
    </dgm:pt>
    <dgm:pt modelId="{8C72B8F7-AFA7-4C48-8E72-45D6751A047C}" type="pres">
      <dgm:prSet presAssocID="{17242E81-C9FB-4F0A-B9C5-AD4738552F0D}" presName="rootConnector" presStyleLbl="node2" presStyleIdx="0" presStyleCnt="2"/>
      <dgm:spPr/>
      <dgm:t>
        <a:bodyPr/>
        <a:lstStyle/>
        <a:p>
          <a:endParaRPr lang="el-GR"/>
        </a:p>
      </dgm:t>
    </dgm:pt>
    <dgm:pt modelId="{A069AB6C-A642-4EB8-815C-03CF4E667F07}" type="pres">
      <dgm:prSet presAssocID="{17242E81-C9FB-4F0A-B9C5-AD4738552F0D}" presName="hierChild4" presStyleCnt="0"/>
      <dgm:spPr/>
    </dgm:pt>
    <dgm:pt modelId="{76A91B16-E791-4B29-A320-8195C5914828}" type="pres">
      <dgm:prSet presAssocID="{17242E81-C9FB-4F0A-B9C5-AD4738552F0D}" presName="hierChild5" presStyleCnt="0"/>
      <dgm:spPr/>
    </dgm:pt>
    <dgm:pt modelId="{9E817474-C33D-4777-8041-2F24720B2AC7}" type="pres">
      <dgm:prSet presAssocID="{EA22F5BB-7891-4AE7-96E5-48890580DEDA}" presName="Name37" presStyleLbl="parChTrans1D2" presStyleIdx="1" presStyleCnt="2"/>
      <dgm:spPr/>
      <dgm:t>
        <a:bodyPr/>
        <a:lstStyle/>
        <a:p>
          <a:endParaRPr lang="el-GR"/>
        </a:p>
      </dgm:t>
    </dgm:pt>
    <dgm:pt modelId="{C8A7F3AD-E459-47B3-85B6-26E450B2D02F}" type="pres">
      <dgm:prSet presAssocID="{17F46054-01C3-4BED-967E-641398E57807}" presName="hierRoot2" presStyleCnt="0">
        <dgm:presLayoutVars>
          <dgm:hierBranch val="init"/>
        </dgm:presLayoutVars>
      </dgm:prSet>
      <dgm:spPr/>
    </dgm:pt>
    <dgm:pt modelId="{859C3A3E-956E-43A5-AC6E-8994E3287267}" type="pres">
      <dgm:prSet presAssocID="{17F46054-01C3-4BED-967E-641398E57807}" presName="rootComposite" presStyleCnt="0"/>
      <dgm:spPr/>
    </dgm:pt>
    <dgm:pt modelId="{B2691558-897E-4C2E-BD5E-636FF73C4FA9}" type="pres">
      <dgm:prSet presAssocID="{17F46054-01C3-4BED-967E-641398E57807}" presName="rootText" presStyleLbl="node2" presStyleIdx="1" presStyleCnt="2">
        <dgm:presLayoutVars>
          <dgm:chPref val="3"/>
        </dgm:presLayoutVars>
      </dgm:prSet>
      <dgm:spPr/>
      <dgm:t>
        <a:bodyPr/>
        <a:lstStyle/>
        <a:p>
          <a:endParaRPr lang="el-GR"/>
        </a:p>
      </dgm:t>
    </dgm:pt>
    <dgm:pt modelId="{56265572-D723-4796-B958-68E40C0C2958}" type="pres">
      <dgm:prSet presAssocID="{17F46054-01C3-4BED-967E-641398E57807}" presName="rootConnector" presStyleLbl="node2" presStyleIdx="1" presStyleCnt="2"/>
      <dgm:spPr/>
      <dgm:t>
        <a:bodyPr/>
        <a:lstStyle/>
        <a:p>
          <a:endParaRPr lang="el-GR"/>
        </a:p>
      </dgm:t>
    </dgm:pt>
    <dgm:pt modelId="{A9DB0ABD-D7C7-485B-8FF6-6941DAF6587A}" type="pres">
      <dgm:prSet presAssocID="{17F46054-01C3-4BED-967E-641398E57807}" presName="hierChild4" presStyleCnt="0"/>
      <dgm:spPr/>
    </dgm:pt>
    <dgm:pt modelId="{2037CB2B-C0A6-458F-93A1-E17E06DFCF6C}" type="pres">
      <dgm:prSet presAssocID="{17F46054-01C3-4BED-967E-641398E57807}" presName="hierChild5" presStyleCnt="0"/>
      <dgm:spPr/>
    </dgm:pt>
    <dgm:pt modelId="{DE786CFD-53C5-4F2D-9539-81935FB64F0E}" type="pres">
      <dgm:prSet presAssocID="{A165ED4A-AFCE-4E92-82E0-476B25388905}" presName="hierChild3" presStyleCnt="0"/>
      <dgm:spPr/>
    </dgm:pt>
  </dgm:ptLst>
  <dgm:cxnLst>
    <dgm:cxn modelId="{8AC6F7CC-31FD-43CC-81B6-AE86A3FC516F}" type="presOf" srcId="{17F46054-01C3-4BED-967E-641398E57807}" destId="{56265572-D723-4796-B958-68E40C0C2958}" srcOrd="1" destOrd="0" presId="urn:microsoft.com/office/officeart/2005/8/layout/orgChart1"/>
    <dgm:cxn modelId="{7DC85DDA-44D3-4046-BDC1-84F879F877F5}" type="presOf" srcId="{17F46054-01C3-4BED-967E-641398E57807}" destId="{B2691558-897E-4C2E-BD5E-636FF73C4FA9}" srcOrd="0" destOrd="0" presId="urn:microsoft.com/office/officeart/2005/8/layout/orgChart1"/>
    <dgm:cxn modelId="{51B552B6-BC71-4FBB-B126-047D5503E6CC}" type="presOf" srcId="{A165ED4A-AFCE-4E92-82E0-476B25388905}" destId="{52BAFAB4-3DA0-4C69-B976-43A07B36961B}" srcOrd="0" destOrd="0" presId="urn:microsoft.com/office/officeart/2005/8/layout/orgChart1"/>
    <dgm:cxn modelId="{C091179F-8A19-4E5D-80B9-542C5A5255D7}" type="presOf" srcId="{17242E81-C9FB-4F0A-B9C5-AD4738552F0D}" destId="{8C72B8F7-AFA7-4C48-8E72-45D6751A047C}" srcOrd="1" destOrd="0" presId="urn:microsoft.com/office/officeart/2005/8/layout/orgChart1"/>
    <dgm:cxn modelId="{49DC20E0-251D-40FE-ABCB-D0E645F1AE58}" type="presOf" srcId="{17242E81-C9FB-4F0A-B9C5-AD4738552F0D}" destId="{2498F58A-93D4-46E3-852C-B2A63A0999C3}" srcOrd="0" destOrd="0" presId="urn:microsoft.com/office/officeart/2005/8/layout/orgChart1"/>
    <dgm:cxn modelId="{B15DB02E-3488-4C4E-A66C-161F597E4F4A}" type="presOf" srcId="{EA22F5BB-7891-4AE7-96E5-48890580DEDA}" destId="{9E817474-C33D-4777-8041-2F24720B2AC7}" srcOrd="0" destOrd="0" presId="urn:microsoft.com/office/officeart/2005/8/layout/orgChart1"/>
    <dgm:cxn modelId="{F8EB2398-E1B3-4F12-B791-4BD860114E9F}" srcId="{A165ED4A-AFCE-4E92-82E0-476B25388905}" destId="{17F46054-01C3-4BED-967E-641398E57807}" srcOrd="1" destOrd="0" parTransId="{EA22F5BB-7891-4AE7-96E5-48890580DEDA}" sibTransId="{F1712EC1-A40E-48B3-BAA0-9654B7043BCD}"/>
    <dgm:cxn modelId="{6135D370-FCDB-4F9C-A7C9-666748376032}" type="presOf" srcId="{A165ED4A-AFCE-4E92-82E0-476B25388905}" destId="{13E99FBB-AB3E-4619-98CF-B141E942ED20}" srcOrd="1" destOrd="0" presId="urn:microsoft.com/office/officeart/2005/8/layout/orgChart1"/>
    <dgm:cxn modelId="{DF3BF458-B16B-4551-A868-CEE33FAEA7CA}" srcId="{AB940656-B124-43E7-83F6-C497A17E849D}" destId="{A165ED4A-AFCE-4E92-82E0-476B25388905}" srcOrd="0" destOrd="0" parTransId="{3B4A6CC1-4DFD-4B10-A59B-F804844C47D8}" sibTransId="{A33E3EF0-D6BE-4CF1-9EC7-970CB8FA586B}"/>
    <dgm:cxn modelId="{05C61C70-047E-44F1-BF82-8E45DC550F28}" srcId="{A165ED4A-AFCE-4E92-82E0-476B25388905}" destId="{17242E81-C9FB-4F0A-B9C5-AD4738552F0D}" srcOrd="0" destOrd="0" parTransId="{B22931BF-4C3B-46BB-B901-F719F69E064E}" sibTransId="{5A64F7A1-23B7-40A5-B874-0A4C930DA27B}"/>
    <dgm:cxn modelId="{E3157B26-BB40-484C-B3AC-F424FB6F7A9B}" type="presOf" srcId="{AB940656-B124-43E7-83F6-C497A17E849D}" destId="{D4B31738-CD97-46CA-AC12-39CB2A4E8DB8}" srcOrd="0" destOrd="0" presId="urn:microsoft.com/office/officeart/2005/8/layout/orgChart1"/>
    <dgm:cxn modelId="{B1A6B5D0-67E3-4D6B-B182-42EB84E69774}" type="presOf" srcId="{B22931BF-4C3B-46BB-B901-F719F69E064E}" destId="{00BC3BB5-228F-42A8-9B41-9592AB553ADA}" srcOrd="0" destOrd="0" presId="urn:microsoft.com/office/officeart/2005/8/layout/orgChart1"/>
    <dgm:cxn modelId="{ED30D2AA-CB5E-469B-B920-FB5F9AC54F76}" type="presParOf" srcId="{D4B31738-CD97-46CA-AC12-39CB2A4E8DB8}" destId="{A4CA413A-F3C7-4157-8A60-120BBEBECEDC}" srcOrd="0" destOrd="0" presId="urn:microsoft.com/office/officeart/2005/8/layout/orgChart1"/>
    <dgm:cxn modelId="{3549FA16-890F-4C30-BB89-EAC016810CA1}" type="presParOf" srcId="{A4CA413A-F3C7-4157-8A60-120BBEBECEDC}" destId="{81A69CAC-2FAD-4144-B8C2-08185E9772E1}" srcOrd="0" destOrd="0" presId="urn:microsoft.com/office/officeart/2005/8/layout/orgChart1"/>
    <dgm:cxn modelId="{07434389-DA07-424C-BF8E-95476C397558}" type="presParOf" srcId="{81A69CAC-2FAD-4144-B8C2-08185E9772E1}" destId="{52BAFAB4-3DA0-4C69-B976-43A07B36961B}" srcOrd="0" destOrd="0" presId="urn:microsoft.com/office/officeart/2005/8/layout/orgChart1"/>
    <dgm:cxn modelId="{5B2C533A-E21C-4B6F-939D-9788EF54E88A}" type="presParOf" srcId="{81A69CAC-2FAD-4144-B8C2-08185E9772E1}" destId="{13E99FBB-AB3E-4619-98CF-B141E942ED20}" srcOrd="1" destOrd="0" presId="urn:microsoft.com/office/officeart/2005/8/layout/orgChart1"/>
    <dgm:cxn modelId="{2D06274C-8D33-4AB4-8917-CF9F679820E2}" type="presParOf" srcId="{A4CA413A-F3C7-4157-8A60-120BBEBECEDC}" destId="{C86257EB-E9B6-453C-8DCA-6461845C8F0B}" srcOrd="1" destOrd="0" presId="urn:microsoft.com/office/officeart/2005/8/layout/orgChart1"/>
    <dgm:cxn modelId="{A42906E5-8587-4C12-B1B4-101F9A5042BC}" type="presParOf" srcId="{C86257EB-E9B6-453C-8DCA-6461845C8F0B}" destId="{00BC3BB5-228F-42A8-9B41-9592AB553ADA}" srcOrd="0" destOrd="0" presId="urn:microsoft.com/office/officeart/2005/8/layout/orgChart1"/>
    <dgm:cxn modelId="{C949B5BF-DEEE-4742-84B1-BE5F0C23D110}" type="presParOf" srcId="{C86257EB-E9B6-453C-8DCA-6461845C8F0B}" destId="{3FEB72EF-F71D-4B4C-921E-87AB23C626C7}" srcOrd="1" destOrd="0" presId="urn:microsoft.com/office/officeart/2005/8/layout/orgChart1"/>
    <dgm:cxn modelId="{FAD345DB-2C3C-4376-93D0-512BC36E53B9}" type="presParOf" srcId="{3FEB72EF-F71D-4B4C-921E-87AB23C626C7}" destId="{964B0F8F-10F4-40E2-B75F-6FACB5BF4435}" srcOrd="0" destOrd="0" presId="urn:microsoft.com/office/officeart/2005/8/layout/orgChart1"/>
    <dgm:cxn modelId="{A63647CC-4F83-4A8A-8B99-F0A861FA9088}" type="presParOf" srcId="{964B0F8F-10F4-40E2-B75F-6FACB5BF4435}" destId="{2498F58A-93D4-46E3-852C-B2A63A0999C3}" srcOrd="0" destOrd="0" presId="urn:microsoft.com/office/officeart/2005/8/layout/orgChart1"/>
    <dgm:cxn modelId="{09EFFF23-07DF-4672-8B64-300330F15F06}" type="presParOf" srcId="{964B0F8F-10F4-40E2-B75F-6FACB5BF4435}" destId="{8C72B8F7-AFA7-4C48-8E72-45D6751A047C}" srcOrd="1" destOrd="0" presId="urn:microsoft.com/office/officeart/2005/8/layout/orgChart1"/>
    <dgm:cxn modelId="{4FFF5354-523D-4D7A-89C5-DE1A5EC43C39}" type="presParOf" srcId="{3FEB72EF-F71D-4B4C-921E-87AB23C626C7}" destId="{A069AB6C-A642-4EB8-815C-03CF4E667F07}" srcOrd="1" destOrd="0" presId="urn:microsoft.com/office/officeart/2005/8/layout/orgChart1"/>
    <dgm:cxn modelId="{40374C8D-721A-4A15-B16D-F50EFFD30B87}" type="presParOf" srcId="{3FEB72EF-F71D-4B4C-921E-87AB23C626C7}" destId="{76A91B16-E791-4B29-A320-8195C5914828}" srcOrd="2" destOrd="0" presId="urn:microsoft.com/office/officeart/2005/8/layout/orgChart1"/>
    <dgm:cxn modelId="{462843F9-7072-4690-B4F3-9E25C9F5E21B}" type="presParOf" srcId="{C86257EB-E9B6-453C-8DCA-6461845C8F0B}" destId="{9E817474-C33D-4777-8041-2F24720B2AC7}" srcOrd="2" destOrd="0" presId="urn:microsoft.com/office/officeart/2005/8/layout/orgChart1"/>
    <dgm:cxn modelId="{CC4A7E19-1C77-4C3A-82C3-BD3EC5BE0C2B}" type="presParOf" srcId="{C86257EB-E9B6-453C-8DCA-6461845C8F0B}" destId="{C8A7F3AD-E459-47B3-85B6-26E450B2D02F}" srcOrd="3" destOrd="0" presId="urn:microsoft.com/office/officeart/2005/8/layout/orgChart1"/>
    <dgm:cxn modelId="{B0E423D9-3DFE-42D0-87FB-C73829E0F41F}" type="presParOf" srcId="{C8A7F3AD-E459-47B3-85B6-26E450B2D02F}" destId="{859C3A3E-956E-43A5-AC6E-8994E3287267}" srcOrd="0" destOrd="0" presId="urn:microsoft.com/office/officeart/2005/8/layout/orgChart1"/>
    <dgm:cxn modelId="{787AE277-221A-434A-9F5B-3397D00F0157}" type="presParOf" srcId="{859C3A3E-956E-43A5-AC6E-8994E3287267}" destId="{B2691558-897E-4C2E-BD5E-636FF73C4FA9}" srcOrd="0" destOrd="0" presId="urn:microsoft.com/office/officeart/2005/8/layout/orgChart1"/>
    <dgm:cxn modelId="{406DB6F1-C36F-44FF-8884-86260BFDE7A5}" type="presParOf" srcId="{859C3A3E-956E-43A5-AC6E-8994E3287267}" destId="{56265572-D723-4796-B958-68E40C0C2958}" srcOrd="1" destOrd="0" presId="urn:microsoft.com/office/officeart/2005/8/layout/orgChart1"/>
    <dgm:cxn modelId="{E58FE88C-6119-43AA-A086-C12A45106F5F}" type="presParOf" srcId="{C8A7F3AD-E459-47B3-85B6-26E450B2D02F}" destId="{A9DB0ABD-D7C7-485B-8FF6-6941DAF6587A}" srcOrd="1" destOrd="0" presId="urn:microsoft.com/office/officeart/2005/8/layout/orgChart1"/>
    <dgm:cxn modelId="{C23ECC74-AD68-4D9B-8461-84207AF66D50}" type="presParOf" srcId="{C8A7F3AD-E459-47B3-85B6-26E450B2D02F}" destId="{2037CB2B-C0A6-458F-93A1-E17E06DFCF6C}" srcOrd="2" destOrd="0" presId="urn:microsoft.com/office/officeart/2005/8/layout/orgChart1"/>
    <dgm:cxn modelId="{FF37A1F9-3F4C-4822-81B5-A8118CF4EEFA}" type="presParOf" srcId="{A4CA413A-F3C7-4157-8A60-120BBEBECEDC}" destId="{DE786CFD-53C5-4F2D-9539-81935FB64F0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34D8DC-7DC0-4F22-96A7-3263A624738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l-GR"/>
        </a:p>
      </dgm:t>
    </dgm:pt>
    <dgm:pt modelId="{596E5C84-9E58-434B-A448-4CC8B9357D37}">
      <dgm:prSet phldrT="[Κείμενο]" custT="1"/>
      <dgm:spPr>
        <a:solidFill>
          <a:schemeClr val="accent5">
            <a:lumMod val="60000"/>
            <a:lumOff val="40000"/>
          </a:schemeClr>
        </a:solidFill>
      </dgm:spPr>
      <dgm:t>
        <a:bodyPr/>
        <a:lstStyle/>
        <a:p>
          <a:r>
            <a:rPr lang="el-GR" sz="1800" b="1" dirty="0" smtClean="0"/>
            <a:t>ΑΡΘΡΩΣΗ</a:t>
          </a:r>
          <a:endParaRPr lang="el-GR" sz="1800" b="1" dirty="0"/>
        </a:p>
      </dgm:t>
    </dgm:pt>
    <dgm:pt modelId="{5719CDB9-F7BE-4209-9D83-7638B50450FC}" type="parTrans" cxnId="{B1137F81-8792-4B2E-8D2C-DBC989BFE73C}">
      <dgm:prSet/>
      <dgm:spPr/>
      <dgm:t>
        <a:bodyPr/>
        <a:lstStyle/>
        <a:p>
          <a:endParaRPr lang="el-GR" sz="1400"/>
        </a:p>
      </dgm:t>
    </dgm:pt>
    <dgm:pt modelId="{BB99E308-0C05-4F18-AD4D-1E6DFC125736}" type="sibTrans" cxnId="{B1137F81-8792-4B2E-8D2C-DBC989BFE73C}">
      <dgm:prSet/>
      <dgm:spPr/>
      <dgm:t>
        <a:bodyPr/>
        <a:lstStyle/>
        <a:p>
          <a:endParaRPr lang="el-GR" sz="1400"/>
        </a:p>
      </dgm:t>
    </dgm:pt>
    <dgm:pt modelId="{60315FB4-FC20-4064-9395-FBC60110960F}">
      <dgm:prSet phldrT="[Κείμενο]" custT="1"/>
      <dgm:spPr>
        <a:solidFill>
          <a:schemeClr val="accent5">
            <a:lumMod val="40000"/>
            <a:lumOff val="60000"/>
          </a:schemeClr>
        </a:solidFill>
      </dgm:spPr>
      <dgm:t>
        <a:bodyPr/>
        <a:lstStyle/>
        <a:p>
          <a:r>
            <a:rPr lang="el-GR" sz="1800" dirty="0" smtClean="0"/>
            <a:t>ΣΥΝΑΡΘΡΩΣΗ</a:t>
          </a:r>
        </a:p>
        <a:p>
          <a:r>
            <a:rPr lang="el-GR" sz="1800" dirty="0" smtClean="0"/>
            <a:t>(καμία κινητικότητα)</a:t>
          </a:r>
          <a:endParaRPr lang="el-GR" sz="1800" dirty="0"/>
        </a:p>
      </dgm:t>
    </dgm:pt>
    <dgm:pt modelId="{68E24717-01FC-4E10-9487-FDDDDEC3C22B}" type="parTrans" cxnId="{8D3B78D0-E8D6-4744-83A5-290466AC0B2A}">
      <dgm:prSet/>
      <dgm:spPr/>
      <dgm:t>
        <a:bodyPr/>
        <a:lstStyle/>
        <a:p>
          <a:endParaRPr lang="el-GR" sz="1400"/>
        </a:p>
      </dgm:t>
    </dgm:pt>
    <dgm:pt modelId="{26CE7563-DF9B-4F83-8076-33C97D4964D4}" type="sibTrans" cxnId="{8D3B78D0-E8D6-4744-83A5-290466AC0B2A}">
      <dgm:prSet/>
      <dgm:spPr/>
      <dgm:t>
        <a:bodyPr/>
        <a:lstStyle/>
        <a:p>
          <a:endParaRPr lang="el-GR" sz="1400"/>
        </a:p>
      </dgm:t>
    </dgm:pt>
    <dgm:pt modelId="{0FBBD05C-BEB6-4BFA-BC9A-EF4FF9232A7C}">
      <dgm:prSet phldrT="[Κείμενο]" custT="1"/>
      <dgm:spPr>
        <a:solidFill>
          <a:schemeClr val="accent5">
            <a:lumMod val="40000"/>
            <a:lumOff val="60000"/>
          </a:schemeClr>
        </a:solidFill>
      </dgm:spPr>
      <dgm:t>
        <a:bodyPr/>
        <a:lstStyle/>
        <a:p>
          <a:r>
            <a:rPr lang="el-GR" sz="1800" dirty="0" smtClean="0"/>
            <a:t>ΔΙΑΡΘΡΩΣΗ</a:t>
          </a:r>
        </a:p>
        <a:p>
          <a:r>
            <a:rPr lang="el-GR" sz="1800" dirty="0" smtClean="0"/>
            <a:t>(μεγάλη κινητικότητα)</a:t>
          </a:r>
          <a:endParaRPr lang="el-GR" sz="1800" dirty="0"/>
        </a:p>
      </dgm:t>
    </dgm:pt>
    <dgm:pt modelId="{FB24B6D0-331E-44C6-8DC7-0E14495D9677}" type="parTrans" cxnId="{53EE6AD0-557F-42D0-9218-BAF1FBFFB0FE}">
      <dgm:prSet/>
      <dgm:spPr/>
      <dgm:t>
        <a:bodyPr/>
        <a:lstStyle/>
        <a:p>
          <a:endParaRPr lang="el-GR" sz="1400"/>
        </a:p>
      </dgm:t>
    </dgm:pt>
    <dgm:pt modelId="{F7658E6B-685A-48E2-9962-0B60F841913D}" type="sibTrans" cxnId="{53EE6AD0-557F-42D0-9218-BAF1FBFFB0FE}">
      <dgm:prSet/>
      <dgm:spPr/>
      <dgm:t>
        <a:bodyPr/>
        <a:lstStyle/>
        <a:p>
          <a:endParaRPr lang="el-GR" sz="1400"/>
        </a:p>
      </dgm:t>
    </dgm:pt>
    <dgm:pt modelId="{9C1B34D6-EAAB-4FCD-B2DE-E9A553586219}" type="pres">
      <dgm:prSet presAssocID="{9734D8DC-7DC0-4F22-96A7-3263A6247387}" presName="hierChild1" presStyleCnt="0">
        <dgm:presLayoutVars>
          <dgm:orgChart val="1"/>
          <dgm:chPref val="1"/>
          <dgm:dir/>
          <dgm:animOne val="branch"/>
          <dgm:animLvl val="lvl"/>
          <dgm:resizeHandles/>
        </dgm:presLayoutVars>
      </dgm:prSet>
      <dgm:spPr/>
      <dgm:t>
        <a:bodyPr/>
        <a:lstStyle/>
        <a:p>
          <a:endParaRPr lang="el-GR"/>
        </a:p>
      </dgm:t>
    </dgm:pt>
    <dgm:pt modelId="{837BF107-0EF7-4F53-8628-8CEA0C5EB43E}" type="pres">
      <dgm:prSet presAssocID="{596E5C84-9E58-434B-A448-4CC8B9357D37}" presName="hierRoot1" presStyleCnt="0">
        <dgm:presLayoutVars>
          <dgm:hierBranch val="init"/>
        </dgm:presLayoutVars>
      </dgm:prSet>
      <dgm:spPr/>
    </dgm:pt>
    <dgm:pt modelId="{CAC040C0-CFBE-4889-B819-A2FFC5AFA0D6}" type="pres">
      <dgm:prSet presAssocID="{596E5C84-9E58-434B-A448-4CC8B9357D37}" presName="rootComposite1" presStyleCnt="0"/>
      <dgm:spPr/>
    </dgm:pt>
    <dgm:pt modelId="{5CEAE762-87F9-402B-9EC4-988115C9AB79}" type="pres">
      <dgm:prSet presAssocID="{596E5C84-9E58-434B-A448-4CC8B9357D37}" presName="rootText1" presStyleLbl="node0" presStyleIdx="0" presStyleCnt="1" custScaleY="40181">
        <dgm:presLayoutVars>
          <dgm:chPref val="3"/>
        </dgm:presLayoutVars>
      </dgm:prSet>
      <dgm:spPr/>
      <dgm:t>
        <a:bodyPr/>
        <a:lstStyle/>
        <a:p>
          <a:endParaRPr lang="el-GR"/>
        </a:p>
      </dgm:t>
    </dgm:pt>
    <dgm:pt modelId="{0D16918C-34FE-4205-85DB-900E78202474}" type="pres">
      <dgm:prSet presAssocID="{596E5C84-9E58-434B-A448-4CC8B9357D37}" presName="rootConnector1" presStyleLbl="node1" presStyleIdx="0" presStyleCnt="0"/>
      <dgm:spPr/>
      <dgm:t>
        <a:bodyPr/>
        <a:lstStyle/>
        <a:p>
          <a:endParaRPr lang="el-GR"/>
        </a:p>
      </dgm:t>
    </dgm:pt>
    <dgm:pt modelId="{5986DC6C-51EF-46F3-86BF-61DAD231C69F}" type="pres">
      <dgm:prSet presAssocID="{596E5C84-9E58-434B-A448-4CC8B9357D37}" presName="hierChild2" presStyleCnt="0"/>
      <dgm:spPr/>
    </dgm:pt>
    <dgm:pt modelId="{55899EB2-BE6C-43BD-901D-1169AF686795}" type="pres">
      <dgm:prSet presAssocID="{68E24717-01FC-4E10-9487-FDDDDEC3C22B}" presName="Name37" presStyleLbl="parChTrans1D2" presStyleIdx="0" presStyleCnt="2"/>
      <dgm:spPr/>
      <dgm:t>
        <a:bodyPr/>
        <a:lstStyle/>
        <a:p>
          <a:endParaRPr lang="el-GR"/>
        </a:p>
      </dgm:t>
    </dgm:pt>
    <dgm:pt modelId="{7A274242-B11F-4642-B73F-BEA4920E35DD}" type="pres">
      <dgm:prSet presAssocID="{60315FB4-FC20-4064-9395-FBC60110960F}" presName="hierRoot2" presStyleCnt="0">
        <dgm:presLayoutVars>
          <dgm:hierBranch val="init"/>
        </dgm:presLayoutVars>
      </dgm:prSet>
      <dgm:spPr/>
    </dgm:pt>
    <dgm:pt modelId="{71B1BE42-DD1E-4C13-8109-21571895589B}" type="pres">
      <dgm:prSet presAssocID="{60315FB4-FC20-4064-9395-FBC60110960F}" presName="rootComposite" presStyleCnt="0"/>
      <dgm:spPr/>
    </dgm:pt>
    <dgm:pt modelId="{4F670756-D3D1-47E4-8667-3D04D301C423}" type="pres">
      <dgm:prSet presAssocID="{60315FB4-FC20-4064-9395-FBC60110960F}" presName="rootText" presStyleLbl="node2" presStyleIdx="0" presStyleCnt="2" custScaleY="48456">
        <dgm:presLayoutVars>
          <dgm:chPref val="3"/>
        </dgm:presLayoutVars>
      </dgm:prSet>
      <dgm:spPr/>
      <dgm:t>
        <a:bodyPr/>
        <a:lstStyle/>
        <a:p>
          <a:endParaRPr lang="el-GR"/>
        </a:p>
      </dgm:t>
    </dgm:pt>
    <dgm:pt modelId="{7263C093-03F0-4F88-895E-C12F442C1116}" type="pres">
      <dgm:prSet presAssocID="{60315FB4-FC20-4064-9395-FBC60110960F}" presName="rootConnector" presStyleLbl="node2" presStyleIdx="0" presStyleCnt="2"/>
      <dgm:spPr/>
      <dgm:t>
        <a:bodyPr/>
        <a:lstStyle/>
        <a:p>
          <a:endParaRPr lang="el-GR"/>
        </a:p>
      </dgm:t>
    </dgm:pt>
    <dgm:pt modelId="{0AC98B4B-8D4A-4DCD-A844-87869E5B3661}" type="pres">
      <dgm:prSet presAssocID="{60315FB4-FC20-4064-9395-FBC60110960F}" presName="hierChild4" presStyleCnt="0"/>
      <dgm:spPr/>
    </dgm:pt>
    <dgm:pt modelId="{5A442B8D-443C-4E41-962D-B3C010481918}" type="pres">
      <dgm:prSet presAssocID="{60315FB4-FC20-4064-9395-FBC60110960F}" presName="hierChild5" presStyleCnt="0"/>
      <dgm:spPr/>
    </dgm:pt>
    <dgm:pt modelId="{F41F4E66-8C40-444F-A7FA-542CD9F640E8}" type="pres">
      <dgm:prSet presAssocID="{FB24B6D0-331E-44C6-8DC7-0E14495D9677}" presName="Name37" presStyleLbl="parChTrans1D2" presStyleIdx="1" presStyleCnt="2"/>
      <dgm:spPr/>
      <dgm:t>
        <a:bodyPr/>
        <a:lstStyle/>
        <a:p>
          <a:endParaRPr lang="el-GR"/>
        </a:p>
      </dgm:t>
    </dgm:pt>
    <dgm:pt modelId="{E87F8A0A-682B-4833-81EC-FB3BFB3D431C}" type="pres">
      <dgm:prSet presAssocID="{0FBBD05C-BEB6-4BFA-BC9A-EF4FF9232A7C}" presName="hierRoot2" presStyleCnt="0">
        <dgm:presLayoutVars>
          <dgm:hierBranch val="init"/>
        </dgm:presLayoutVars>
      </dgm:prSet>
      <dgm:spPr/>
    </dgm:pt>
    <dgm:pt modelId="{5A0EE6AD-941A-47D4-B33A-64DEAD501A25}" type="pres">
      <dgm:prSet presAssocID="{0FBBD05C-BEB6-4BFA-BC9A-EF4FF9232A7C}" presName="rootComposite" presStyleCnt="0"/>
      <dgm:spPr/>
    </dgm:pt>
    <dgm:pt modelId="{F1C4AD4B-4F68-46B3-8491-A0BC1DCD1FFB}" type="pres">
      <dgm:prSet presAssocID="{0FBBD05C-BEB6-4BFA-BC9A-EF4FF9232A7C}" presName="rootText" presStyleLbl="node2" presStyleIdx="1" presStyleCnt="2" custScaleY="46880">
        <dgm:presLayoutVars>
          <dgm:chPref val="3"/>
        </dgm:presLayoutVars>
      </dgm:prSet>
      <dgm:spPr/>
      <dgm:t>
        <a:bodyPr/>
        <a:lstStyle/>
        <a:p>
          <a:endParaRPr lang="el-GR"/>
        </a:p>
      </dgm:t>
    </dgm:pt>
    <dgm:pt modelId="{09365232-C9E2-4CC4-99DC-CBBB98BB0011}" type="pres">
      <dgm:prSet presAssocID="{0FBBD05C-BEB6-4BFA-BC9A-EF4FF9232A7C}" presName="rootConnector" presStyleLbl="node2" presStyleIdx="1" presStyleCnt="2"/>
      <dgm:spPr/>
      <dgm:t>
        <a:bodyPr/>
        <a:lstStyle/>
        <a:p>
          <a:endParaRPr lang="el-GR"/>
        </a:p>
      </dgm:t>
    </dgm:pt>
    <dgm:pt modelId="{898D8FF3-F6BD-4D06-A50D-058EC80ACBCE}" type="pres">
      <dgm:prSet presAssocID="{0FBBD05C-BEB6-4BFA-BC9A-EF4FF9232A7C}" presName="hierChild4" presStyleCnt="0"/>
      <dgm:spPr/>
    </dgm:pt>
    <dgm:pt modelId="{5350526B-734B-4613-A4C5-3EAA2D3A4184}" type="pres">
      <dgm:prSet presAssocID="{0FBBD05C-BEB6-4BFA-BC9A-EF4FF9232A7C}" presName="hierChild5" presStyleCnt="0"/>
      <dgm:spPr/>
    </dgm:pt>
    <dgm:pt modelId="{30143BB4-4141-4D10-96E8-72FEB6EC65C7}" type="pres">
      <dgm:prSet presAssocID="{596E5C84-9E58-434B-A448-4CC8B9357D37}" presName="hierChild3" presStyleCnt="0"/>
      <dgm:spPr/>
    </dgm:pt>
  </dgm:ptLst>
  <dgm:cxnLst>
    <dgm:cxn modelId="{53EE6AD0-557F-42D0-9218-BAF1FBFFB0FE}" srcId="{596E5C84-9E58-434B-A448-4CC8B9357D37}" destId="{0FBBD05C-BEB6-4BFA-BC9A-EF4FF9232A7C}" srcOrd="1" destOrd="0" parTransId="{FB24B6D0-331E-44C6-8DC7-0E14495D9677}" sibTransId="{F7658E6B-685A-48E2-9962-0B60F841913D}"/>
    <dgm:cxn modelId="{3831004A-F64B-44BC-A4A9-43BCDE0B3D0F}" type="presOf" srcId="{60315FB4-FC20-4064-9395-FBC60110960F}" destId="{4F670756-D3D1-47E4-8667-3D04D301C423}" srcOrd="0" destOrd="0" presId="urn:microsoft.com/office/officeart/2005/8/layout/orgChart1"/>
    <dgm:cxn modelId="{6614FB6F-FB7A-4B75-B9FF-EF6263839D4D}" type="presOf" srcId="{596E5C84-9E58-434B-A448-4CC8B9357D37}" destId="{0D16918C-34FE-4205-85DB-900E78202474}" srcOrd="1" destOrd="0" presId="urn:microsoft.com/office/officeart/2005/8/layout/orgChart1"/>
    <dgm:cxn modelId="{8D3B78D0-E8D6-4744-83A5-290466AC0B2A}" srcId="{596E5C84-9E58-434B-A448-4CC8B9357D37}" destId="{60315FB4-FC20-4064-9395-FBC60110960F}" srcOrd="0" destOrd="0" parTransId="{68E24717-01FC-4E10-9487-FDDDDEC3C22B}" sibTransId="{26CE7563-DF9B-4F83-8076-33C97D4964D4}"/>
    <dgm:cxn modelId="{B1137F81-8792-4B2E-8D2C-DBC989BFE73C}" srcId="{9734D8DC-7DC0-4F22-96A7-3263A6247387}" destId="{596E5C84-9E58-434B-A448-4CC8B9357D37}" srcOrd="0" destOrd="0" parTransId="{5719CDB9-F7BE-4209-9D83-7638B50450FC}" sibTransId="{BB99E308-0C05-4F18-AD4D-1E6DFC125736}"/>
    <dgm:cxn modelId="{9A295192-ACB2-404C-879B-99FA695C7472}" type="presOf" srcId="{68E24717-01FC-4E10-9487-FDDDDEC3C22B}" destId="{55899EB2-BE6C-43BD-901D-1169AF686795}" srcOrd="0" destOrd="0" presId="urn:microsoft.com/office/officeart/2005/8/layout/orgChart1"/>
    <dgm:cxn modelId="{2630E875-9AD2-4380-A8DC-F1F5009FC4CE}" type="presOf" srcId="{9734D8DC-7DC0-4F22-96A7-3263A6247387}" destId="{9C1B34D6-EAAB-4FCD-B2DE-E9A553586219}" srcOrd="0" destOrd="0" presId="urn:microsoft.com/office/officeart/2005/8/layout/orgChart1"/>
    <dgm:cxn modelId="{222D1F5F-C9BE-4815-B0D2-031D7964DD61}" type="presOf" srcId="{596E5C84-9E58-434B-A448-4CC8B9357D37}" destId="{5CEAE762-87F9-402B-9EC4-988115C9AB79}" srcOrd="0" destOrd="0" presId="urn:microsoft.com/office/officeart/2005/8/layout/orgChart1"/>
    <dgm:cxn modelId="{A66B5B68-0DAD-462A-9365-9560DFD3B4AE}" type="presOf" srcId="{0FBBD05C-BEB6-4BFA-BC9A-EF4FF9232A7C}" destId="{F1C4AD4B-4F68-46B3-8491-A0BC1DCD1FFB}" srcOrd="0" destOrd="0" presId="urn:microsoft.com/office/officeart/2005/8/layout/orgChart1"/>
    <dgm:cxn modelId="{7EF1B5E3-C809-4680-9C2F-0D4A1DFF7B20}" type="presOf" srcId="{FB24B6D0-331E-44C6-8DC7-0E14495D9677}" destId="{F41F4E66-8C40-444F-A7FA-542CD9F640E8}" srcOrd="0" destOrd="0" presId="urn:microsoft.com/office/officeart/2005/8/layout/orgChart1"/>
    <dgm:cxn modelId="{00718CD2-AFF8-428E-A9A7-8197B9BCF612}" type="presOf" srcId="{60315FB4-FC20-4064-9395-FBC60110960F}" destId="{7263C093-03F0-4F88-895E-C12F442C1116}" srcOrd="1" destOrd="0" presId="urn:microsoft.com/office/officeart/2005/8/layout/orgChart1"/>
    <dgm:cxn modelId="{D73A8647-00C0-4F70-BB74-F64B5B350B05}" type="presOf" srcId="{0FBBD05C-BEB6-4BFA-BC9A-EF4FF9232A7C}" destId="{09365232-C9E2-4CC4-99DC-CBBB98BB0011}" srcOrd="1" destOrd="0" presId="urn:microsoft.com/office/officeart/2005/8/layout/orgChart1"/>
    <dgm:cxn modelId="{6693DDBC-E277-450F-A553-46CE4F843771}" type="presParOf" srcId="{9C1B34D6-EAAB-4FCD-B2DE-E9A553586219}" destId="{837BF107-0EF7-4F53-8628-8CEA0C5EB43E}" srcOrd="0" destOrd="0" presId="urn:microsoft.com/office/officeart/2005/8/layout/orgChart1"/>
    <dgm:cxn modelId="{BC60A3CF-2EF6-49EF-9BB5-BC8340B5B233}" type="presParOf" srcId="{837BF107-0EF7-4F53-8628-8CEA0C5EB43E}" destId="{CAC040C0-CFBE-4889-B819-A2FFC5AFA0D6}" srcOrd="0" destOrd="0" presId="urn:microsoft.com/office/officeart/2005/8/layout/orgChart1"/>
    <dgm:cxn modelId="{BE63AAAF-68BB-4A06-B2A2-15B454B17C94}" type="presParOf" srcId="{CAC040C0-CFBE-4889-B819-A2FFC5AFA0D6}" destId="{5CEAE762-87F9-402B-9EC4-988115C9AB79}" srcOrd="0" destOrd="0" presId="urn:microsoft.com/office/officeart/2005/8/layout/orgChart1"/>
    <dgm:cxn modelId="{946A6149-B5CD-4130-9CE8-6CD8770E585B}" type="presParOf" srcId="{CAC040C0-CFBE-4889-B819-A2FFC5AFA0D6}" destId="{0D16918C-34FE-4205-85DB-900E78202474}" srcOrd="1" destOrd="0" presId="urn:microsoft.com/office/officeart/2005/8/layout/orgChart1"/>
    <dgm:cxn modelId="{999E0B0C-4054-43AD-B69E-D25883878F6B}" type="presParOf" srcId="{837BF107-0EF7-4F53-8628-8CEA0C5EB43E}" destId="{5986DC6C-51EF-46F3-86BF-61DAD231C69F}" srcOrd="1" destOrd="0" presId="urn:microsoft.com/office/officeart/2005/8/layout/orgChart1"/>
    <dgm:cxn modelId="{CAF2549D-F64D-4458-9F65-0FF09164ABFA}" type="presParOf" srcId="{5986DC6C-51EF-46F3-86BF-61DAD231C69F}" destId="{55899EB2-BE6C-43BD-901D-1169AF686795}" srcOrd="0" destOrd="0" presId="urn:microsoft.com/office/officeart/2005/8/layout/orgChart1"/>
    <dgm:cxn modelId="{16FEB655-6766-4154-AF9C-DB2C94B4C652}" type="presParOf" srcId="{5986DC6C-51EF-46F3-86BF-61DAD231C69F}" destId="{7A274242-B11F-4642-B73F-BEA4920E35DD}" srcOrd="1" destOrd="0" presId="urn:microsoft.com/office/officeart/2005/8/layout/orgChart1"/>
    <dgm:cxn modelId="{7DD6792A-546D-4252-BAF4-DA8750316D17}" type="presParOf" srcId="{7A274242-B11F-4642-B73F-BEA4920E35DD}" destId="{71B1BE42-DD1E-4C13-8109-21571895589B}" srcOrd="0" destOrd="0" presId="urn:microsoft.com/office/officeart/2005/8/layout/orgChart1"/>
    <dgm:cxn modelId="{20447D28-711D-46A8-BD1A-E18E1FA3B109}" type="presParOf" srcId="{71B1BE42-DD1E-4C13-8109-21571895589B}" destId="{4F670756-D3D1-47E4-8667-3D04D301C423}" srcOrd="0" destOrd="0" presId="urn:microsoft.com/office/officeart/2005/8/layout/orgChart1"/>
    <dgm:cxn modelId="{BE98126C-E29A-4677-BF5C-FFA36F6EE773}" type="presParOf" srcId="{71B1BE42-DD1E-4C13-8109-21571895589B}" destId="{7263C093-03F0-4F88-895E-C12F442C1116}" srcOrd="1" destOrd="0" presId="urn:microsoft.com/office/officeart/2005/8/layout/orgChart1"/>
    <dgm:cxn modelId="{7079C495-E653-4A8E-8379-7262123DBC74}" type="presParOf" srcId="{7A274242-B11F-4642-B73F-BEA4920E35DD}" destId="{0AC98B4B-8D4A-4DCD-A844-87869E5B3661}" srcOrd="1" destOrd="0" presId="urn:microsoft.com/office/officeart/2005/8/layout/orgChart1"/>
    <dgm:cxn modelId="{C0647CC0-A053-4C32-BB3B-5BC7196C58F2}" type="presParOf" srcId="{7A274242-B11F-4642-B73F-BEA4920E35DD}" destId="{5A442B8D-443C-4E41-962D-B3C010481918}" srcOrd="2" destOrd="0" presId="urn:microsoft.com/office/officeart/2005/8/layout/orgChart1"/>
    <dgm:cxn modelId="{B1BD0775-99D8-4B73-948D-703F7230AD0A}" type="presParOf" srcId="{5986DC6C-51EF-46F3-86BF-61DAD231C69F}" destId="{F41F4E66-8C40-444F-A7FA-542CD9F640E8}" srcOrd="2" destOrd="0" presId="urn:microsoft.com/office/officeart/2005/8/layout/orgChart1"/>
    <dgm:cxn modelId="{0F24CDC0-CFD5-493E-BF2A-ACC4DC4E0930}" type="presParOf" srcId="{5986DC6C-51EF-46F3-86BF-61DAD231C69F}" destId="{E87F8A0A-682B-4833-81EC-FB3BFB3D431C}" srcOrd="3" destOrd="0" presId="urn:microsoft.com/office/officeart/2005/8/layout/orgChart1"/>
    <dgm:cxn modelId="{E793897C-117B-4FD5-A4A0-DB5AA679D6BD}" type="presParOf" srcId="{E87F8A0A-682B-4833-81EC-FB3BFB3D431C}" destId="{5A0EE6AD-941A-47D4-B33A-64DEAD501A25}" srcOrd="0" destOrd="0" presId="urn:microsoft.com/office/officeart/2005/8/layout/orgChart1"/>
    <dgm:cxn modelId="{29512B6D-F4E5-403F-93F5-00F763EEB982}" type="presParOf" srcId="{5A0EE6AD-941A-47D4-B33A-64DEAD501A25}" destId="{F1C4AD4B-4F68-46B3-8491-A0BC1DCD1FFB}" srcOrd="0" destOrd="0" presId="urn:microsoft.com/office/officeart/2005/8/layout/orgChart1"/>
    <dgm:cxn modelId="{EB9EC5F2-5D63-491A-9B1A-90031AEE706E}" type="presParOf" srcId="{5A0EE6AD-941A-47D4-B33A-64DEAD501A25}" destId="{09365232-C9E2-4CC4-99DC-CBBB98BB0011}" srcOrd="1" destOrd="0" presId="urn:microsoft.com/office/officeart/2005/8/layout/orgChart1"/>
    <dgm:cxn modelId="{B93A8BC2-2E99-40CA-B222-A6A66DC9AF16}" type="presParOf" srcId="{E87F8A0A-682B-4833-81EC-FB3BFB3D431C}" destId="{898D8FF3-F6BD-4D06-A50D-058EC80ACBCE}" srcOrd="1" destOrd="0" presId="urn:microsoft.com/office/officeart/2005/8/layout/orgChart1"/>
    <dgm:cxn modelId="{C61D38FE-3651-4F08-977C-D8E35B8B9084}" type="presParOf" srcId="{E87F8A0A-682B-4833-81EC-FB3BFB3D431C}" destId="{5350526B-734B-4613-A4C5-3EAA2D3A4184}" srcOrd="2" destOrd="0" presId="urn:microsoft.com/office/officeart/2005/8/layout/orgChart1"/>
    <dgm:cxn modelId="{FBBB8389-10DB-45F1-A765-AD5B2DDF5796}" type="presParOf" srcId="{837BF107-0EF7-4F53-8628-8CEA0C5EB43E}" destId="{30143BB4-4141-4D10-96E8-72FEB6EC65C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17474-C33D-4777-8041-2F24720B2AC7}">
      <dsp:nvSpPr>
        <dsp:cNvPr id="0" name=""/>
        <dsp:cNvSpPr/>
      </dsp:nvSpPr>
      <dsp:spPr>
        <a:xfrm>
          <a:off x="4320479" y="1866260"/>
          <a:ext cx="2255884" cy="783034"/>
        </a:xfrm>
        <a:custGeom>
          <a:avLst/>
          <a:gdLst/>
          <a:ahLst/>
          <a:cxnLst/>
          <a:rect l="0" t="0" r="0" b="0"/>
          <a:pathLst>
            <a:path>
              <a:moveTo>
                <a:pt x="0" y="0"/>
              </a:moveTo>
              <a:lnTo>
                <a:pt x="0" y="391517"/>
              </a:lnTo>
              <a:lnTo>
                <a:pt x="2255884" y="391517"/>
              </a:lnTo>
              <a:lnTo>
                <a:pt x="2255884" y="7830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BC3BB5-228F-42A8-9B41-9592AB553ADA}">
      <dsp:nvSpPr>
        <dsp:cNvPr id="0" name=""/>
        <dsp:cNvSpPr/>
      </dsp:nvSpPr>
      <dsp:spPr>
        <a:xfrm>
          <a:off x="2064595" y="1866260"/>
          <a:ext cx="2255884" cy="783034"/>
        </a:xfrm>
        <a:custGeom>
          <a:avLst/>
          <a:gdLst/>
          <a:ahLst/>
          <a:cxnLst/>
          <a:rect l="0" t="0" r="0" b="0"/>
          <a:pathLst>
            <a:path>
              <a:moveTo>
                <a:pt x="2255884" y="0"/>
              </a:moveTo>
              <a:lnTo>
                <a:pt x="2255884" y="391517"/>
              </a:lnTo>
              <a:lnTo>
                <a:pt x="0" y="391517"/>
              </a:lnTo>
              <a:lnTo>
                <a:pt x="0" y="7830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AFAB4-3DA0-4C69-B976-43A07B36961B}">
      <dsp:nvSpPr>
        <dsp:cNvPr id="0" name=""/>
        <dsp:cNvSpPr/>
      </dsp:nvSpPr>
      <dsp:spPr>
        <a:xfrm>
          <a:off x="2456112" y="1893"/>
          <a:ext cx="3728734" cy="186436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5000" b="1" kern="1200" dirty="0" smtClean="0">
              <a:latin typeface="Cambria" pitchFamily="18" charset="0"/>
            </a:rPr>
            <a:t>ΟΣΤΙΤΗΣ ΙΣΤΟΣ</a:t>
          </a:r>
          <a:endParaRPr lang="el-GR" sz="5000" b="1" kern="1200" dirty="0">
            <a:latin typeface="Cambria" pitchFamily="18" charset="0"/>
          </a:endParaRPr>
        </a:p>
      </dsp:txBody>
      <dsp:txXfrm>
        <a:off x="2456112" y="1893"/>
        <a:ext cx="3728734" cy="1864367"/>
      </dsp:txXfrm>
    </dsp:sp>
    <dsp:sp modelId="{2498F58A-93D4-46E3-852C-B2A63A0999C3}">
      <dsp:nvSpPr>
        <dsp:cNvPr id="0" name=""/>
        <dsp:cNvSpPr/>
      </dsp:nvSpPr>
      <dsp:spPr>
        <a:xfrm>
          <a:off x="200228" y="2649295"/>
          <a:ext cx="3728734" cy="1864367"/>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5000" b="1" kern="1200" dirty="0" smtClean="0">
              <a:latin typeface="Cambria" pitchFamily="18" charset="0"/>
            </a:rPr>
            <a:t>ΣΥΜΠΑΓΗΣ</a:t>
          </a:r>
          <a:endParaRPr lang="el-GR" sz="5000" b="1" kern="1200" dirty="0">
            <a:latin typeface="Cambria" pitchFamily="18" charset="0"/>
          </a:endParaRPr>
        </a:p>
      </dsp:txBody>
      <dsp:txXfrm>
        <a:off x="200228" y="2649295"/>
        <a:ext cx="3728734" cy="1864367"/>
      </dsp:txXfrm>
    </dsp:sp>
    <dsp:sp modelId="{B2691558-897E-4C2E-BD5E-636FF73C4FA9}">
      <dsp:nvSpPr>
        <dsp:cNvPr id="0" name=""/>
        <dsp:cNvSpPr/>
      </dsp:nvSpPr>
      <dsp:spPr>
        <a:xfrm>
          <a:off x="4711997" y="2649295"/>
          <a:ext cx="3728734" cy="1864367"/>
        </a:xfrm>
        <a:prstGeom prst="rect">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a:lnSpc>
              <a:spcPct val="90000"/>
            </a:lnSpc>
            <a:spcBef>
              <a:spcPct val="0"/>
            </a:spcBef>
            <a:spcAft>
              <a:spcPct val="35000"/>
            </a:spcAft>
          </a:pPr>
          <a:r>
            <a:rPr lang="el-GR" sz="5000" b="1" kern="1200" dirty="0" smtClean="0">
              <a:latin typeface="Cambria" pitchFamily="18" charset="0"/>
            </a:rPr>
            <a:t>ΣΠΟΓΓΩΔΗΣ</a:t>
          </a:r>
          <a:endParaRPr lang="el-GR" sz="5000" b="1" kern="1200" dirty="0">
            <a:latin typeface="Cambria" pitchFamily="18" charset="0"/>
          </a:endParaRPr>
        </a:p>
      </dsp:txBody>
      <dsp:txXfrm>
        <a:off x="4711997" y="2649295"/>
        <a:ext cx="3728734" cy="18643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F4E66-8C40-444F-A7FA-542CD9F640E8}">
      <dsp:nvSpPr>
        <dsp:cNvPr id="0" name=""/>
        <dsp:cNvSpPr/>
      </dsp:nvSpPr>
      <dsp:spPr>
        <a:xfrm>
          <a:off x="4212468" y="770841"/>
          <a:ext cx="2305261" cy="800173"/>
        </a:xfrm>
        <a:custGeom>
          <a:avLst/>
          <a:gdLst/>
          <a:ahLst/>
          <a:cxnLst/>
          <a:rect l="0" t="0" r="0" b="0"/>
          <a:pathLst>
            <a:path>
              <a:moveTo>
                <a:pt x="0" y="0"/>
              </a:moveTo>
              <a:lnTo>
                <a:pt x="0" y="400086"/>
              </a:lnTo>
              <a:lnTo>
                <a:pt x="2305261" y="400086"/>
              </a:lnTo>
              <a:lnTo>
                <a:pt x="2305261" y="800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899EB2-BE6C-43BD-901D-1169AF686795}">
      <dsp:nvSpPr>
        <dsp:cNvPr id="0" name=""/>
        <dsp:cNvSpPr/>
      </dsp:nvSpPr>
      <dsp:spPr>
        <a:xfrm>
          <a:off x="1907206" y="770841"/>
          <a:ext cx="2305261" cy="800173"/>
        </a:xfrm>
        <a:custGeom>
          <a:avLst/>
          <a:gdLst/>
          <a:ahLst/>
          <a:cxnLst/>
          <a:rect l="0" t="0" r="0" b="0"/>
          <a:pathLst>
            <a:path>
              <a:moveTo>
                <a:pt x="2305261" y="0"/>
              </a:moveTo>
              <a:lnTo>
                <a:pt x="2305261" y="400086"/>
              </a:lnTo>
              <a:lnTo>
                <a:pt x="0" y="400086"/>
              </a:lnTo>
              <a:lnTo>
                <a:pt x="0" y="800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EAE762-87F9-402B-9EC4-988115C9AB79}">
      <dsp:nvSpPr>
        <dsp:cNvPr id="0" name=""/>
        <dsp:cNvSpPr/>
      </dsp:nvSpPr>
      <dsp:spPr>
        <a:xfrm>
          <a:off x="2307292" y="5323"/>
          <a:ext cx="3810350" cy="765518"/>
        </a:xfrm>
        <a:prstGeom prst="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b="1" kern="1200" dirty="0" smtClean="0"/>
            <a:t>ΑΡΘΡΩΣΗ</a:t>
          </a:r>
          <a:endParaRPr lang="el-GR" sz="1800" b="1" kern="1200" dirty="0"/>
        </a:p>
      </dsp:txBody>
      <dsp:txXfrm>
        <a:off x="2307292" y="5323"/>
        <a:ext cx="3810350" cy="765518"/>
      </dsp:txXfrm>
    </dsp:sp>
    <dsp:sp modelId="{4F670756-D3D1-47E4-8667-3D04D301C423}">
      <dsp:nvSpPr>
        <dsp:cNvPr id="0" name=""/>
        <dsp:cNvSpPr/>
      </dsp:nvSpPr>
      <dsp:spPr>
        <a:xfrm>
          <a:off x="2031" y="1571015"/>
          <a:ext cx="3810350" cy="923171"/>
        </a:xfrm>
        <a:prstGeom prst="rect">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t>ΣΥΝΑΡΘΡΩΣΗ</a:t>
          </a:r>
        </a:p>
        <a:p>
          <a:pPr lvl="0" algn="ctr" defTabSz="800100">
            <a:lnSpc>
              <a:spcPct val="90000"/>
            </a:lnSpc>
            <a:spcBef>
              <a:spcPct val="0"/>
            </a:spcBef>
            <a:spcAft>
              <a:spcPct val="35000"/>
            </a:spcAft>
          </a:pPr>
          <a:r>
            <a:rPr lang="el-GR" sz="1800" kern="1200" dirty="0" smtClean="0"/>
            <a:t>(καμία κινητικότητα)</a:t>
          </a:r>
          <a:endParaRPr lang="el-GR" sz="1800" kern="1200" dirty="0"/>
        </a:p>
      </dsp:txBody>
      <dsp:txXfrm>
        <a:off x="2031" y="1571015"/>
        <a:ext cx="3810350" cy="923171"/>
      </dsp:txXfrm>
    </dsp:sp>
    <dsp:sp modelId="{F1C4AD4B-4F68-46B3-8491-A0BC1DCD1FFB}">
      <dsp:nvSpPr>
        <dsp:cNvPr id="0" name=""/>
        <dsp:cNvSpPr/>
      </dsp:nvSpPr>
      <dsp:spPr>
        <a:xfrm>
          <a:off x="4612554" y="1571015"/>
          <a:ext cx="3810350" cy="893146"/>
        </a:xfrm>
        <a:prstGeom prst="rect">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l-GR" sz="1800" kern="1200" dirty="0" smtClean="0"/>
            <a:t>ΔΙΑΡΘΡΩΣΗ</a:t>
          </a:r>
        </a:p>
        <a:p>
          <a:pPr lvl="0" algn="ctr" defTabSz="800100">
            <a:lnSpc>
              <a:spcPct val="90000"/>
            </a:lnSpc>
            <a:spcBef>
              <a:spcPct val="0"/>
            </a:spcBef>
            <a:spcAft>
              <a:spcPct val="35000"/>
            </a:spcAft>
          </a:pPr>
          <a:r>
            <a:rPr lang="el-GR" sz="1800" kern="1200" dirty="0" smtClean="0"/>
            <a:t>(μεγάλη κινητικότητα)</a:t>
          </a:r>
          <a:endParaRPr lang="el-GR" sz="1800" kern="1200" dirty="0"/>
        </a:p>
      </dsp:txBody>
      <dsp:txXfrm>
        <a:off x="4612554" y="1571015"/>
        <a:ext cx="3810350" cy="89314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3B5D7-9B48-44D4-AB45-89513E55D1A0}" type="datetimeFigureOut">
              <a:rPr lang="el-GR" smtClean="0"/>
              <a:t>10/10/2012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F6A93-136D-440F-A50B-EDE9E91D8B57}" type="slidenum">
              <a:rPr lang="el-GR" smtClean="0"/>
              <a:t>‹#›</a:t>
            </a:fld>
            <a:endParaRPr lang="el-GR"/>
          </a:p>
        </p:txBody>
      </p:sp>
    </p:spTree>
    <p:extLst>
      <p:ext uri="{BB962C8B-B14F-4D97-AF65-F5344CB8AC3E}">
        <p14:creationId xmlns:p14="http://schemas.microsoft.com/office/powerpoint/2010/main" val="710398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F2A6001-F2A4-458C-9898-78C9C8296625}" type="slidenum">
              <a:rPr lang="el-GR" sz="1200"/>
              <a:pPr eaLnBrk="1" hangingPunct="1"/>
              <a:t>22</a:t>
            </a:fld>
            <a:endParaRPr lang="el-GR"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4408E-0CD0-4CF1-9686-6223A5C4A872}" type="slidenum">
              <a:rPr lang="el-GR"/>
              <a:pPr/>
              <a:t>24</a:t>
            </a:fld>
            <a:endParaRPr lang="el-G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7DD44F90-3E61-4FE4-9FF3-DE1B4B514252}" type="slidenum">
              <a:rPr lang="el-GR" sz="1200"/>
              <a:pPr eaLnBrk="1" hangingPunct="1"/>
              <a:t>34</a:t>
            </a:fld>
            <a:endParaRPr lang="el-GR" sz="12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4F5F6A93-136D-440F-A50B-EDE9E91D8B57}" type="slidenum">
              <a:rPr lang="el-GR" smtClean="0"/>
              <a:t>35</a:t>
            </a:fld>
            <a:endParaRPr lang="el-GR"/>
          </a:p>
        </p:txBody>
      </p:sp>
    </p:spTree>
    <p:extLst>
      <p:ext uri="{BB962C8B-B14F-4D97-AF65-F5344CB8AC3E}">
        <p14:creationId xmlns:p14="http://schemas.microsoft.com/office/powerpoint/2010/main" val="292655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fld id="{97A5D4B9-F753-4B6F-8492-65C9338577FB}" type="slidenum">
              <a:rPr lang="el-GR" sz="1200"/>
              <a:pPr eaLnBrk="1" hangingPunct="1"/>
              <a:t>49</a:t>
            </a:fld>
            <a:endParaRPr lang="el-GR"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Ισοσκελές τρίγωνο 3"/>
          <p:cNvSpPr/>
          <p:nvPr/>
        </p:nvSpPr>
        <p:spPr>
          <a:xfrm rot="16200000">
            <a:off x="8393907" y="5838031"/>
            <a:ext cx="2103438" cy="1438275"/>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9" tIns="50799" rIns="101599" bIns="50799" anchor="ctr"/>
          <a:lstStyle/>
          <a:p>
            <a:pPr algn="ctr">
              <a:defRPr/>
            </a:pPr>
            <a:endParaRPr lang="en-US"/>
          </a:p>
        </p:txBody>
      </p:sp>
      <p:sp>
        <p:nvSpPr>
          <p:cNvPr id="8" name="Τίτλος 7"/>
          <p:cNvSpPr>
            <a:spLocks noGrp="1"/>
          </p:cNvSpPr>
          <p:nvPr>
            <p:ph type="ctrTitle"/>
          </p:nvPr>
        </p:nvSpPr>
        <p:spPr>
          <a:xfrm>
            <a:off x="600605" y="862543"/>
            <a:ext cx="8958791" cy="1633361"/>
          </a:xfrm>
        </p:spPr>
        <p:txBody>
          <a:bodyPr anchor="b"/>
          <a:lstStyle>
            <a:lvl1pPr algn="r">
              <a:defRPr sz="4900"/>
            </a:lvl1pPr>
          </a:lstStyle>
          <a:p>
            <a:r>
              <a:rPr lang="el-GR" smtClean="0"/>
              <a:t>Στυλ κύριου τίτλου</a:t>
            </a:r>
            <a:endParaRPr lang="en-US"/>
          </a:p>
        </p:txBody>
      </p:sp>
      <p:sp>
        <p:nvSpPr>
          <p:cNvPr id="9" name="Υπότιτλος 8"/>
          <p:cNvSpPr>
            <a:spLocks noGrp="1"/>
          </p:cNvSpPr>
          <p:nvPr>
            <p:ph type="subTitle" idx="1"/>
          </p:nvPr>
        </p:nvSpPr>
        <p:spPr>
          <a:xfrm>
            <a:off x="600605" y="2500311"/>
            <a:ext cx="8958791" cy="1947333"/>
          </a:xfrm>
        </p:spPr>
        <p:txBody>
          <a:bodyPr/>
          <a:lstStyle>
            <a:lvl1pPr marL="0" marR="40640" indent="0" algn="r">
              <a:spcBef>
                <a:spcPts val="0"/>
              </a:spcBef>
              <a:buNone/>
              <a:defRPr>
                <a:ln>
                  <a:solidFill>
                    <a:schemeClr val="bg2"/>
                  </a:solidFill>
                </a:ln>
                <a:solidFill>
                  <a:schemeClr val="tx1">
                    <a:tint val="75000"/>
                  </a:schemeClr>
                </a:solidFill>
              </a:defRPr>
            </a:lvl1pPr>
            <a:lvl2pPr marL="507995" indent="0" algn="ctr">
              <a:buNone/>
            </a:lvl2pPr>
            <a:lvl3pPr marL="1015990" indent="0" algn="ctr">
              <a:buNone/>
            </a:lvl3pPr>
            <a:lvl4pPr marL="1523985" indent="0" algn="ctr">
              <a:buNone/>
            </a:lvl4pPr>
            <a:lvl5pPr marL="2031980" indent="0" algn="ctr">
              <a:buNone/>
            </a:lvl5pPr>
            <a:lvl6pPr marL="2539975" indent="0" algn="ctr">
              <a:buNone/>
            </a:lvl6pPr>
            <a:lvl7pPr marL="3047970" indent="0" algn="ctr">
              <a:buNone/>
            </a:lvl7pPr>
            <a:lvl8pPr marL="3555964" indent="0" algn="ctr">
              <a:buNone/>
            </a:lvl8pPr>
            <a:lvl9pPr marL="4063959" indent="0" algn="ctr">
              <a:buNone/>
            </a:lvl9pPr>
          </a:lstStyle>
          <a:p>
            <a:r>
              <a:rPr lang="el-GR" smtClean="0"/>
              <a:t>Στυλ κύριου υπότιτλου</a:t>
            </a:r>
            <a:endParaRPr lang="en-US"/>
          </a:p>
        </p:txBody>
      </p:sp>
      <p:sp>
        <p:nvSpPr>
          <p:cNvPr id="5" name="Θέση ημερομηνίας 27"/>
          <p:cNvSpPr>
            <a:spLocks noGrp="1"/>
          </p:cNvSpPr>
          <p:nvPr>
            <p:ph type="dt" sz="half" idx="10"/>
          </p:nvPr>
        </p:nvSpPr>
        <p:spPr>
          <a:xfrm>
            <a:off x="1524000" y="6680200"/>
            <a:ext cx="6434138" cy="406400"/>
          </a:xfrm>
        </p:spPr>
        <p:txBody>
          <a:bodyPr tIns="0" bIns="0" anchor="t"/>
          <a:lstStyle>
            <a:lvl1pPr algn="r">
              <a:defRPr sz="1100"/>
            </a:lvl1pPr>
          </a:lstStyle>
          <a:p>
            <a:pPr>
              <a:defRPr/>
            </a:pPr>
            <a:endParaRPr lang="en-US"/>
          </a:p>
        </p:txBody>
      </p:sp>
      <p:sp>
        <p:nvSpPr>
          <p:cNvPr id="6" name="Θέση υποσέλιδου 16"/>
          <p:cNvSpPr>
            <a:spLocks noGrp="1"/>
          </p:cNvSpPr>
          <p:nvPr>
            <p:ph type="ftr" sz="quarter" idx="11"/>
          </p:nvPr>
        </p:nvSpPr>
        <p:spPr>
          <a:xfrm>
            <a:off x="1524000" y="6278563"/>
            <a:ext cx="6434138" cy="406400"/>
          </a:xfrm>
        </p:spPr>
        <p:txBody>
          <a:bodyPr tIns="0" bIns="0"/>
          <a:lstStyle>
            <a:lvl1pPr algn="r">
              <a:defRPr sz="1200"/>
            </a:lvl1pPr>
          </a:lstStyle>
          <a:p>
            <a:pPr>
              <a:defRPr/>
            </a:pPr>
            <a:endParaRPr lang="en-US"/>
          </a:p>
        </p:txBody>
      </p:sp>
      <p:sp>
        <p:nvSpPr>
          <p:cNvPr id="7" name="Θέση αριθμού διαφάνειας 28"/>
          <p:cNvSpPr>
            <a:spLocks noGrp="1"/>
          </p:cNvSpPr>
          <p:nvPr>
            <p:ph type="sldNum" sz="quarter" idx="12"/>
          </p:nvPr>
        </p:nvSpPr>
        <p:spPr>
          <a:xfrm>
            <a:off x="9324975" y="6391275"/>
            <a:ext cx="558800" cy="406400"/>
          </a:xfrm>
        </p:spPr>
        <p:txBody>
          <a:bodyPr anchor="ctr"/>
          <a:lstStyle>
            <a:lvl1pPr algn="ctr">
              <a:defRPr sz="1400">
                <a:solidFill>
                  <a:srgbClr val="FFFFFF"/>
                </a:solidFill>
              </a:defRPr>
            </a:lvl1pPr>
          </a:lstStyle>
          <a:p>
            <a:pPr>
              <a:defRPr/>
            </a:pPr>
            <a:fld id="{93C7E5EB-0898-4C37-903C-2F7403332942}" type="slidenum">
              <a:rPr lang="en-US"/>
              <a:pPr>
                <a:defRPr/>
              </a:pPr>
              <a:t>‹#›</a:t>
            </a:fld>
            <a:endParaRPr lang="en-US"/>
          </a:p>
        </p:txBody>
      </p:sp>
    </p:spTree>
    <p:extLst>
      <p:ext uri="{BB962C8B-B14F-4D97-AF65-F5344CB8AC3E}">
        <p14:creationId xmlns:p14="http://schemas.microsoft.com/office/powerpoint/2010/main" val="1305162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3"/>
          <p:cNvSpPr>
            <a:spLocks noGrp="1"/>
          </p:cNvSpPr>
          <p:nvPr>
            <p:ph type="dt" sz="half" idx="10"/>
          </p:nvPr>
        </p:nvSpPr>
        <p:spPr/>
        <p:txBody>
          <a:bodyPr/>
          <a:lstStyle>
            <a:lvl1pPr>
              <a:defRPr/>
            </a:lvl1pPr>
          </a:lstStyle>
          <a:p>
            <a:pPr>
              <a:defRPr/>
            </a:pPr>
            <a:endParaRPr lang="en-US"/>
          </a:p>
        </p:txBody>
      </p:sp>
      <p:sp>
        <p:nvSpPr>
          <p:cNvPr id="5" name="Θέση υποσέλιδου 2"/>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22"/>
          <p:cNvSpPr>
            <a:spLocks noGrp="1"/>
          </p:cNvSpPr>
          <p:nvPr>
            <p:ph type="sldNum" sz="quarter" idx="12"/>
          </p:nvPr>
        </p:nvSpPr>
        <p:spPr/>
        <p:txBody>
          <a:bodyPr/>
          <a:lstStyle>
            <a:lvl1pPr>
              <a:defRPr/>
            </a:lvl1pPr>
          </a:lstStyle>
          <a:p>
            <a:pPr>
              <a:defRPr/>
            </a:pPr>
            <a:fld id="{253292E2-9BCA-4E4D-8135-68D3533E7AFE}" type="slidenum">
              <a:rPr lang="en-US"/>
              <a:pPr>
                <a:defRPr/>
              </a:pPr>
              <a:t>‹#›</a:t>
            </a:fld>
            <a:endParaRPr lang="en-US"/>
          </a:p>
        </p:txBody>
      </p:sp>
    </p:spTree>
    <p:extLst>
      <p:ext uri="{BB962C8B-B14F-4D97-AF65-F5344CB8AC3E}">
        <p14:creationId xmlns:p14="http://schemas.microsoft.com/office/powerpoint/2010/main" val="340391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7535333" y="423333"/>
            <a:ext cx="2116667" cy="6096000"/>
          </a:xfrm>
        </p:spPr>
        <p:txBody>
          <a:bodyPr vert="eaVert"/>
          <a:lstStyle/>
          <a:p>
            <a:r>
              <a:rPr lang="el-GR" smtClean="0"/>
              <a:t>Στυλ κύριου τίτλου</a:t>
            </a:r>
            <a:endParaRPr lang="en-US"/>
          </a:p>
        </p:txBody>
      </p:sp>
      <p:sp>
        <p:nvSpPr>
          <p:cNvPr id="3" name="Θέση κατακόρυφου κειμένου 2"/>
          <p:cNvSpPr>
            <a:spLocks noGrp="1"/>
          </p:cNvSpPr>
          <p:nvPr>
            <p:ph type="body" orient="vert" idx="1"/>
          </p:nvPr>
        </p:nvSpPr>
        <p:spPr>
          <a:xfrm>
            <a:off x="508000" y="423333"/>
            <a:ext cx="6942667" cy="60960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13"/>
          <p:cNvSpPr>
            <a:spLocks noGrp="1"/>
          </p:cNvSpPr>
          <p:nvPr>
            <p:ph type="dt" sz="half" idx="10"/>
          </p:nvPr>
        </p:nvSpPr>
        <p:spPr/>
        <p:txBody>
          <a:bodyPr/>
          <a:lstStyle>
            <a:lvl1pPr>
              <a:defRPr/>
            </a:lvl1pPr>
          </a:lstStyle>
          <a:p>
            <a:pPr>
              <a:defRPr/>
            </a:pPr>
            <a:endParaRPr lang="en-US"/>
          </a:p>
        </p:txBody>
      </p:sp>
      <p:sp>
        <p:nvSpPr>
          <p:cNvPr id="5" name="Θέση υποσέλιδου 2"/>
          <p:cNvSpPr>
            <a:spLocks noGrp="1"/>
          </p:cNvSpPr>
          <p:nvPr>
            <p:ph type="ftr" sz="quarter" idx="11"/>
          </p:nvPr>
        </p:nvSpPr>
        <p:spPr/>
        <p:txBody>
          <a:bodyPr/>
          <a:lstStyle>
            <a:lvl1pPr>
              <a:defRPr/>
            </a:lvl1pPr>
          </a:lstStyle>
          <a:p>
            <a:pPr>
              <a:defRPr/>
            </a:pPr>
            <a:endParaRPr lang="en-US"/>
          </a:p>
        </p:txBody>
      </p:sp>
      <p:sp>
        <p:nvSpPr>
          <p:cNvPr id="6" name="Θέση αριθμού διαφάνειας 22"/>
          <p:cNvSpPr>
            <a:spLocks noGrp="1"/>
          </p:cNvSpPr>
          <p:nvPr>
            <p:ph type="sldNum" sz="quarter" idx="12"/>
          </p:nvPr>
        </p:nvSpPr>
        <p:spPr/>
        <p:txBody>
          <a:bodyPr/>
          <a:lstStyle>
            <a:lvl1pPr>
              <a:defRPr/>
            </a:lvl1pPr>
          </a:lstStyle>
          <a:p>
            <a:pPr>
              <a:defRPr/>
            </a:pPr>
            <a:fld id="{F4986BB5-9C75-4A24-8889-B3849CC74088}" type="slidenum">
              <a:rPr lang="en-US"/>
              <a:pPr>
                <a:defRPr/>
              </a:pPr>
              <a:t>‹#›</a:t>
            </a:fld>
            <a:endParaRPr lang="en-US"/>
          </a:p>
        </p:txBody>
      </p:sp>
    </p:spTree>
    <p:extLst>
      <p:ext uri="{BB962C8B-B14F-4D97-AF65-F5344CB8AC3E}">
        <p14:creationId xmlns:p14="http://schemas.microsoft.com/office/powerpoint/2010/main" val="2840252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08001" y="271639"/>
            <a:ext cx="9316861" cy="1591028"/>
          </a:xfrm>
        </p:spPr>
        <p:txBody>
          <a:bodyPr/>
          <a:lstStyle/>
          <a:p>
            <a:r>
              <a:rPr lang="el-GR" smtClean="0"/>
              <a:t>Στυλ κύριου τίτλου</a:t>
            </a:r>
            <a:endParaRPr lang="el-GR"/>
          </a:p>
        </p:txBody>
      </p:sp>
      <p:sp>
        <p:nvSpPr>
          <p:cNvPr id="3" name="Θέση κειμένου 2"/>
          <p:cNvSpPr>
            <a:spLocks noGrp="1"/>
          </p:cNvSpPr>
          <p:nvPr>
            <p:ph type="body" sz="half" idx="1"/>
          </p:nvPr>
        </p:nvSpPr>
        <p:spPr>
          <a:xfrm>
            <a:off x="931334" y="2116667"/>
            <a:ext cx="4363861" cy="465666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5464528" y="2116667"/>
            <a:ext cx="4363861" cy="4656667"/>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11"/>
          <p:cNvSpPr>
            <a:spLocks noGrp="1" noChangeArrowheads="1"/>
          </p:cNvSpPr>
          <p:nvPr>
            <p:ph type="dt" sz="half" idx="10"/>
          </p:nvPr>
        </p:nvSpPr>
        <p:spPr>
          <a:ln/>
        </p:spPr>
        <p:txBody>
          <a:bodyPr/>
          <a:lstStyle>
            <a:lvl1pPr>
              <a:defRPr/>
            </a:lvl1pPr>
          </a:lstStyle>
          <a:p>
            <a:pPr>
              <a:defRPr/>
            </a:pPr>
            <a:endParaRPr lang="el-GR"/>
          </a:p>
        </p:txBody>
      </p:sp>
      <p:sp>
        <p:nvSpPr>
          <p:cNvPr id="6" name="Rectangle 12"/>
          <p:cNvSpPr>
            <a:spLocks noGrp="1" noChangeArrowheads="1"/>
          </p:cNvSpPr>
          <p:nvPr>
            <p:ph type="ftr" sz="quarter" idx="11"/>
          </p:nvPr>
        </p:nvSpPr>
        <p:spPr>
          <a:ln/>
        </p:spPr>
        <p:txBody>
          <a:bodyPr/>
          <a:lstStyle>
            <a:lvl1pPr>
              <a:defRPr/>
            </a:lvl1pPr>
          </a:lstStyle>
          <a:p>
            <a:pPr>
              <a:defRPr/>
            </a:pPr>
            <a:endParaRPr lang="el-GR"/>
          </a:p>
        </p:txBody>
      </p:sp>
      <p:sp>
        <p:nvSpPr>
          <p:cNvPr id="7" name="Rectangle 13"/>
          <p:cNvSpPr>
            <a:spLocks noGrp="1" noChangeArrowheads="1"/>
          </p:cNvSpPr>
          <p:nvPr>
            <p:ph type="sldNum" sz="quarter" idx="12"/>
          </p:nvPr>
        </p:nvSpPr>
        <p:spPr>
          <a:ln/>
        </p:spPr>
        <p:txBody>
          <a:bodyPr/>
          <a:lstStyle>
            <a:lvl1pPr>
              <a:defRPr/>
            </a:lvl1pPr>
          </a:lstStyle>
          <a:p>
            <a:pPr>
              <a:defRPr/>
            </a:pPr>
            <a:fld id="{BBB7427C-CE8D-4EB2-B44D-F404120EE850}" type="slidenum">
              <a:rPr lang="el-GR"/>
              <a:pPr>
                <a:defRPr/>
              </a:pPr>
              <a:t>‹#›</a:t>
            </a:fld>
            <a:endParaRPr lang="el-GR"/>
          </a:p>
        </p:txBody>
      </p:sp>
    </p:spTree>
    <p:extLst>
      <p:ext uri="{BB962C8B-B14F-4D97-AF65-F5344CB8AC3E}">
        <p14:creationId xmlns:p14="http://schemas.microsoft.com/office/powerpoint/2010/main" val="32306512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508000" y="297216"/>
            <a:ext cx="9144000" cy="1554480"/>
          </a:xfrm>
        </p:spPr>
        <p:txBody>
          <a:bodyPr/>
          <a:lstStyle/>
          <a:p>
            <a:r>
              <a:rPr lang="el-GR" smtClean="0"/>
              <a:t>Στυλ κύριου τίτλου</a:t>
            </a:r>
            <a:endParaRPr lang="en-US"/>
          </a:p>
        </p:txBody>
      </p:sp>
      <p:sp>
        <p:nvSpPr>
          <p:cNvPr id="3" name="Θέση περιεχομένου 2"/>
          <p:cNvSpPr>
            <a:spLocks noGrp="1"/>
          </p:cNvSpPr>
          <p:nvPr>
            <p:ph idx="1"/>
          </p:nvPr>
        </p:nvSpPr>
        <p:spPr>
          <a:xfrm>
            <a:off x="508000" y="2092009"/>
            <a:ext cx="9144000" cy="50800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ημερομηνίας 3"/>
          <p:cNvSpPr>
            <a:spLocks noGrp="1"/>
          </p:cNvSpPr>
          <p:nvPr>
            <p:ph type="dt" sz="half" idx="10"/>
          </p:nvPr>
        </p:nvSpPr>
        <p:spPr>
          <a:xfrm>
            <a:off x="5324475" y="7199313"/>
            <a:ext cx="2370138" cy="336550"/>
          </a:xfrm>
        </p:spPr>
        <p:txBody>
          <a:bodyPr/>
          <a:lstStyle>
            <a:lvl1pPr>
              <a:defRPr/>
            </a:lvl1pPr>
          </a:lstStyle>
          <a:p>
            <a:pPr>
              <a:defRPr/>
            </a:pPr>
            <a:endParaRPr lang="en-US"/>
          </a:p>
        </p:txBody>
      </p:sp>
      <p:sp>
        <p:nvSpPr>
          <p:cNvPr id="5" name="Θέση υποσέλιδου 4"/>
          <p:cNvSpPr>
            <a:spLocks noGrp="1"/>
          </p:cNvSpPr>
          <p:nvPr>
            <p:ph type="ftr" sz="quarter" idx="11"/>
          </p:nvPr>
        </p:nvSpPr>
        <p:spPr>
          <a:xfrm>
            <a:off x="508000" y="7200900"/>
            <a:ext cx="4733925" cy="334963"/>
          </a:xfrm>
        </p:spPr>
        <p:txBody>
          <a:bodyPr/>
          <a:lstStyle>
            <a:lvl1pPr>
              <a:defRPr/>
            </a:lvl1pPr>
          </a:lstStyle>
          <a:p>
            <a:pPr>
              <a:defRPr/>
            </a:pPr>
            <a:endParaRPr lang="en-US"/>
          </a:p>
        </p:txBody>
      </p:sp>
      <p:sp>
        <p:nvSpPr>
          <p:cNvPr id="6" name="Θέση αριθμού διαφάνειας 5"/>
          <p:cNvSpPr>
            <a:spLocks noGrp="1"/>
          </p:cNvSpPr>
          <p:nvPr>
            <p:ph type="sldNum" sz="quarter" idx="12"/>
          </p:nvPr>
        </p:nvSpPr>
        <p:spPr/>
        <p:txBody>
          <a:bodyPr/>
          <a:lstStyle>
            <a:lvl1pPr>
              <a:defRPr/>
            </a:lvl1pPr>
          </a:lstStyle>
          <a:p>
            <a:pPr>
              <a:defRPr/>
            </a:pPr>
            <a:fld id="{51D47A7A-7791-4B01-A32E-132A2309E48F}" type="slidenum">
              <a:rPr lang="en-US"/>
              <a:pPr>
                <a:defRPr/>
              </a:pPr>
              <a:t>‹#›</a:t>
            </a:fld>
            <a:endParaRPr lang="en-US"/>
          </a:p>
        </p:txBody>
      </p:sp>
    </p:spTree>
    <p:extLst>
      <p:ext uri="{BB962C8B-B14F-4D97-AF65-F5344CB8AC3E}">
        <p14:creationId xmlns:p14="http://schemas.microsoft.com/office/powerpoint/2010/main" val="191439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Ορθογώνιο τρίγωνο 3"/>
          <p:cNvSpPr/>
          <p:nvPr/>
        </p:nvSpPr>
        <p:spPr>
          <a:xfrm flipV="1">
            <a:off x="7938" y="7938"/>
            <a:ext cx="10144125" cy="7596187"/>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9" tIns="50799" rIns="101599" bIns="50799" anchor="ctr"/>
          <a:lstStyle/>
          <a:p>
            <a:pPr algn="ctr" defTabSz="1015990">
              <a:defRPr/>
            </a:pPr>
            <a:endParaRPr lang="en-US" sz="2000"/>
          </a:p>
        </p:txBody>
      </p:sp>
      <p:sp>
        <p:nvSpPr>
          <p:cNvPr id="5" name="Ισοσκελές τρίγωνο 4"/>
          <p:cNvSpPr/>
          <p:nvPr/>
        </p:nvSpPr>
        <p:spPr>
          <a:xfrm rot="5400000" flipV="1">
            <a:off x="8393907" y="343694"/>
            <a:ext cx="2103437" cy="1438275"/>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9" tIns="50799" rIns="101599" bIns="50799" anchor="ctr"/>
          <a:lstStyle/>
          <a:p>
            <a:pPr algn="ctr">
              <a:defRPr/>
            </a:pPr>
            <a:endParaRPr lang="en-US"/>
          </a:p>
        </p:txBody>
      </p:sp>
      <p:cxnSp>
        <p:nvCxnSpPr>
          <p:cNvPr id="6" name="Ευθεία γραμμή σύνδεσης 5"/>
          <p:cNvCxnSpPr/>
          <p:nvPr/>
        </p:nvCxnSpPr>
        <p:spPr>
          <a:xfrm rot="10800000">
            <a:off x="7188200" y="11113"/>
            <a:ext cx="2968625" cy="2111375"/>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Ευθεία γραμμή σύνδεσης 6"/>
          <p:cNvCxnSpPr/>
          <p:nvPr/>
        </p:nvCxnSpPr>
        <p:spPr>
          <a:xfrm flipV="1">
            <a:off x="0" y="7938"/>
            <a:ext cx="10152063" cy="7604125"/>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Τίτλος 1"/>
          <p:cNvSpPr>
            <a:spLocks noGrp="1"/>
          </p:cNvSpPr>
          <p:nvPr>
            <p:ph type="title"/>
          </p:nvPr>
        </p:nvSpPr>
        <p:spPr>
          <a:xfrm>
            <a:off x="423334" y="301627"/>
            <a:ext cx="8043333" cy="1513417"/>
          </a:xfrm>
        </p:spPr>
        <p:txBody>
          <a:bodyPr/>
          <a:lstStyle>
            <a:lvl1pPr marL="0" algn="l">
              <a:buNone/>
              <a:defRPr sz="4000" b="1" cap="none" baseline="0"/>
            </a:lvl1pPr>
          </a:lstStyle>
          <a:p>
            <a:r>
              <a:rPr lang="el-GR" smtClean="0"/>
              <a:t>Στυλ κύριου τίτλου</a:t>
            </a:r>
            <a:endParaRPr lang="en-US"/>
          </a:p>
        </p:txBody>
      </p:sp>
      <p:sp>
        <p:nvSpPr>
          <p:cNvPr id="3" name="Θέση κειμένου 2"/>
          <p:cNvSpPr>
            <a:spLocks noGrp="1"/>
          </p:cNvSpPr>
          <p:nvPr>
            <p:ph type="body" idx="1"/>
          </p:nvPr>
        </p:nvSpPr>
        <p:spPr>
          <a:xfrm>
            <a:off x="423333" y="1815040"/>
            <a:ext cx="4318000" cy="2540000"/>
          </a:xfrm>
        </p:spPr>
        <p:txBody>
          <a:bodyPr/>
          <a:lstStyle>
            <a:lvl1pPr marL="60959" indent="0" algn="l">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a:r>
              <a:rPr lang="el-GR" smtClean="0"/>
              <a:t>Στυλ υποδείγματος κειμένου</a:t>
            </a:r>
          </a:p>
        </p:txBody>
      </p:sp>
      <p:sp>
        <p:nvSpPr>
          <p:cNvPr id="8" name="Θέση ημερομηνίας 3"/>
          <p:cNvSpPr>
            <a:spLocks noGrp="1"/>
          </p:cNvSpPr>
          <p:nvPr>
            <p:ph type="dt" sz="half" idx="10"/>
          </p:nvPr>
        </p:nvSpPr>
        <p:spPr>
          <a:xfrm>
            <a:off x="7727950" y="7196138"/>
            <a:ext cx="2371725" cy="339725"/>
          </a:xfrm>
        </p:spPr>
        <p:txBody>
          <a:bodyPr/>
          <a:lstStyle>
            <a:lvl1pPr>
              <a:defRPr/>
            </a:lvl1pPr>
          </a:lstStyle>
          <a:p>
            <a:pPr>
              <a:defRPr/>
            </a:pPr>
            <a:endParaRPr lang="en-US"/>
          </a:p>
        </p:txBody>
      </p:sp>
      <p:sp>
        <p:nvSpPr>
          <p:cNvPr id="9" name="Θέση υποσέλιδου 4"/>
          <p:cNvSpPr>
            <a:spLocks noGrp="1"/>
          </p:cNvSpPr>
          <p:nvPr>
            <p:ph type="ftr" sz="quarter" idx="11"/>
          </p:nvPr>
        </p:nvSpPr>
        <p:spPr>
          <a:xfrm>
            <a:off x="2909888" y="7200900"/>
            <a:ext cx="4733925" cy="334963"/>
          </a:xfrm>
        </p:spPr>
        <p:txBody>
          <a:bodyPr/>
          <a:lstStyle>
            <a:lvl1pPr>
              <a:defRPr/>
            </a:lvl1pPr>
          </a:lstStyle>
          <a:p>
            <a:pPr>
              <a:defRPr/>
            </a:pPr>
            <a:endParaRPr lang="en-US"/>
          </a:p>
        </p:txBody>
      </p:sp>
      <p:sp>
        <p:nvSpPr>
          <p:cNvPr id="10" name="Θέση αριθμού διαφάνειας 5"/>
          <p:cNvSpPr>
            <a:spLocks noGrp="1"/>
          </p:cNvSpPr>
          <p:nvPr>
            <p:ph type="sldNum" sz="quarter" idx="12"/>
          </p:nvPr>
        </p:nvSpPr>
        <p:spPr>
          <a:xfrm>
            <a:off x="9390063" y="900113"/>
            <a:ext cx="558800" cy="333375"/>
          </a:xfrm>
        </p:spPr>
        <p:txBody>
          <a:bodyPr/>
          <a:lstStyle>
            <a:lvl1pPr>
              <a:defRPr/>
            </a:lvl1pPr>
          </a:lstStyle>
          <a:p>
            <a:pPr>
              <a:defRPr/>
            </a:pPr>
            <a:fld id="{FFE17B86-17CC-4CF8-9C4E-EEFE3DDAC90F}" type="slidenum">
              <a:rPr lang="en-US"/>
              <a:pPr>
                <a:defRPr/>
              </a:pPr>
              <a:t>‹#›</a:t>
            </a:fld>
            <a:endParaRPr lang="en-US"/>
          </a:p>
        </p:txBody>
      </p:sp>
    </p:spTree>
    <p:extLst>
      <p:ext uri="{BB962C8B-B14F-4D97-AF65-F5344CB8AC3E}">
        <p14:creationId xmlns:p14="http://schemas.microsoft.com/office/powerpoint/2010/main" val="314890508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marL="0" algn="l">
              <a:defRPr/>
            </a:lvl1pPr>
          </a:lstStyle>
          <a:p>
            <a:r>
              <a:rPr lang="el-GR" smtClean="0"/>
              <a:t>Στυλ κύριου τίτλου</a:t>
            </a:r>
            <a:endParaRPr lang="en-US"/>
          </a:p>
        </p:txBody>
      </p:sp>
      <p:sp>
        <p:nvSpPr>
          <p:cNvPr id="3" name="Θέση περιεχομένου 2"/>
          <p:cNvSpPr>
            <a:spLocks noGrp="1"/>
          </p:cNvSpPr>
          <p:nvPr>
            <p:ph sz="half" idx="1"/>
          </p:nvPr>
        </p:nvSpPr>
        <p:spPr>
          <a:xfrm>
            <a:off x="508000" y="1913819"/>
            <a:ext cx="4487333" cy="5028848"/>
          </a:xfrm>
        </p:spPr>
        <p:txBody>
          <a:bodyPr/>
          <a:lstStyle>
            <a:lvl1pPr>
              <a:defRPr sz="2900"/>
            </a:lvl1pPr>
            <a:lvl2pPr>
              <a:defRPr sz="2700"/>
            </a:lvl2pPr>
            <a:lvl3pPr>
              <a:defRPr sz="22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Θέση περιεχομένου 3"/>
          <p:cNvSpPr>
            <a:spLocks noGrp="1"/>
          </p:cNvSpPr>
          <p:nvPr>
            <p:ph sz="half" idx="2"/>
          </p:nvPr>
        </p:nvSpPr>
        <p:spPr>
          <a:xfrm>
            <a:off x="5164667" y="1913819"/>
            <a:ext cx="4487333" cy="5028848"/>
          </a:xfrm>
        </p:spPr>
        <p:txBody>
          <a:bodyPr/>
          <a:lstStyle>
            <a:lvl1pPr>
              <a:defRPr sz="2900"/>
            </a:lvl1pPr>
            <a:lvl2pPr>
              <a:defRPr sz="2700"/>
            </a:lvl2pPr>
            <a:lvl3pPr>
              <a:defRPr sz="2200"/>
            </a:lvl3pPr>
            <a:lvl4pPr>
              <a:defRPr sz="2000"/>
            </a:lvl4pPr>
            <a:lvl5pPr>
              <a:defRPr sz="20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p:txBody>
          <a:bodyPr/>
          <a:lstStyle>
            <a:lvl1pPr>
              <a:defRPr/>
            </a:lvl1pPr>
          </a:lstStyle>
          <a:p>
            <a:pPr>
              <a:defRPr/>
            </a:pPr>
            <a:endParaRPr lang="en-US"/>
          </a:p>
        </p:txBody>
      </p:sp>
      <p:sp>
        <p:nvSpPr>
          <p:cNvPr id="6" name="Θέση υποσέλιδου 5"/>
          <p:cNvSpPr>
            <a:spLocks noGrp="1"/>
          </p:cNvSpPr>
          <p:nvPr>
            <p:ph type="ftr" sz="quarter" idx="11"/>
          </p:nvPr>
        </p:nvSpPr>
        <p:spPr>
          <a:xfrm>
            <a:off x="508000" y="7200900"/>
            <a:ext cx="4733925" cy="334963"/>
          </a:xfrm>
        </p:spPr>
        <p:txBody>
          <a:bodyPr/>
          <a:lstStyle>
            <a:lvl1pPr>
              <a:defRPr/>
            </a:lvl1pPr>
          </a:lstStyle>
          <a:p>
            <a:pPr>
              <a:defRPr/>
            </a:pPr>
            <a:endParaRPr lang="en-US"/>
          </a:p>
        </p:txBody>
      </p:sp>
      <p:sp>
        <p:nvSpPr>
          <p:cNvPr id="7" name="Θέση αριθμού διαφάνειας 6"/>
          <p:cNvSpPr>
            <a:spLocks noGrp="1"/>
          </p:cNvSpPr>
          <p:nvPr>
            <p:ph type="sldNum" sz="quarter" idx="12"/>
          </p:nvPr>
        </p:nvSpPr>
        <p:spPr/>
        <p:txBody>
          <a:bodyPr/>
          <a:lstStyle>
            <a:lvl1pPr>
              <a:defRPr/>
            </a:lvl1pPr>
          </a:lstStyle>
          <a:p>
            <a:pPr>
              <a:defRPr/>
            </a:pPr>
            <a:fld id="{D47E7B75-34A9-4430-AA2F-3F7C1D5D24D2}" type="slidenum">
              <a:rPr lang="en-US"/>
              <a:pPr>
                <a:defRPr/>
              </a:pPr>
              <a:t>‹#›</a:t>
            </a:fld>
            <a:endParaRPr lang="en-US"/>
          </a:p>
        </p:txBody>
      </p:sp>
    </p:spTree>
    <p:extLst>
      <p:ext uri="{BB962C8B-B14F-4D97-AF65-F5344CB8AC3E}">
        <p14:creationId xmlns:p14="http://schemas.microsoft.com/office/powerpoint/2010/main" val="317539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275776" y="323036"/>
            <a:ext cx="1185333" cy="6837680"/>
          </a:xfrm>
        </p:spPr>
        <p:txBody>
          <a:bodyPr vert="vert270" anchor="b"/>
          <a:lstStyle>
            <a:lvl1pPr marL="0" algn="ctr">
              <a:defRPr sz="3700" b="1">
                <a:ln w="6350">
                  <a:solidFill>
                    <a:schemeClr val="tx1"/>
                  </a:solidFill>
                </a:ln>
                <a:solidFill>
                  <a:schemeClr val="tx1"/>
                </a:solidFill>
              </a:defRPr>
            </a:lvl1pPr>
          </a:lstStyle>
          <a:p>
            <a:r>
              <a:rPr lang="el-GR" smtClean="0"/>
              <a:t>Στυλ κύριου τίτλου</a:t>
            </a:r>
            <a:endParaRPr lang="en-US"/>
          </a:p>
        </p:txBody>
      </p:sp>
      <p:sp>
        <p:nvSpPr>
          <p:cNvPr id="3" name="Θέση κειμένου 2"/>
          <p:cNvSpPr>
            <a:spLocks noGrp="1"/>
          </p:cNvSpPr>
          <p:nvPr>
            <p:ph type="body" idx="1"/>
          </p:nvPr>
        </p:nvSpPr>
        <p:spPr>
          <a:xfrm>
            <a:off x="1516673" y="323036"/>
            <a:ext cx="645582" cy="3352800"/>
          </a:xfrm>
          <a:solidFill>
            <a:schemeClr val="bg1"/>
          </a:solidFill>
          <a:ln w="12700">
            <a:noFill/>
          </a:ln>
        </p:spPr>
        <p:txBody>
          <a:bodyPr vert="vert270" anchor="ctr"/>
          <a:lstStyle>
            <a:lvl1pPr marL="0" indent="0" algn="ctr">
              <a:buNone/>
              <a:defRPr sz="1800" b="0">
                <a:solidFill>
                  <a:schemeClr val="tx1"/>
                </a:solidFill>
              </a:defRPr>
            </a:lvl1pPr>
            <a:lvl2pPr>
              <a:buNone/>
              <a:defRPr sz="2200" b="1"/>
            </a:lvl2pPr>
            <a:lvl3pPr>
              <a:buNone/>
              <a:defRPr sz="2000" b="1"/>
            </a:lvl3pPr>
            <a:lvl4pPr>
              <a:buNone/>
              <a:defRPr sz="1800" b="1"/>
            </a:lvl4pPr>
            <a:lvl5pPr>
              <a:buNone/>
              <a:defRPr sz="1800" b="1"/>
            </a:lvl5pPr>
          </a:lstStyle>
          <a:p>
            <a:pPr lvl="0"/>
            <a:r>
              <a:rPr lang="el-GR" smtClean="0"/>
              <a:t>Στυλ υποδείγματος κειμένου</a:t>
            </a:r>
          </a:p>
        </p:txBody>
      </p:sp>
      <p:sp>
        <p:nvSpPr>
          <p:cNvPr id="4" name="Θέση κειμένου 3"/>
          <p:cNvSpPr>
            <a:spLocks noGrp="1"/>
          </p:cNvSpPr>
          <p:nvPr>
            <p:ph type="body" sz="half" idx="3"/>
          </p:nvPr>
        </p:nvSpPr>
        <p:spPr>
          <a:xfrm>
            <a:off x="1516673" y="3807916"/>
            <a:ext cx="645582" cy="3352800"/>
          </a:xfrm>
          <a:solidFill>
            <a:schemeClr val="bg1"/>
          </a:solidFill>
          <a:ln w="12700">
            <a:noFill/>
          </a:ln>
        </p:spPr>
        <p:txBody>
          <a:bodyPr vert="vert270" anchor="ctr"/>
          <a:lstStyle>
            <a:lvl1pPr marL="0" indent="0" algn="ctr">
              <a:buNone/>
              <a:defRPr sz="1800" b="0">
                <a:solidFill>
                  <a:schemeClr val="tx1"/>
                </a:solidFill>
              </a:defRPr>
            </a:lvl1pPr>
            <a:lvl2pPr>
              <a:buNone/>
              <a:defRPr sz="2200" b="1"/>
            </a:lvl2pPr>
            <a:lvl3pPr>
              <a:buNone/>
              <a:defRPr sz="2000" b="1"/>
            </a:lvl3pPr>
            <a:lvl4pPr>
              <a:buNone/>
              <a:defRPr sz="1800" b="1"/>
            </a:lvl4pPr>
            <a:lvl5pPr>
              <a:buNone/>
              <a:defRPr sz="1800" b="1"/>
            </a:lvl5pPr>
          </a:lstStyle>
          <a:p>
            <a:pPr lvl="0"/>
            <a:r>
              <a:rPr lang="el-GR" smtClean="0"/>
              <a:t>Στυλ υποδείγματος κειμένου</a:t>
            </a:r>
          </a:p>
        </p:txBody>
      </p:sp>
      <p:sp>
        <p:nvSpPr>
          <p:cNvPr id="5" name="Θέση περιεχομένου 4"/>
          <p:cNvSpPr>
            <a:spLocks noGrp="1"/>
          </p:cNvSpPr>
          <p:nvPr>
            <p:ph sz="quarter" idx="2"/>
          </p:nvPr>
        </p:nvSpPr>
        <p:spPr>
          <a:xfrm>
            <a:off x="2246922" y="323036"/>
            <a:ext cx="7620000" cy="3352800"/>
          </a:xfrm>
        </p:spPr>
        <p:txBody>
          <a:bodyPr/>
          <a:lstStyle>
            <a:lvl1pPr algn="l">
              <a:defRPr sz="2700"/>
            </a:lvl1pPr>
            <a:lvl2pPr algn="l">
              <a:defRPr sz="2200"/>
            </a:lvl2pPr>
            <a:lvl3pPr algn="l">
              <a:defRPr sz="2000"/>
            </a:lvl3pPr>
            <a:lvl4pPr algn="l">
              <a:defRPr sz="1800"/>
            </a:lvl4pPr>
            <a:lvl5pPr algn="l">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περιεχομένου 5"/>
          <p:cNvSpPr>
            <a:spLocks noGrp="1"/>
          </p:cNvSpPr>
          <p:nvPr>
            <p:ph sz="quarter" idx="4"/>
          </p:nvPr>
        </p:nvSpPr>
        <p:spPr>
          <a:xfrm>
            <a:off x="2246922" y="3807916"/>
            <a:ext cx="7620000" cy="3352800"/>
          </a:xfrm>
        </p:spPr>
        <p:txBody>
          <a:bodyPr/>
          <a:lstStyle>
            <a:lvl1pPr>
              <a:defRPr sz="2700"/>
            </a:lvl1pPr>
            <a:lvl2pPr>
              <a:defRPr sz="2200"/>
            </a:lvl2pPr>
            <a:lvl3pPr>
              <a:defRPr sz="2000"/>
            </a:lvl3pPr>
            <a:lvl4pPr>
              <a:defRPr sz="1800"/>
            </a:lvl4pPr>
            <a:lvl5pPr>
              <a:defRPr sz="18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7" name="Θέση ημερομηνίας 6"/>
          <p:cNvSpPr>
            <a:spLocks noGrp="1"/>
          </p:cNvSpPr>
          <p:nvPr>
            <p:ph type="dt" sz="half" idx="10"/>
          </p:nvPr>
        </p:nvSpPr>
        <p:spPr>
          <a:xfrm>
            <a:off x="5324475" y="7200900"/>
            <a:ext cx="2366963" cy="334963"/>
          </a:xfrm>
        </p:spPr>
        <p:txBody>
          <a:bodyPr/>
          <a:lstStyle>
            <a:lvl1pPr>
              <a:defRPr/>
            </a:lvl1pPr>
          </a:lstStyle>
          <a:p>
            <a:pPr>
              <a:defRPr/>
            </a:pPr>
            <a:endParaRPr lang="en-US"/>
          </a:p>
        </p:txBody>
      </p:sp>
      <p:sp>
        <p:nvSpPr>
          <p:cNvPr id="8" name="Θέση υποσέλιδου 7"/>
          <p:cNvSpPr>
            <a:spLocks noGrp="1"/>
          </p:cNvSpPr>
          <p:nvPr>
            <p:ph type="ftr" sz="quarter" idx="11"/>
          </p:nvPr>
        </p:nvSpPr>
        <p:spPr>
          <a:xfrm>
            <a:off x="508000" y="7200900"/>
            <a:ext cx="4733925" cy="334963"/>
          </a:xfrm>
        </p:spPr>
        <p:txBody>
          <a:bodyPr/>
          <a:lstStyle>
            <a:lvl1pPr>
              <a:defRPr/>
            </a:lvl1pPr>
          </a:lstStyle>
          <a:p>
            <a:pPr>
              <a:defRPr/>
            </a:pPr>
            <a:endParaRPr lang="en-US"/>
          </a:p>
        </p:txBody>
      </p:sp>
      <p:sp>
        <p:nvSpPr>
          <p:cNvPr id="9" name="Θέση αριθμού διαφάνειας 8"/>
          <p:cNvSpPr>
            <a:spLocks noGrp="1"/>
          </p:cNvSpPr>
          <p:nvPr>
            <p:ph type="sldNum" sz="quarter" idx="12"/>
          </p:nvPr>
        </p:nvSpPr>
        <p:spPr>
          <a:xfrm>
            <a:off x="8432800" y="7204075"/>
            <a:ext cx="558800" cy="334963"/>
          </a:xfrm>
        </p:spPr>
        <p:txBody>
          <a:bodyPr/>
          <a:lstStyle>
            <a:lvl1pPr algn="ctr">
              <a:defRPr/>
            </a:lvl1pPr>
          </a:lstStyle>
          <a:p>
            <a:pPr>
              <a:defRPr/>
            </a:pPr>
            <a:fld id="{464A06C1-E757-4D92-B30A-32CE12C86978}" type="slidenum">
              <a:rPr lang="en-US"/>
              <a:pPr>
                <a:defRPr/>
              </a:pPr>
              <a:t>‹#›</a:t>
            </a:fld>
            <a:endParaRPr lang="en-US"/>
          </a:p>
        </p:txBody>
      </p:sp>
    </p:spTree>
    <p:extLst>
      <p:ext uri="{BB962C8B-B14F-4D97-AF65-F5344CB8AC3E}">
        <p14:creationId xmlns:p14="http://schemas.microsoft.com/office/powerpoint/2010/main" val="129242650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lvl1pPr>
          </a:lstStyle>
          <a:p>
            <a:r>
              <a:rPr lang="el-GR" smtClean="0"/>
              <a:t>Στυλ κύριου τίτλου</a:t>
            </a:r>
            <a:endParaRPr lang="en-US"/>
          </a:p>
        </p:txBody>
      </p:sp>
      <p:sp>
        <p:nvSpPr>
          <p:cNvPr id="3" name="Θέση ημερομηνίας 13"/>
          <p:cNvSpPr>
            <a:spLocks noGrp="1"/>
          </p:cNvSpPr>
          <p:nvPr>
            <p:ph type="dt" sz="half" idx="10"/>
          </p:nvPr>
        </p:nvSpPr>
        <p:spPr/>
        <p:txBody>
          <a:bodyPr/>
          <a:lstStyle>
            <a:lvl1pPr>
              <a:defRPr/>
            </a:lvl1pPr>
          </a:lstStyle>
          <a:p>
            <a:pPr>
              <a:defRPr/>
            </a:pPr>
            <a:endParaRPr lang="en-US"/>
          </a:p>
        </p:txBody>
      </p:sp>
      <p:sp>
        <p:nvSpPr>
          <p:cNvPr id="4" name="Θέση υποσέλιδου 2"/>
          <p:cNvSpPr>
            <a:spLocks noGrp="1"/>
          </p:cNvSpPr>
          <p:nvPr>
            <p:ph type="ftr" sz="quarter" idx="11"/>
          </p:nvPr>
        </p:nvSpPr>
        <p:spPr/>
        <p:txBody>
          <a:bodyPr/>
          <a:lstStyle>
            <a:lvl1pPr>
              <a:defRPr/>
            </a:lvl1pPr>
          </a:lstStyle>
          <a:p>
            <a:pPr>
              <a:defRPr/>
            </a:pPr>
            <a:endParaRPr lang="en-US"/>
          </a:p>
        </p:txBody>
      </p:sp>
      <p:sp>
        <p:nvSpPr>
          <p:cNvPr id="5" name="Θέση αριθμού διαφάνειας 22"/>
          <p:cNvSpPr>
            <a:spLocks noGrp="1"/>
          </p:cNvSpPr>
          <p:nvPr>
            <p:ph type="sldNum" sz="quarter" idx="12"/>
          </p:nvPr>
        </p:nvSpPr>
        <p:spPr/>
        <p:txBody>
          <a:bodyPr/>
          <a:lstStyle>
            <a:lvl1pPr>
              <a:defRPr/>
            </a:lvl1pPr>
          </a:lstStyle>
          <a:p>
            <a:pPr>
              <a:defRPr/>
            </a:pPr>
            <a:fld id="{7B2F0C3C-3CF5-4AEB-9E11-0997D57E2FDD}" type="slidenum">
              <a:rPr lang="en-US"/>
              <a:pPr>
                <a:defRPr/>
              </a:pPr>
              <a:t>‹#›</a:t>
            </a:fld>
            <a:endParaRPr lang="en-US"/>
          </a:p>
        </p:txBody>
      </p:sp>
    </p:spTree>
    <p:extLst>
      <p:ext uri="{BB962C8B-B14F-4D97-AF65-F5344CB8AC3E}">
        <p14:creationId xmlns:p14="http://schemas.microsoft.com/office/powerpoint/2010/main" val="108015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3"/>
          <p:cNvSpPr>
            <a:spLocks noGrp="1"/>
          </p:cNvSpPr>
          <p:nvPr>
            <p:ph type="dt" sz="half" idx="10"/>
          </p:nvPr>
        </p:nvSpPr>
        <p:spPr/>
        <p:txBody>
          <a:bodyPr/>
          <a:lstStyle>
            <a:lvl1pPr>
              <a:defRPr/>
            </a:lvl1pPr>
          </a:lstStyle>
          <a:p>
            <a:pPr>
              <a:defRPr/>
            </a:pPr>
            <a:endParaRPr lang="en-US"/>
          </a:p>
        </p:txBody>
      </p:sp>
      <p:sp>
        <p:nvSpPr>
          <p:cNvPr id="3" name="Θέση υποσέλιδου 2"/>
          <p:cNvSpPr>
            <a:spLocks noGrp="1"/>
          </p:cNvSpPr>
          <p:nvPr>
            <p:ph type="ftr" sz="quarter" idx="11"/>
          </p:nvPr>
        </p:nvSpPr>
        <p:spPr/>
        <p:txBody>
          <a:bodyPr/>
          <a:lstStyle>
            <a:lvl1pPr>
              <a:defRPr/>
            </a:lvl1pPr>
          </a:lstStyle>
          <a:p>
            <a:pPr>
              <a:defRPr/>
            </a:pPr>
            <a:endParaRPr lang="en-US"/>
          </a:p>
        </p:txBody>
      </p:sp>
      <p:sp>
        <p:nvSpPr>
          <p:cNvPr id="4" name="Θέση αριθμού διαφάνειας 22"/>
          <p:cNvSpPr>
            <a:spLocks noGrp="1"/>
          </p:cNvSpPr>
          <p:nvPr>
            <p:ph type="sldNum" sz="quarter" idx="12"/>
          </p:nvPr>
        </p:nvSpPr>
        <p:spPr/>
        <p:txBody>
          <a:bodyPr/>
          <a:lstStyle>
            <a:lvl1pPr>
              <a:defRPr/>
            </a:lvl1pPr>
          </a:lstStyle>
          <a:p>
            <a:pPr>
              <a:defRPr/>
            </a:pPr>
            <a:fld id="{A5655779-B2ED-4F06-9D12-7225268B102A}" type="slidenum">
              <a:rPr lang="en-US"/>
              <a:pPr>
                <a:defRPr/>
              </a:pPr>
              <a:t>‹#›</a:t>
            </a:fld>
            <a:endParaRPr lang="en-US"/>
          </a:p>
        </p:txBody>
      </p:sp>
    </p:spTree>
    <p:extLst>
      <p:ext uri="{BB962C8B-B14F-4D97-AF65-F5344CB8AC3E}">
        <p14:creationId xmlns:p14="http://schemas.microsoft.com/office/powerpoint/2010/main" val="2281750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43840" y="408516"/>
            <a:ext cx="1016000" cy="6604000"/>
          </a:xfrm>
        </p:spPr>
        <p:txBody>
          <a:bodyPr vert="vert270" anchor="b"/>
          <a:lstStyle>
            <a:lvl1pPr marL="0" marR="20320" algn="r">
              <a:spcBef>
                <a:spcPts val="0"/>
              </a:spcBef>
              <a:buNone/>
              <a:defRPr sz="3200" b="0" cap="all" baseline="0"/>
            </a:lvl1pPr>
          </a:lstStyle>
          <a:p>
            <a:r>
              <a:rPr lang="el-GR" smtClean="0"/>
              <a:t>Στυλ κύριου τίτλου</a:t>
            </a:r>
            <a:endParaRPr lang="en-US"/>
          </a:p>
        </p:txBody>
      </p:sp>
      <p:sp>
        <p:nvSpPr>
          <p:cNvPr id="3" name="Θέση κειμένου 2"/>
          <p:cNvSpPr>
            <a:spLocks noGrp="1"/>
          </p:cNvSpPr>
          <p:nvPr>
            <p:ph type="body" idx="2"/>
          </p:nvPr>
        </p:nvSpPr>
        <p:spPr>
          <a:xfrm>
            <a:off x="1262062" y="408516"/>
            <a:ext cx="2709333" cy="6604000"/>
          </a:xfrm>
        </p:spPr>
        <p:txBody>
          <a:bodyPr/>
          <a:lstStyle>
            <a:lvl1pPr marL="0" indent="0">
              <a:spcBef>
                <a:spcPts val="0"/>
              </a:spcBef>
              <a:buNone/>
              <a:defRPr sz="1600"/>
            </a:lvl1pPr>
            <a:lvl2pPr>
              <a:buNone/>
              <a:defRPr sz="1300"/>
            </a:lvl2pPr>
            <a:lvl3pPr>
              <a:buNone/>
              <a:defRPr sz="1100"/>
            </a:lvl3pPr>
            <a:lvl4pPr>
              <a:buNone/>
              <a:defRPr sz="1000"/>
            </a:lvl4pPr>
            <a:lvl5pPr>
              <a:buNone/>
              <a:defRPr sz="1000"/>
            </a:lvl5pPr>
          </a:lstStyle>
          <a:p>
            <a:pPr lvl="0"/>
            <a:r>
              <a:rPr lang="el-GR" smtClean="0"/>
              <a:t>Στυλ υποδείγματος κειμένου</a:t>
            </a:r>
          </a:p>
        </p:txBody>
      </p:sp>
      <p:sp>
        <p:nvSpPr>
          <p:cNvPr id="4" name="Θέση περιεχομένου 3"/>
          <p:cNvSpPr>
            <a:spLocks noGrp="1"/>
          </p:cNvSpPr>
          <p:nvPr>
            <p:ph sz="half" idx="1"/>
          </p:nvPr>
        </p:nvSpPr>
        <p:spPr>
          <a:xfrm>
            <a:off x="4056944" y="355600"/>
            <a:ext cx="5862320" cy="6654800"/>
          </a:xfrm>
        </p:spPr>
        <p:txBody>
          <a:bodyPr/>
          <a:lstStyle>
            <a:lvl1pPr>
              <a:spcBef>
                <a:spcPts val="0"/>
              </a:spcBef>
              <a:defRPr sz="3300"/>
            </a:lvl1pPr>
            <a:lvl2pPr>
              <a:defRPr sz="2900"/>
            </a:lvl2pPr>
            <a:lvl3pPr>
              <a:defRPr sz="2700"/>
            </a:lvl3pPr>
            <a:lvl4pPr>
              <a:defRPr sz="2200"/>
            </a:lvl4pPr>
            <a:lvl5pPr>
              <a:defRPr sz="22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Θέση ημερομηνίας 4"/>
          <p:cNvSpPr>
            <a:spLocks noGrp="1"/>
          </p:cNvSpPr>
          <p:nvPr>
            <p:ph type="dt" sz="half" idx="10"/>
          </p:nvPr>
        </p:nvSpPr>
        <p:spPr>
          <a:xfrm>
            <a:off x="6977063" y="7285038"/>
            <a:ext cx="2370137" cy="334962"/>
          </a:xfrm>
        </p:spPr>
        <p:txBody>
          <a:bodyPr/>
          <a:lstStyle>
            <a:lvl1pPr>
              <a:defRPr sz="1000"/>
            </a:lvl1pPr>
          </a:lstStyle>
          <a:p>
            <a:pPr>
              <a:defRPr/>
            </a:pPr>
            <a:endParaRPr lang="en-US"/>
          </a:p>
        </p:txBody>
      </p:sp>
      <p:sp>
        <p:nvSpPr>
          <p:cNvPr id="6" name="Θέση υποσέλιδου 5"/>
          <p:cNvSpPr>
            <a:spLocks noGrp="1"/>
          </p:cNvSpPr>
          <p:nvPr>
            <p:ph type="ftr" sz="quarter" idx="11"/>
          </p:nvPr>
        </p:nvSpPr>
        <p:spPr>
          <a:xfrm>
            <a:off x="1262063" y="7285038"/>
            <a:ext cx="5715000" cy="334962"/>
          </a:xfrm>
        </p:spPr>
        <p:txBody>
          <a:bodyPr/>
          <a:lstStyle>
            <a:lvl1pPr>
              <a:defRPr sz="1000"/>
            </a:lvl1pPr>
          </a:lstStyle>
          <a:p>
            <a:pPr>
              <a:defRPr/>
            </a:pPr>
            <a:endParaRPr lang="en-US"/>
          </a:p>
        </p:txBody>
      </p:sp>
      <p:sp>
        <p:nvSpPr>
          <p:cNvPr id="7" name="Θέση αριθμού διαφάνειας 6"/>
          <p:cNvSpPr>
            <a:spLocks noGrp="1"/>
          </p:cNvSpPr>
          <p:nvPr>
            <p:ph type="sldNum" sz="quarter" idx="12"/>
          </p:nvPr>
        </p:nvSpPr>
        <p:spPr>
          <a:xfrm>
            <a:off x="9345613" y="7285038"/>
            <a:ext cx="558800" cy="334962"/>
          </a:xfrm>
        </p:spPr>
        <p:txBody>
          <a:bodyPr/>
          <a:lstStyle>
            <a:lvl1pPr>
              <a:defRPr sz="1000"/>
            </a:lvl1pPr>
          </a:lstStyle>
          <a:p>
            <a:pPr>
              <a:defRPr/>
            </a:pPr>
            <a:fld id="{E2212468-682F-4EEB-B991-ADFD6C05ECE5}" type="slidenum">
              <a:rPr lang="en-US"/>
              <a:pPr>
                <a:defRPr/>
              </a:pPr>
              <a:t>‹#›</a:t>
            </a:fld>
            <a:endParaRPr lang="en-US"/>
          </a:p>
        </p:txBody>
      </p:sp>
    </p:spTree>
    <p:extLst>
      <p:ext uri="{BB962C8B-B14F-4D97-AF65-F5344CB8AC3E}">
        <p14:creationId xmlns:p14="http://schemas.microsoft.com/office/powerpoint/2010/main" val="75552736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43840" y="167662"/>
            <a:ext cx="1016000" cy="7112000"/>
          </a:xfrm>
        </p:spPr>
        <p:txBody>
          <a:bodyPr vert="vert270" anchor="b"/>
          <a:lstStyle>
            <a:lvl1pPr marL="0" algn="l">
              <a:buNone/>
              <a:defRPr sz="3300" b="0" cap="all" baseline="0"/>
            </a:lvl1pPr>
          </a:lstStyle>
          <a:p>
            <a:r>
              <a:rPr lang="el-GR" smtClean="0"/>
              <a:t>Στυλ κύριου τίτλου</a:t>
            </a:r>
            <a:endParaRPr lang="en-US"/>
          </a:p>
        </p:txBody>
      </p:sp>
      <p:sp>
        <p:nvSpPr>
          <p:cNvPr id="3" name="Θέση εικόνας 2"/>
          <p:cNvSpPr>
            <a:spLocks noGrp="1"/>
          </p:cNvSpPr>
          <p:nvPr>
            <p:ph type="pic" idx="1"/>
          </p:nvPr>
        </p:nvSpPr>
        <p:spPr>
          <a:xfrm>
            <a:off x="1264708" y="415518"/>
            <a:ext cx="8148320" cy="6096000"/>
          </a:xfrm>
          <a:solidFill>
            <a:schemeClr val="bg2">
              <a:shade val="50000"/>
            </a:schemeClr>
          </a:solidFill>
        </p:spPr>
        <p:txBody>
          <a:bodyPr>
            <a:normAutofit/>
          </a:bodyPr>
          <a:lstStyle>
            <a:lvl1pPr marL="0" indent="0">
              <a:buNone/>
              <a:defRPr sz="3600"/>
            </a:lvl1pPr>
          </a:lstStyle>
          <a:p>
            <a:pPr lvl="0"/>
            <a:r>
              <a:rPr lang="el-GR" noProof="0" smtClean="0"/>
              <a:t>Κάντε κλικ στο εικονίδιο για να προσθέσετε μια εικόνα</a:t>
            </a:r>
            <a:endParaRPr lang="en-US" noProof="0" dirty="0"/>
          </a:p>
        </p:txBody>
      </p:sp>
      <p:sp>
        <p:nvSpPr>
          <p:cNvPr id="4" name="Θέση κειμένου 3"/>
          <p:cNvSpPr>
            <a:spLocks noGrp="1"/>
          </p:cNvSpPr>
          <p:nvPr>
            <p:ph type="body" sz="half" idx="2"/>
          </p:nvPr>
        </p:nvSpPr>
        <p:spPr>
          <a:xfrm>
            <a:off x="1270000" y="6519333"/>
            <a:ext cx="8148320" cy="762000"/>
          </a:xfrm>
          <a:solidFill>
            <a:schemeClr val="accent1">
              <a:alpha val="15000"/>
            </a:schemeClr>
          </a:solidFill>
          <a:ln>
            <a:solidFill>
              <a:schemeClr val="accent1"/>
            </a:solidFill>
            <a:miter lim="800000"/>
          </a:ln>
        </p:spPr>
        <p:txBody>
          <a:bodyPr/>
          <a:lstStyle>
            <a:lvl1pPr marL="0" indent="0">
              <a:spcBef>
                <a:spcPts val="0"/>
              </a:spcBef>
              <a:buNone/>
              <a:defRPr sz="1600"/>
            </a:lvl1pPr>
            <a:lvl2pPr>
              <a:defRPr sz="1300"/>
            </a:lvl2pPr>
            <a:lvl3pPr>
              <a:defRPr sz="1100"/>
            </a:lvl3pPr>
            <a:lvl4pPr>
              <a:defRPr sz="1000"/>
            </a:lvl4pPr>
            <a:lvl5pPr>
              <a:defRPr sz="1000"/>
            </a:lvl5pPr>
          </a:lstStyle>
          <a:p>
            <a:pPr lvl="0"/>
            <a:r>
              <a:rPr lang="el-GR" smtClean="0"/>
              <a:t>Στυλ υποδείγματος κειμένου</a:t>
            </a:r>
          </a:p>
        </p:txBody>
      </p:sp>
      <p:sp>
        <p:nvSpPr>
          <p:cNvPr id="5" name="Θέση ημερομηνίας 4"/>
          <p:cNvSpPr>
            <a:spLocks noGrp="1"/>
          </p:cNvSpPr>
          <p:nvPr>
            <p:ph type="dt" sz="half" idx="10"/>
          </p:nvPr>
        </p:nvSpPr>
        <p:spPr>
          <a:xfrm>
            <a:off x="6786563" y="7285038"/>
            <a:ext cx="2336800" cy="334962"/>
          </a:xfrm>
        </p:spPr>
        <p:txBody>
          <a:bodyPr/>
          <a:lstStyle>
            <a:lvl1pPr>
              <a:defRPr sz="1000"/>
            </a:lvl1pPr>
          </a:lstStyle>
          <a:p>
            <a:pPr>
              <a:defRPr/>
            </a:pPr>
            <a:endParaRPr lang="en-US"/>
          </a:p>
        </p:txBody>
      </p:sp>
      <p:sp>
        <p:nvSpPr>
          <p:cNvPr id="6" name="Θέση υποσέλιδου 5"/>
          <p:cNvSpPr>
            <a:spLocks noGrp="1"/>
          </p:cNvSpPr>
          <p:nvPr>
            <p:ph type="ftr" sz="quarter" idx="11"/>
          </p:nvPr>
        </p:nvSpPr>
        <p:spPr>
          <a:xfrm>
            <a:off x="1300163" y="7285038"/>
            <a:ext cx="5497512" cy="336550"/>
          </a:xfrm>
        </p:spPr>
        <p:txBody>
          <a:bodyPr/>
          <a:lstStyle>
            <a:lvl1pPr>
              <a:defRPr sz="1000"/>
            </a:lvl1pPr>
          </a:lstStyle>
          <a:p>
            <a:pPr>
              <a:defRPr/>
            </a:pPr>
            <a:endParaRPr lang="en-US"/>
          </a:p>
        </p:txBody>
      </p:sp>
      <p:sp>
        <p:nvSpPr>
          <p:cNvPr id="7" name="Θέση αριθμού διαφάνειας 6"/>
          <p:cNvSpPr>
            <a:spLocks noGrp="1"/>
          </p:cNvSpPr>
          <p:nvPr>
            <p:ph type="sldNum" sz="quarter" idx="12"/>
          </p:nvPr>
        </p:nvSpPr>
        <p:spPr>
          <a:xfrm>
            <a:off x="9129713" y="7285038"/>
            <a:ext cx="406400" cy="334962"/>
          </a:xfrm>
        </p:spPr>
        <p:txBody>
          <a:bodyPr/>
          <a:lstStyle>
            <a:lvl1pPr algn="ctr">
              <a:defRPr sz="1000"/>
            </a:lvl1pPr>
          </a:lstStyle>
          <a:p>
            <a:pPr>
              <a:defRPr/>
            </a:pPr>
            <a:fld id="{A17E4F48-0E7B-4B90-B972-530B29F271E5}" type="slidenum">
              <a:rPr lang="en-US"/>
              <a:pPr>
                <a:defRPr/>
              </a:pPr>
              <a:t>‹#›</a:t>
            </a:fld>
            <a:endParaRPr lang="en-US"/>
          </a:p>
        </p:txBody>
      </p:sp>
    </p:spTree>
    <p:extLst>
      <p:ext uri="{BB962C8B-B14F-4D97-AF65-F5344CB8AC3E}">
        <p14:creationId xmlns:p14="http://schemas.microsoft.com/office/powerpoint/2010/main" val="57671405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Ορθογώνιο τρίγωνο 10"/>
          <p:cNvSpPr/>
          <p:nvPr/>
        </p:nvSpPr>
        <p:spPr>
          <a:xfrm>
            <a:off x="7938" y="15875"/>
            <a:ext cx="10144125" cy="7596188"/>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9" tIns="50799" rIns="101599" bIns="50799" anchor="ctr"/>
          <a:lstStyle/>
          <a:p>
            <a:pPr algn="ctr">
              <a:defRPr/>
            </a:pPr>
            <a:endParaRPr lang="en-US"/>
          </a:p>
        </p:txBody>
      </p:sp>
      <p:cxnSp>
        <p:nvCxnSpPr>
          <p:cNvPr id="8" name="Ευθεία γραμμή σύνδεσης 7"/>
          <p:cNvCxnSpPr/>
          <p:nvPr/>
        </p:nvCxnSpPr>
        <p:spPr>
          <a:xfrm>
            <a:off x="0" y="7938"/>
            <a:ext cx="10152063" cy="7604125"/>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Ευθεία γραμμή σύνδεσης 8"/>
          <p:cNvCxnSpPr/>
          <p:nvPr/>
        </p:nvCxnSpPr>
        <p:spPr>
          <a:xfrm rot="10800000" flipV="1">
            <a:off x="7188200" y="5497513"/>
            <a:ext cx="2968625" cy="2111375"/>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Θέση τίτλου 21"/>
          <p:cNvSpPr>
            <a:spLocks noGrp="1"/>
          </p:cNvSpPr>
          <p:nvPr>
            <p:ph type="title"/>
          </p:nvPr>
        </p:nvSpPr>
        <p:spPr>
          <a:xfrm>
            <a:off x="508000" y="296863"/>
            <a:ext cx="9144000" cy="1554162"/>
          </a:xfrm>
          <a:prstGeom prst="rect">
            <a:avLst/>
          </a:prstGeom>
        </p:spPr>
        <p:txBody>
          <a:bodyPr vert="horz" lIns="101599" tIns="50799" rIns="101599" bIns="50799" anchor="ctr">
            <a:normAutofit/>
          </a:bodyPr>
          <a:lstStyle/>
          <a:p>
            <a:r>
              <a:rPr lang="el-GR" smtClean="0"/>
              <a:t>Στυλ κύριου τίτλου</a:t>
            </a:r>
            <a:endParaRPr lang="en-US"/>
          </a:p>
        </p:txBody>
      </p:sp>
      <p:sp>
        <p:nvSpPr>
          <p:cNvPr id="1030" name="Θέση κειμένου 12"/>
          <p:cNvSpPr>
            <a:spLocks noGrp="1"/>
          </p:cNvSpPr>
          <p:nvPr>
            <p:ph type="body" idx="1"/>
          </p:nvPr>
        </p:nvSpPr>
        <p:spPr bwMode="auto">
          <a:xfrm>
            <a:off x="508000" y="2092325"/>
            <a:ext cx="9144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9" tIns="50799" rIns="101599" bIns="50799" numCol="1" anchor="t" anchorCtr="0" compatLnSpc="1">
            <a:prstTxWarp prst="textNoShape">
              <a:avLst/>
            </a:prstTxWarp>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Θέση ημερομηνίας 13"/>
          <p:cNvSpPr>
            <a:spLocks noGrp="1"/>
          </p:cNvSpPr>
          <p:nvPr>
            <p:ph type="dt" sz="half" idx="2"/>
          </p:nvPr>
        </p:nvSpPr>
        <p:spPr>
          <a:xfrm>
            <a:off x="5324475" y="7200900"/>
            <a:ext cx="2370138" cy="334963"/>
          </a:xfrm>
          <a:prstGeom prst="rect">
            <a:avLst/>
          </a:prstGeom>
        </p:spPr>
        <p:txBody>
          <a:bodyPr vert="horz" lIns="101599" tIns="50799" rIns="101599" bIns="50799" anchor="b"/>
          <a:lstStyle>
            <a:lvl1pPr algn="l" eaLnBrk="1" latinLnBrk="0" hangingPunct="1">
              <a:defRPr kumimoji="0" sz="1100" b="0">
                <a:solidFill>
                  <a:schemeClr val="tx1"/>
                </a:solidFill>
              </a:defRPr>
            </a:lvl1pPr>
          </a:lstStyle>
          <a:p>
            <a:pPr>
              <a:defRPr/>
            </a:pPr>
            <a:endParaRPr lang="en-US"/>
          </a:p>
        </p:txBody>
      </p:sp>
      <p:sp>
        <p:nvSpPr>
          <p:cNvPr id="3" name="Θέση υποσέλιδου 2"/>
          <p:cNvSpPr>
            <a:spLocks noGrp="1"/>
          </p:cNvSpPr>
          <p:nvPr>
            <p:ph type="ftr" sz="quarter" idx="3"/>
          </p:nvPr>
        </p:nvSpPr>
        <p:spPr>
          <a:xfrm>
            <a:off x="508000" y="7202488"/>
            <a:ext cx="4733925" cy="333375"/>
          </a:xfrm>
          <a:prstGeom prst="rect">
            <a:avLst/>
          </a:prstGeom>
        </p:spPr>
        <p:txBody>
          <a:bodyPr vert="horz" lIns="101599" tIns="50799" rIns="101599" bIns="50799" anchor="b"/>
          <a:lstStyle>
            <a:lvl1pPr algn="r" eaLnBrk="1" latinLnBrk="0" hangingPunct="1">
              <a:defRPr kumimoji="0" sz="1100">
                <a:solidFill>
                  <a:schemeClr val="tx1"/>
                </a:solidFill>
              </a:defRPr>
            </a:lvl1pPr>
          </a:lstStyle>
          <a:p>
            <a:pPr>
              <a:defRPr/>
            </a:pPr>
            <a:endParaRPr lang="en-US"/>
          </a:p>
        </p:txBody>
      </p:sp>
      <p:sp>
        <p:nvSpPr>
          <p:cNvPr id="23" name="Θέση αριθμού διαφάνειας 22"/>
          <p:cNvSpPr>
            <a:spLocks noGrp="1"/>
          </p:cNvSpPr>
          <p:nvPr>
            <p:ph type="sldNum" sz="quarter" idx="4"/>
          </p:nvPr>
        </p:nvSpPr>
        <p:spPr>
          <a:xfrm>
            <a:off x="8432800" y="7200900"/>
            <a:ext cx="558800" cy="334963"/>
          </a:xfrm>
          <a:prstGeom prst="rect">
            <a:avLst/>
          </a:prstGeom>
        </p:spPr>
        <p:txBody>
          <a:bodyPr vert="horz" lIns="101599" tIns="50799" rIns="101599" bIns="50799" anchor="b"/>
          <a:lstStyle>
            <a:lvl1pPr algn="ctr" eaLnBrk="1" latinLnBrk="0" hangingPunct="1">
              <a:defRPr kumimoji="0" sz="1300">
                <a:solidFill>
                  <a:schemeClr val="tx1"/>
                </a:solidFill>
              </a:defRPr>
            </a:lvl1pPr>
          </a:lstStyle>
          <a:p>
            <a:pPr>
              <a:defRPr/>
            </a:pPr>
            <a:fld id="{3F8F2C9B-93A5-41CB-B879-2DF55B4D357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09" r:id="rId6"/>
    <p:sldLayoutId id="2147483710" r:id="rId7"/>
    <p:sldLayoutId id="2147483718" r:id="rId8"/>
    <p:sldLayoutId id="2147483719" r:id="rId9"/>
    <p:sldLayoutId id="2147483711" r:id="rId10"/>
    <p:sldLayoutId id="2147483712" r:id="rId11"/>
    <p:sldLayoutId id="2147483720" r:id="rId12"/>
  </p:sldLayoutIdLst>
  <p:txStyles>
    <p:titleStyle>
      <a:lvl1pPr marL="538163" indent="-538163" algn="l" rtl="0" eaLnBrk="0" fontAlgn="base" hangingPunct="0">
        <a:spcBef>
          <a:spcPct val="0"/>
        </a:spcBef>
        <a:spcAft>
          <a:spcPct val="0"/>
        </a:spcAft>
        <a:defRPr sz="47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538163" indent="-538163" algn="l" rtl="0" eaLnBrk="0" fontAlgn="base" hangingPunct="0">
        <a:spcBef>
          <a:spcPct val="0"/>
        </a:spcBef>
        <a:spcAft>
          <a:spcPct val="0"/>
        </a:spcAft>
        <a:defRPr sz="4700">
          <a:solidFill>
            <a:srgbClr val="FF5C9C"/>
          </a:solidFill>
          <a:latin typeface="Century Gothic" pitchFamily="34" charset="0"/>
        </a:defRPr>
      </a:lvl2pPr>
      <a:lvl3pPr marL="538163" indent="-538163" algn="l" rtl="0" eaLnBrk="0" fontAlgn="base" hangingPunct="0">
        <a:spcBef>
          <a:spcPct val="0"/>
        </a:spcBef>
        <a:spcAft>
          <a:spcPct val="0"/>
        </a:spcAft>
        <a:defRPr sz="4700">
          <a:solidFill>
            <a:srgbClr val="FF5C9C"/>
          </a:solidFill>
          <a:latin typeface="Century Gothic" pitchFamily="34" charset="0"/>
        </a:defRPr>
      </a:lvl3pPr>
      <a:lvl4pPr marL="538163" indent="-538163" algn="l" rtl="0" eaLnBrk="0" fontAlgn="base" hangingPunct="0">
        <a:spcBef>
          <a:spcPct val="0"/>
        </a:spcBef>
        <a:spcAft>
          <a:spcPct val="0"/>
        </a:spcAft>
        <a:defRPr sz="4700">
          <a:solidFill>
            <a:srgbClr val="FF5C9C"/>
          </a:solidFill>
          <a:latin typeface="Century Gothic" pitchFamily="34" charset="0"/>
        </a:defRPr>
      </a:lvl4pPr>
      <a:lvl5pPr marL="538163" indent="-538163" algn="l" rtl="0" eaLnBrk="0" fontAlgn="base" hangingPunct="0">
        <a:spcBef>
          <a:spcPct val="0"/>
        </a:spcBef>
        <a:spcAft>
          <a:spcPct val="0"/>
        </a:spcAft>
        <a:defRPr sz="4700">
          <a:solidFill>
            <a:srgbClr val="FF5C9C"/>
          </a:solidFill>
          <a:latin typeface="Century Gothic" pitchFamily="34" charset="0"/>
        </a:defRPr>
      </a:lvl5pPr>
      <a:lvl6pPr marL="995363" indent="-538163" algn="l" rtl="0" fontAlgn="base">
        <a:spcBef>
          <a:spcPct val="0"/>
        </a:spcBef>
        <a:spcAft>
          <a:spcPct val="0"/>
        </a:spcAft>
        <a:defRPr sz="4700">
          <a:solidFill>
            <a:srgbClr val="FF5C9C"/>
          </a:solidFill>
          <a:latin typeface="Century Gothic" pitchFamily="34" charset="0"/>
        </a:defRPr>
      </a:lvl6pPr>
      <a:lvl7pPr marL="1452563" indent="-538163" algn="l" rtl="0" fontAlgn="base">
        <a:spcBef>
          <a:spcPct val="0"/>
        </a:spcBef>
        <a:spcAft>
          <a:spcPct val="0"/>
        </a:spcAft>
        <a:defRPr sz="4700">
          <a:solidFill>
            <a:srgbClr val="FF5C9C"/>
          </a:solidFill>
          <a:latin typeface="Century Gothic" pitchFamily="34" charset="0"/>
        </a:defRPr>
      </a:lvl7pPr>
      <a:lvl8pPr marL="1909763" indent="-538163" algn="l" rtl="0" fontAlgn="base">
        <a:spcBef>
          <a:spcPct val="0"/>
        </a:spcBef>
        <a:spcAft>
          <a:spcPct val="0"/>
        </a:spcAft>
        <a:defRPr sz="4700">
          <a:solidFill>
            <a:srgbClr val="FF5C9C"/>
          </a:solidFill>
          <a:latin typeface="Century Gothic" pitchFamily="34" charset="0"/>
        </a:defRPr>
      </a:lvl8pPr>
      <a:lvl9pPr marL="2366963" indent="-538163" algn="l" rtl="0" fontAlgn="base">
        <a:spcBef>
          <a:spcPct val="0"/>
        </a:spcBef>
        <a:spcAft>
          <a:spcPct val="0"/>
        </a:spcAft>
        <a:defRPr sz="4700">
          <a:solidFill>
            <a:srgbClr val="FF5C9C"/>
          </a:solidFill>
          <a:latin typeface="Century Gothic" pitchFamily="34" charset="0"/>
        </a:defRPr>
      </a:lvl9pPr>
    </p:titleStyle>
    <p:bodyStyle>
      <a:lvl1pPr marL="496888" indent="-425450" algn="l" rtl="0" eaLnBrk="0" fontAlgn="base" hangingPunct="0">
        <a:spcBef>
          <a:spcPct val="20000"/>
        </a:spcBef>
        <a:spcAft>
          <a:spcPct val="0"/>
        </a:spcAft>
        <a:buClr>
          <a:schemeClr val="accent1"/>
        </a:buClr>
        <a:buSzPct val="80000"/>
        <a:buFont typeface="Wingdings 2" pitchFamily="18" charset="2"/>
        <a:buChar char=""/>
        <a:defRPr sz="3300" kern="1200">
          <a:solidFill>
            <a:schemeClr val="tx1"/>
          </a:solidFill>
          <a:latin typeface="+mn-lt"/>
          <a:ea typeface="+mn-ea"/>
          <a:cs typeface="+mn-cs"/>
        </a:defRPr>
      </a:lvl1pPr>
      <a:lvl2pPr marL="912813" indent="-315913" algn="l" rtl="0" eaLnBrk="0" fontAlgn="base" hangingPunct="0">
        <a:spcBef>
          <a:spcPct val="20000"/>
        </a:spcBef>
        <a:spcAft>
          <a:spcPct val="0"/>
        </a:spcAft>
        <a:buClr>
          <a:schemeClr val="accent1"/>
        </a:buClr>
        <a:buSzPct val="95000"/>
        <a:buFont typeface="Verdana" pitchFamily="34" charset="0"/>
        <a:buChar char="›"/>
        <a:defRPr sz="2900" kern="1200">
          <a:solidFill>
            <a:schemeClr val="tx1"/>
          </a:solidFill>
          <a:latin typeface="+mn-lt"/>
          <a:ea typeface="+mn-ea"/>
          <a:cs typeface="+mn-cs"/>
        </a:defRPr>
      </a:lvl2pPr>
      <a:lvl3pPr marL="1228725" indent="-252413" algn="l" rtl="0" eaLnBrk="0" fontAlgn="base" hangingPunct="0">
        <a:spcBef>
          <a:spcPct val="20000"/>
        </a:spcBef>
        <a:spcAft>
          <a:spcPct val="0"/>
        </a:spcAft>
        <a:buClr>
          <a:schemeClr val="accent1"/>
        </a:buClr>
        <a:buFont typeface="Wingdings 2" pitchFamily="18" charset="2"/>
        <a:buChar char=""/>
        <a:defRPr sz="2700" kern="1200">
          <a:solidFill>
            <a:schemeClr val="tx1"/>
          </a:solidFill>
          <a:latin typeface="+mn-lt"/>
          <a:ea typeface="+mn-ea"/>
          <a:cs typeface="+mn-cs"/>
        </a:defRPr>
      </a:lvl3pPr>
      <a:lvl4pPr marL="1522413" indent="-233363" algn="l" rtl="0" eaLnBrk="0" fontAlgn="base" hangingPunct="0">
        <a:spcBef>
          <a:spcPct val="200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776413" indent="-233363" algn="l" rtl="0" eaLnBrk="0" fontAlgn="base" hangingPunct="0">
        <a:spcBef>
          <a:spcPct val="20000"/>
        </a:spcBef>
        <a:spcAft>
          <a:spcPct val="0"/>
        </a:spcAft>
        <a:buClr>
          <a:srgbClr val="FF90B2"/>
        </a:buClr>
        <a:buFont typeface="Wingdings 2" pitchFamily="18" charset="2"/>
        <a:buChar char=""/>
        <a:defRPr sz="2100" kern="1200">
          <a:solidFill>
            <a:schemeClr val="tx1"/>
          </a:solidFill>
          <a:latin typeface="+mn-lt"/>
          <a:ea typeface="+mn-ea"/>
          <a:cs typeface="+mn-cs"/>
        </a:defRPr>
      </a:lvl5pPr>
      <a:lvl6pPr marL="2031980" indent="-233678" algn="l" rtl="0" eaLnBrk="1" latinLnBrk="0" hangingPunct="1">
        <a:spcBef>
          <a:spcPct val="20000"/>
        </a:spcBef>
        <a:buClr>
          <a:schemeClr val="accent1">
            <a:tint val="75000"/>
          </a:schemeClr>
        </a:buClr>
        <a:buFont typeface="Wingdings 2"/>
        <a:buChar char=""/>
        <a:defRPr kumimoji="0" sz="2000" kern="1200">
          <a:solidFill>
            <a:schemeClr val="tx1"/>
          </a:solidFill>
          <a:latin typeface="+mn-lt"/>
          <a:ea typeface="+mn-ea"/>
          <a:cs typeface="+mn-cs"/>
        </a:defRPr>
      </a:lvl6pPr>
      <a:lvl7pPr marL="2316457" indent="-23367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7pPr>
      <a:lvl8pPr marL="2539975"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8pPr>
      <a:lvl9pPr marL="2793972"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95" algn="l" rtl="0" eaLnBrk="1" latinLnBrk="0" hangingPunct="1">
        <a:defRPr kumimoji="0" kern="1200">
          <a:solidFill>
            <a:schemeClr val="tx1"/>
          </a:solidFill>
          <a:latin typeface="+mn-lt"/>
          <a:ea typeface="+mn-ea"/>
          <a:cs typeface="+mn-cs"/>
        </a:defRPr>
      </a:lvl2pPr>
      <a:lvl3pPr marL="1015990" algn="l" rtl="0" eaLnBrk="1" latinLnBrk="0" hangingPunct="1">
        <a:defRPr kumimoji="0" kern="1200">
          <a:solidFill>
            <a:schemeClr val="tx1"/>
          </a:solidFill>
          <a:latin typeface="+mn-lt"/>
          <a:ea typeface="+mn-ea"/>
          <a:cs typeface="+mn-cs"/>
        </a:defRPr>
      </a:lvl3pPr>
      <a:lvl4pPr marL="1523985" algn="l" rtl="0" eaLnBrk="1" latinLnBrk="0" hangingPunct="1">
        <a:defRPr kumimoji="0" kern="1200">
          <a:solidFill>
            <a:schemeClr val="tx1"/>
          </a:solidFill>
          <a:latin typeface="+mn-lt"/>
          <a:ea typeface="+mn-ea"/>
          <a:cs typeface="+mn-cs"/>
        </a:defRPr>
      </a:lvl4pPr>
      <a:lvl5pPr marL="2031980" algn="l" rtl="0" eaLnBrk="1" latinLnBrk="0" hangingPunct="1">
        <a:defRPr kumimoji="0" kern="1200">
          <a:solidFill>
            <a:schemeClr val="tx1"/>
          </a:solidFill>
          <a:latin typeface="+mn-lt"/>
          <a:ea typeface="+mn-ea"/>
          <a:cs typeface="+mn-cs"/>
        </a:defRPr>
      </a:lvl5pPr>
      <a:lvl6pPr marL="2539975" algn="l" rtl="0" eaLnBrk="1" latinLnBrk="0" hangingPunct="1">
        <a:defRPr kumimoji="0" kern="1200">
          <a:solidFill>
            <a:schemeClr val="tx1"/>
          </a:solidFill>
          <a:latin typeface="+mn-lt"/>
          <a:ea typeface="+mn-ea"/>
          <a:cs typeface="+mn-cs"/>
        </a:defRPr>
      </a:lvl6pPr>
      <a:lvl7pPr marL="3047970" algn="l" rtl="0" eaLnBrk="1" latinLnBrk="0" hangingPunct="1">
        <a:defRPr kumimoji="0" kern="1200">
          <a:solidFill>
            <a:schemeClr val="tx1"/>
          </a:solidFill>
          <a:latin typeface="+mn-lt"/>
          <a:ea typeface="+mn-ea"/>
          <a:cs typeface="+mn-cs"/>
        </a:defRPr>
      </a:lvl7pPr>
      <a:lvl8pPr marL="3555964" algn="l" rtl="0" eaLnBrk="1" latinLnBrk="0" hangingPunct="1">
        <a:defRPr kumimoji="0" kern="1200">
          <a:solidFill>
            <a:schemeClr val="tx1"/>
          </a:solidFill>
          <a:latin typeface="+mn-lt"/>
          <a:ea typeface="+mn-ea"/>
          <a:cs typeface="+mn-cs"/>
        </a:defRPr>
      </a:lvl8pPr>
      <a:lvl9pPr marL="406395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zygotebody.com/" TargetMode="External"/><Relationship Id="rId2" Type="http://schemas.openxmlformats.org/officeDocument/2006/relationships/hyperlink" Target="http://bodybrowser.googlelabs.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55.jpe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58.jpeg"/><Relationship Id="rId4" Type="http://schemas.microsoft.com/office/2007/relationships/hdphoto" Target="../media/hdphoto3.wdp"/></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62.jpe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5504" y="2513856"/>
            <a:ext cx="9144000" cy="1554480"/>
          </a:xfrm>
        </p:spPr>
        <p:txBody>
          <a:bodyPr>
            <a:noAutofit/>
          </a:bodyPr>
          <a:lstStyle/>
          <a:p>
            <a:pPr marL="538475" indent="0" eaLnBrk="1" fontAlgn="auto" hangingPunct="1">
              <a:spcAft>
                <a:spcPts val="0"/>
              </a:spcAft>
              <a:defRPr/>
            </a:pPr>
            <a:r>
              <a:rPr lang="el-GR" sz="6000" b="1" dirty="0" smtClean="0">
                <a:solidFill>
                  <a:schemeClr val="accent1">
                    <a:tint val="83000"/>
                    <a:satMod val="150000"/>
                  </a:schemeClr>
                </a:solidFill>
              </a:rPr>
              <a:t>ΕΡΕΙΣΤΙΚΟ ΣΥΣΤΗΜΑ</a:t>
            </a:r>
            <a:r>
              <a:rPr lang="en-US" sz="6000" b="1" dirty="0" smtClean="0">
                <a:solidFill>
                  <a:schemeClr val="accent1">
                    <a:tint val="83000"/>
                    <a:satMod val="150000"/>
                  </a:schemeClr>
                </a:solidFill>
              </a:rPr>
              <a:t/>
            </a:r>
            <a:br>
              <a:rPr lang="en-US" sz="6000" b="1" dirty="0" smtClean="0">
                <a:solidFill>
                  <a:schemeClr val="accent1">
                    <a:tint val="83000"/>
                    <a:satMod val="150000"/>
                  </a:schemeClr>
                </a:solidFill>
              </a:rPr>
            </a:br>
            <a:r>
              <a:rPr lang="en-US" sz="6000" dirty="0" smtClean="0">
                <a:solidFill>
                  <a:schemeClr val="accent1">
                    <a:tint val="83000"/>
                    <a:satMod val="150000"/>
                  </a:schemeClr>
                </a:solidFill>
              </a:rPr>
              <a:t>(</a:t>
            </a:r>
            <a:r>
              <a:rPr lang="el-GR" sz="5400" dirty="0" smtClean="0"/>
              <a:t>ή </a:t>
            </a:r>
            <a:r>
              <a:rPr lang="el-GR" sz="5400" dirty="0"/>
              <a:t>Σκελετικό </a:t>
            </a:r>
            <a:r>
              <a:rPr lang="el-GR" sz="5400" dirty="0" smtClean="0"/>
              <a:t>Σύστημα</a:t>
            </a:r>
            <a:r>
              <a:rPr lang="en-US" sz="5400" dirty="0" smtClean="0"/>
              <a:t>)</a:t>
            </a:r>
            <a:endParaRPr lang="el-GR" sz="6000" b="1" dirty="0">
              <a:solidFill>
                <a:schemeClr val="accent1">
                  <a:tint val="83000"/>
                  <a:satMod val="1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περιεχομένου 2"/>
          <p:cNvSpPr>
            <a:spLocks noGrp="1"/>
          </p:cNvSpPr>
          <p:nvPr>
            <p:ph idx="1"/>
          </p:nvPr>
        </p:nvSpPr>
        <p:spPr>
          <a:xfrm>
            <a:off x="255588" y="2092325"/>
            <a:ext cx="9396412" cy="3662363"/>
          </a:xfrm>
        </p:spPr>
        <p:txBody>
          <a:bodyPr/>
          <a:lstStyle/>
          <a:p>
            <a:pPr marL="69850" indent="0" eaLnBrk="1" hangingPunct="1">
              <a:buFont typeface="Wingdings 2" pitchFamily="18" charset="2"/>
              <a:buNone/>
            </a:pPr>
            <a:r>
              <a:rPr lang="el-GR" dirty="0" smtClean="0"/>
              <a:t>Στο </a:t>
            </a:r>
            <a:r>
              <a:rPr lang="el-GR" b="1" dirty="0" smtClean="0"/>
              <a:t>συμπαγή </a:t>
            </a:r>
            <a:r>
              <a:rPr lang="el-GR" dirty="0" smtClean="0"/>
              <a:t>οστίτη ιστό τα </a:t>
            </a:r>
            <a:r>
              <a:rPr lang="el-GR" dirty="0" err="1" smtClean="0"/>
              <a:t>οστεοκύτταρα</a:t>
            </a:r>
            <a:endParaRPr lang="el-GR" dirty="0" smtClean="0"/>
          </a:p>
          <a:p>
            <a:pPr marL="69850" indent="0" eaLnBrk="1" hangingPunct="1">
              <a:buFont typeface="Wingdings 2" pitchFamily="18" charset="2"/>
              <a:buNone/>
            </a:pPr>
            <a:r>
              <a:rPr lang="el-GR" dirty="0" smtClean="0"/>
              <a:t>μαζί με τη μεσοκυττάρια ουσία διατάσσονται</a:t>
            </a:r>
          </a:p>
          <a:p>
            <a:pPr marL="69850" indent="0" eaLnBrk="1" hangingPunct="1">
              <a:buFont typeface="Wingdings 2" pitchFamily="18" charset="2"/>
              <a:buNone/>
            </a:pPr>
            <a:r>
              <a:rPr lang="el-GR" dirty="0" smtClean="0"/>
              <a:t>σε ομόκεντρα στρώματα γύρω από έναν αγωγό (σωλήνας του </a:t>
            </a:r>
            <a:r>
              <a:rPr lang="el-GR" dirty="0" err="1" smtClean="0"/>
              <a:t>Havers</a:t>
            </a:r>
            <a:r>
              <a:rPr lang="el-GR" dirty="0" smtClean="0"/>
              <a:t>) σχηματίζοντας έτσι μια μονάδα με κυλινδρικό σχήμα, τον </a:t>
            </a:r>
            <a:r>
              <a:rPr lang="el-GR" b="1" dirty="0" err="1" smtClean="0"/>
              <a:t>οστεώνα</a:t>
            </a:r>
            <a:r>
              <a:rPr lang="el-GR" b="1" dirty="0" smtClean="0"/>
              <a:t> </a:t>
            </a:r>
            <a:r>
              <a:rPr lang="el-GR" dirty="0" smtClean="0"/>
              <a:t>ή σύστημα του </a:t>
            </a:r>
            <a:r>
              <a:rPr lang="en-US" dirty="0" err="1" smtClean="0"/>
              <a:t>Havers</a:t>
            </a:r>
            <a:endParaRPr lang="el-GR"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64" y="857672"/>
            <a:ext cx="4224337"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shade val="48000"/>
                <a:satMod val="230000"/>
              </a:schemeClr>
            </a:gs>
            <a:gs pos="51000">
              <a:schemeClr val="bg2"/>
            </a:gs>
            <a:gs pos="100000">
              <a:schemeClr val="bg2">
                <a:tint val="85000"/>
                <a:satMod val="400000"/>
              </a:schemeClr>
            </a:gs>
          </a:gsLst>
          <a:lin ang="5400000" scaled="0"/>
        </a:gradFill>
        <a:effectLst/>
      </p:bgPr>
    </p:bg>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900113"/>
            <a:ext cx="91440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346075" y="169863"/>
            <a:ext cx="4017963" cy="442912"/>
          </a:xfrm>
          <a:prstGeom prst="rect">
            <a:avLst/>
          </a:prstGeom>
          <a:solidFill>
            <a:srgbClr val="CFE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700" dirty="0" err="1">
                <a:solidFill>
                  <a:srgbClr val="000000"/>
                </a:solidFill>
                <a:latin typeface="'trebuchet ms'" pitchFamily="34"/>
              </a:rPr>
              <a:t>Συμ</a:t>
            </a:r>
            <a:r>
              <a:rPr lang="en-US" sz="2700" dirty="0">
                <a:solidFill>
                  <a:srgbClr val="000000"/>
                </a:solidFill>
                <a:latin typeface="'trebuchet ms'" pitchFamily="34"/>
              </a:rPr>
              <a:t>παγής οστίτης ιστός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9480" y="1505744"/>
            <a:ext cx="9144000" cy="5080000"/>
          </a:xfrm>
        </p:spPr>
        <p:txBody>
          <a:bodyPr>
            <a:normAutofit fontScale="92500" lnSpcReduction="20000"/>
          </a:bodyPr>
          <a:lstStyle/>
          <a:p>
            <a:pPr marL="0" indent="0" eaLnBrk="1" fontAlgn="auto" hangingPunct="1">
              <a:lnSpc>
                <a:spcPct val="120000"/>
              </a:lnSpc>
              <a:spcBef>
                <a:spcPts val="0"/>
              </a:spcBef>
              <a:spcAft>
                <a:spcPts val="0"/>
              </a:spcAft>
              <a:buFont typeface="Wingdings 2"/>
              <a:buNone/>
              <a:defRPr/>
            </a:pPr>
            <a:r>
              <a:rPr lang="el-GR" dirty="0"/>
              <a:t>Ο </a:t>
            </a:r>
            <a:r>
              <a:rPr lang="el-GR" b="1" dirty="0"/>
              <a:t>σπογγώδης </a:t>
            </a:r>
            <a:r>
              <a:rPr lang="el-GR" dirty="0"/>
              <a:t>οστίτης ιστός εμφανίζει</a:t>
            </a:r>
          </a:p>
          <a:p>
            <a:pPr marL="0" indent="0" eaLnBrk="1" fontAlgn="auto" hangingPunct="1">
              <a:lnSpc>
                <a:spcPct val="120000"/>
              </a:lnSpc>
              <a:spcBef>
                <a:spcPts val="0"/>
              </a:spcBef>
              <a:spcAft>
                <a:spcPts val="0"/>
              </a:spcAft>
              <a:buFont typeface="Wingdings 2"/>
              <a:buNone/>
              <a:defRPr/>
            </a:pPr>
            <a:r>
              <a:rPr lang="el-GR" dirty="0"/>
              <a:t>κοιλότητες, τις </a:t>
            </a:r>
            <a:r>
              <a:rPr lang="el-GR" b="1" dirty="0"/>
              <a:t>μυελοκυψέλες, </a:t>
            </a:r>
            <a:r>
              <a:rPr lang="el-GR" dirty="0"/>
              <a:t>και </a:t>
            </a:r>
            <a:r>
              <a:rPr lang="el-GR" dirty="0" smtClean="0"/>
              <a:t>αποτελείται </a:t>
            </a:r>
            <a:r>
              <a:rPr lang="el-GR" dirty="0"/>
              <a:t>επίσης από </a:t>
            </a:r>
            <a:r>
              <a:rPr lang="el-GR" dirty="0" err="1"/>
              <a:t>οστεοκύτταρα</a:t>
            </a:r>
            <a:r>
              <a:rPr lang="el-GR" dirty="0"/>
              <a:t> και από</a:t>
            </a:r>
          </a:p>
          <a:p>
            <a:pPr marL="0" indent="0" eaLnBrk="1" fontAlgn="auto" hangingPunct="1">
              <a:lnSpc>
                <a:spcPct val="120000"/>
              </a:lnSpc>
              <a:spcBef>
                <a:spcPts val="0"/>
              </a:spcBef>
              <a:spcAft>
                <a:spcPts val="0"/>
              </a:spcAft>
              <a:buFont typeface="Wingdings 2"/>
              <a:buNone/>
              <a:defRPr/>
            </a:pPr>
            <a:r>
              <a:rPr lang="el-GR" dirty="0"/>
              <a:t>μεσοκυττάρια ουσία. Δεν υπάρχουν όμως σε</a:t>
            </a:r>
          </a:p>
          <a:p>
            <a:pPr marL="0" indent="0" eaLnBrk="1" fontAlgn="auto" hangingPunct="1">
              <a:lnSpc>
                <a:spcPct val="120000"/>
              </a:lnSpc>
              <a:spcBef>
                <a:spcPts val="0"/>
              </a:spcBef>
              <a:spcAft>
                <a:spcPts val="0"/>
              </a:spcAft>
              <a:buFont typeface="Wingdings 2"/>
              <a:buNone/>
              <a:defRPr/>
            </a:pPr>
            <a:r>
              <a:rPr lang="el-GR" dirty="0"/>
              <a:t>αυτόν </a:t>
            </a:r>
            <a:r>
              <a:rPr lang="el-GR" dirty="0" err="1"/>
              <a:t>οστεώνες</a:t>
            </a:r>
            <a:r>
              <a:rPr lang="el-GR" dirty="0"/>
              <a:t>. Μέσα στις μυελοκυψέλες</a:t>
            </a:r>
          </a:p>
          <a:p>
            <a:pPr marL="0" indent="0" eaLnBrk="1" fontAlgn="auto" hangingPunct="1">
              <a:lnSpc>
                <a:spcPct val="120000"/>
              </a:lnSpc>
              <a:spcBef>
                <a:spcPts val="0"/>
              </a:spcBef>
              <a:spcAft>
                <a:spcPts val="0"/>
              </a:spcAft>
              <a:buFont typeface="Wingdings 2"/>
              <a:buNone/>
              <a:defRPr/>
            </a:pPr>
            <a:r>
              <a:rPr lang="el-GR" dirty="0"/>
              <a:t>βρίσκεται ο ερυθρός μυελός των οστών, που</a:t>
            </a:r>
          </a:p>
          <a:p>
            <a:pPr marL="0" indent="0" eaLnBrk="1" fontAlgn="auto" hangingPunct="1">
              <a:lnSpc>
                <a:spcPct val="120000"/>
              </a:lnSpc>
              <a:spcBef>
                <a:spcPts val="0"/>
              </a:spcBef>
              <a:spcAft>
                <a:spcPts val="0"/>
              </a:spcAft>
              <a:buFont typeface="Wingdings 2"/>
              <a:buNone/>
              <a:defRPr/>
            </a:pPr>
            <a:r>
              <a:rPr lang="el-GR" dirty="0"/>
              <a:t>είναι αιμοποιητικό όργανο. Η αραιή διάταξη</a:t>
            </a:r>
          </a:p>
          <a:p>
            <a:pPr marL="0" indent="0" eaLnBrk="1" fontAlgn="auto" hangingPunct="1">
              <a:lnSpc>
                <a:spcPct val="120000"/>
              </a:lnSpc>
              <a:spcBef>
                <a:spcPts val="0"/>
              </a:spcBef>
              <a:spcAft>
                <a:spcPts val="0"/>
              </a:spcAft>
              <a:buFont typeface="Wingdings 2"/>
              <a:buNone/>
              <a:defRPr/>
            </a:pPr>
            <a:r>
              <a:rPr lang="el-GR" dirty="0"/>
              <a:t>των </a:t>
            </a:r>
            <a:r>
              <a:rPr lang="el-GR" dirty="0" err="1"/>
              <a:t>οστεοκυττάρων</a:t>
            </a:r>
            <a:r>
              <a:rPr lang="el-GR" dirty="0"/>
              <a:t> και της μεσοκυττάριας</a:t>
            </a:r>
          </a:p>
          <a:p>
            <a:pPr marL="0" indent="0" eaLnBrk="1" fontAlgn="auto" hangingPunct="1">
              <a:lnSpc>
                <a:spcPct val="120000"/>
              </a:lnSpc>
              <a:spcBef>
                <a:spcPts val="0"/>
              </a:spcBef>
              <a:spcAft>
                <a:spcPts val="0"/>
              </a:spcAft>
              <a:buFont typeface="Wingdings 2"/>
              <a:buNone/>
              <a:defRPr/>
            </a:pPr>
            <a:r>
              <a:rPr lang="el-GR" dirty="0"/>
              <a:t>ουσίας έχει ως αποτέλεσμα τη μείωση του</a:t>
            </a:r>
          </a:p>
          <a:p>
            <a:pPr marL="0" indent="0" eaLnBrk="1" fontAlgn="auto" hangingPunct="1">
              <a:lnSpc>
                <a:spcPct val="120000"/>
              </a:lnSpc>
              <a:spcBef>
                <a:spcPts val="0"/>
              </a:spcBef>
              <a:spcAft>
                <a:spcPts val="0"/>
              </a:spcAft>
              <a:buFont typeface="Wingdings 2"/>
              <a:buNone/>
              <a:defRPr/>
            </a:pPr>
            <a:r>
              <a:rPr lang="el-GR" dirty="0"/>
              <a:t>βάρους του οστού</a:t>
            </a:r>
          </a:p>
        </p:txBody>
      </p:sp>
      <p:sp>
        <p:nvSpPr>
          <p:cNvPr id="4" name="Text Box 5"/>
          <p:cNvSpPr txBox="1">
            <a:spLocks noChangeArrowheads="1"/>
          </p:cNvSpPr>
          <p:nvPr/>
        </p:nvSpPr>
        <p:spPr bwMode="auto">
          <a:xfrm>
            <a:off x="549275" y="322263"/>
            <a:ext cx="4141788" cy="444500"/>
          </a:xfrm>
          <a:prstGeom prst="rect">
            <a:avLst/>
          </a:prstGeom>
          <a:solidFill>
            <a:srgbClr val="CFE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700" dirty="0">
                <a:solidFill>
                  <a:srgbClr val="000000"/>
                </a:solidFill>
                <a:latin typeface="Arial" pitchFamily="34" charset="0"/>
              </a:rPr>
              <a:t>Σπ</a:t>
            </a:r>
            <a:r>
              <a:rPr lang="en-US" sz="2700" dirty="0" err="1">
                <a:solidFill>
                  <a:srgbClr val="000000"/>
                </a:solidFill>
                <a:latin typeface="Arial" pitchFamily="34" charset="0"/>
              </a:rPr>
              <a:t>ογγώδης</a:t>
            </a:r>
            <a:r>
              <a:rPr lang="en-US" sz="2700" dirty="0">
                <a:solidFill>
                  <a:srgbClr val="000000"/>
                </a:solidFill>
                <a:latin typeface="Arial" pitchFamily="34" charset="0"/>
              </a:rPr>
              <a:t> </a:t>
            </a:r>
            <a:r>
              <a:rPr lang="en-US" sz="2700" dirty="0" err="1">
                <a:solidFill>
                  <a:srgbClr val="000000"/>
                </a:solidFill>
                <a:latin typeface="Arial" pitchFamily="34" charset="0"/>
              </a:rPr>
              <a:t>οστίτης</a:t>
            </a:r>
            <a:r>
              <a:rPr lang="en-US" sz="2700" dirty="0">
                <a:solidFill>
                  <a:srgbClr val="000000"/>
                </a:solidFill>
                <a:latin typeface="Arial" pitchFamily="34" charset="0"/>
              </a:rPr>
              <a:t> </a:t>
            </a:r>
            <a:r>
              <a:rPr lang="en-US" sz="2700" dirty="0" err="1">
                <a:solidFill>
                  <a:srgbClr val="000000"/>
                </a:solidFill>
                <a:latin typeface="Arial" pitchFamily="34" charset="0"/>
              </a:rPr>
              <a:t>ιστός</a:t>
            </a:r>
            <a:endParaRPr lang="en-US" sz="27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550" y="2101850"/>
            <a:ext cx="7200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5"/>
          <p:cNvSpPr txBox="1">
            <a:spLocks noChangeArrowheads="1"/>
          </p:cNvSpPr>
          <p:nvPr/>
        </p:nvSpPr>
        <p:spPr bwMode="auto">
          <a:xfrm>
            <a:off x="549275" y="322263"/>
            <a:ext cx="4141788" cy="444500"/>
          </a:xfrm>
          <a:prstGeom prst="rect">
            <a:avLst/>
          </a:prstGeom>
          <a:solidFill>
            <a:srgbClr val="CFE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700" dirty="0">
                <a:solidFill>
                  <a:srgbClr val="000000"/>
                </a:solidFill>
                <a:latin typeface="Arial" pitchFamily="34" charset="0"/>
              </a:rPr>
              <a:t>Σπ</a:t>
            </a:r>
            <a:r>
              <a:rPr lang="en-US" sz="2700" dirty="0" err="1">
                <a:solidFill>
                  <a:srgbClr val="000000"/>
                </a:solidFill>
                <a:latin typeface="Arial" pitchFamily="34" charset="0"/>
              </a:rPr>
              <a:t>ογγώδης</a:t>
            </a:r>
            <a:r>
              <a:rPr lang="en-US" sz="2700" dirty="0">
                <a:solidFill>
                  <a:srgbClr val="000000"/>
                </a:solidFill>
                <a:latin typeface="Arial" pitchFamily="34" charset="0"/>
              </a:rPr>
              <a:t> </a:t>
            </a:r>
            <a:r>
              <a:rPr lang="en-US" sz="2700" dirty="0" err="1">
                <a:solidFill>
                  <a:srgbClr val="000000"/>
                </a:solidFill>
                <a:latin typeface="Arial" pitchFamily="34" charset="0"/>
              </a:rPr>
              <a:t>οστίτης</a:t>
            </a:r>
            <a:r>
              <a:rPr lang="en-US" sz="2700" dirty="0">
                <a:solidFill>
                  <a:srgbClr val="000000"/>
                </a:solidFill>
                <a:latin typeface="Arial" pitchFamily="34" charset="0"/>
              </a:rPr>
              <a:t> </a:t>
            </a:r>
            <a:r>
              <a:rPr lang="en-US" sz="2700" dirty="0" err="1">
                <a:solidFill>
                  <a:srgbClr val="000000"/>
                </a:solidFill>
                <a:latin typeface="Arial" pitchFamily="34" charset="0"/>
              </a:rPr>
              <a:t>ιστός</a:t>
            </a:r>
            <a:endParaRPr lang="en-US" sz="2700" dirty="0">
              <a:solidFill>
                <a:srgbClr val="000000"/>
              </a:solidFill>
              <a:latin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376238"/>
            <a:ext cx="9361488"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Ορθογώνιο 3"/>
          <p:cNvSpPr>
            <a:spLocks noChangeArrowheads="1"/>
          </p:cNvSpPr>
          <p:nvPr/>
        </p:nvSpPr>
        <p:spPr bwMode="auto">
          <a:xfrm>
            <a:off x="5800725" y="1289050"/>
            <a:ext cx="207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l-GR"/>
              <a:t>Μυελοκυψέλες</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75544" y="2801888"/>
            <a:ext cx="8568952" cy="1554480"/>
          </a:xfrm>
        </p:spPr>
        <p:txBody>
          <a:bodyPr>
            <a:normAutofit/>
          </a:bodyPr>
          <a:lstStyle/>
          <a:p>
            <a:r>
              <a:rPr lang="en-US" sz="4800" dirty="0" smtClean="0">
                <a:solidFill>
                  <a:srgbClr val="000000"/>
                </a:solidFill>
                <a:latin typeface="'trebuchet ms'" pitchFamily="34"/>
              </a:rPr>
              <a:t>1B</a:t>
            </a:r>
            <a:r>
              <a:rPr lang="el-GR" sz="4800" dirty="0" smtClean="0">
                <a:solidFill>
                  <a:srgbClr val="000000"/>
                </a:solidFill>
                <a:latin typeface="'trebuchet ms'" pitchFamily="34"/>
              </a:rPr>
              <a:t>. </a:t>
            </a:r>
            <a:r>
              <a:rPr lang="el-GR" sz="4800" dirty="0">
                <a:solidFill>
                  <a:srgbClr val="000000"/>
                </a:solidFill>
                <a:latin typeface="'trebuchet ms'" pitchFamily="34"/>
              </a:rPr>
              <a:t>Μορφολογία των οστών</a:t>
            </a:r>
          </a:p>
        </p:txBody>
      </p:sp>
    </p:spTree>
    <p:extLst>
      <p:ext uri="{BB962C8B-B14F-4D97-AF65-F5344CB8AC3E}">
        <p14:creationId xmlns:p14="http://schemas.microsoft.com/office/powerpoint/2010/main" val="2423983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4"/>
          <p:cNvGraphicFramePr>
            <a:graphicFrameLocks noGrp="1"/>
          </p:cNvGraphicFramePr>
          <p:nvPr>
            <p:extLst>
              <p:ext uri="{D42A27DB-BD31-4B8C-83A1-F6EECF244321}">
                <p14:modId xmlns:p14="http://schemas.microsoft.com/office/powerpoint/2010/main" val="2257069105"/>
              </p:ext>
            </p:extLst>
          </p:nvPr>
        </p:nvGraphicFramePr>
        <p:xfrm>
          <a:off x="543496" y="281608"/>
          <a:ext cx="9145017" cy="6264696"/>
        </p:xfrm>
        <a:graphic>
          <a:graphicData uri="http://schemas.openxmlformats.org/drawingml/2006/table">
            <a:tbl>
              <a:tblPr firstRow="1" bandRow="1">
                <a:tableStyleId>{8FD4443E-F989-4FC4-A0C8-D5A2AF1F390B}</a:tableStyleId>
              </a:tblPr>
              <a:tblGrid>
                <a:gridCol w="3048339"/>
                <a:gridCol w="2640293"/>
                <a:gridCol w="3456385"/>
              </a:tblGrid>
              <a:tr h="11822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effectLst/>
                        </a:rPr>
                        <a:t>Κατηγορία οστού</a:t>
                      </a:r>
                    </a:p>
                  </a:txBody>
                  <a:tcPr anchor="ctr"/>
                </a:tc>
                <a:tc>
                  <a:txBody>
                    <a:bodyPr/>
                    <a:lstStyle/>
                    <a:p>
                      <a:pPr algn="ctr"/>
                      <a:r>
                        <a:rPr lang="el-GR" dirty="0" smtClean="0">
                          <a:effectLst/>
                        </a:rPr>
                        <a:t>Παραδείγματα</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effectLst/>
                        </a:rPr>
                        <a:t>Δομή</a:t>
                      </a:r>
                    </a:p>
                  </a:txBody>
                  <a:tcPr anchor="ctr"/>
                </a:tc>
              </a:tr>
              <a:tr h="5082399">
                <a:tc>
                  <a:txBody>
                    <a:bodyPr/>
                    <a:lstStyle/>
                    <a:p>
                      <a:pPr algn="ctr"/>
                      <a:r>
                        <a:rPr lang="el-GR" b="1" dirty="0" smtClean="0">
                          <a:effectLst/>
                        </a:rPr>
                        <a:t>Μακρά (</a:t>
                      </a:r>
                      <a:r>
                        <a:rPr lang="el-GR" sz="1800" dirty="0" smtClean="0"/>
                        <a:t>ή επιμήκη) </a:t>
                      </a:r>
                      <a:r>
                        <a:rPr lang="el-GR" b="1" dirty="0" smtClean="0">
                          <a:effectLst/>
                        </a:rPr>
                        <a:t>οστά</a:t>
                      </a:r>
                    </a:p>
                    <a:p>
                      <a:pPr algn="ctr"/>
                      <a:r>
                        <a:rPr lang="el-GR" dirty="0" smtClean="0">
                          <a:effectLst/>
                        </a:rPr>
                        <a:t>(Οστά στα οποία η μια διάσταση είναι πολύ μεγαλύτερη από τις άλλες δύο)</a:t>
                      </a:r>
                    </a:p>
                    <a:p>
                      <a:endParaRPr lang="el-GR" dirty="0"/>
                    </a:p>
                  </a:txBody>
                  <a:tcPr anchor="ctr"/>
                </a:tc>
                <a:tc>
                  <a:txBody>
                    <a:bodyPr/>
                    <a:lstStyle/>
                    <a:p>
                      <a:pPr>
                        <a:buFont typeface="Arial"/>
                        <a:buChar char="•"/>
                      </a:pPr>
                      <a:r>
                        <a:rPr lang="el-GR" dirty="0" smtClean="0">
                          <a:effectLst/>
                        </a:rPr>
                        <a:t>Μηριαίο</a:t>
                      </a:r>
                    </a:p>
                    <a:p>
                      <a:pPr>
                        <a:buFont typeface="Arial"/>
                        <a:buChar char="•"/>
                      </a:pPr>
                      <a:r>
                        <a:rPr lang="el-GR" dirty="0" err="1" smtClean="0">
                          <a:effectLst/>
                        </a:rPr>
                        <a:t>Βραχιόνιο</a:t>
                      </a:r>
                      <a:endParaRPr lang="el-GR" dirty="0" smtClean="0"/>
                    </a:p>
                    <a:p>
                      <a:pPr>
                        <a:buFont typeface="Arial"/>
                        <a:buNone/>
                      </a:pPr>
                      <a:r>
                        <a:rPr lang="el-GR" dirty="0" smtClean="0">
                          <a:effectLst/>
                        </a:rPr>
                        <a:t> (Γενικά στα άκρα)</a:t>
                      </a:r>
                    </a:p>
                    <a:p>
                      <a:endParaRPr lang="el-GR" dirty="0" smtClean="0"/>
                    </a:p>
                  </a:txBody>
                  <a:tcPr anchor="ctr"/>
                </a:tc>
                <a:tc>
                  <a:txBody>
                    <a:bodyPr/>
                    <a:lstStyle/>
                    <a:p>
                      <a:endParaRPr lang="el-GR" dirty="0"/>
                    </a:p>
                  </a:txBody>
                  <a:tcPr/>
                </a:tc>
              </a:tr>
            </a:tbl>
          </a:graphicData>
        </a:graphic>
      </p:graphicFrame>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2112" y="1306444"/>
            <a:ext cx="234106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423"/>
          <a:stretch/>
        </p:blipFill>
        <p:spPr bwMode="auto">
          <a:xfrm>
            <a:off x="6686274" y="4458072"/>
            <a:ext cx="2852737" cy="1888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026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Θέση περιεχομένου 3"/>
          <p:cNvGraphicFramePr>
            <a:graphicFrameLocks noGrp="1"/>
          </p:cNvGraphicFramePr>
          <p:nvPr>
            <p:ph idx="1"/>
            <p:extLst>
              <p:ext uri="{D42A27DB-BD31-4B8C-83A1-F6EECF244321}">
                <p14:modId xmlns:p14="http://schemas.microsoft.com/office/powerpoint/2010/main" val="473578218"/>
              </p:ext>
            </p:extLst>
          </p:nvPr>
        </p:nvGraphicFramePr>
        <p:xfrm>
          <a:off x="508000" y="2092325"/>
          <a:ext cx="9145017" cy="4453979"/>
        </p:xfrm>
        <a:graphic>
          <a:graphicData uri="http://schemas.openxmlformats.org/drawingml/2006/table">
            <a:tbl>
              <a:tblPr firstRow="1" bandRow="1">
                <a:tableStyleId>{8FD4443E-F989-4FC4-A0C8-D5A2AF1F390B}</a:tableStyleId>
              </a:tblPr>
              <a:tblGrid>
                <a:gridCol w="3048339"/>
                <a:gridCol w="2640293"/>
                <a:gridCol w="3456385"/>
              </a:tblGrid>
              <a:tr h="4453979">
                <a:tc>
                  <a:txBody>
                    <a:bodyPr/>
                    <a:lstStyle/>
                    <a:p>
                      <a:pPr algn="ctr"/>
                      <a:r>
                        <a:rPr lang="el-GR" b="1" dirty="0" smtClean="0">
                          <a:effectLst/>
                        </a:rPr>
                        <a:t>Πλατιά οστά</a:t>
                      </a:r>
                    </a:p>
                    <a:p>
                      <a:pPr algn="ctr"/>
                      <a:r>
                        <a:rPr lang="el-GR" dirty="0" smtClean="0">
                          <a:effectLst/>
                        </a:rPr>
                        <a:t>(Οστά στα οποία οι δύο διαστάσεις είναι πολύ μεγαλύτερες από την τρίτη)</a:t>
                      </a:r>
                    </a:p>
                    <a:p>
                      <a:endParaRPr lang="el-GR" dirty="0"/>
                    </a:p>
                  </a:txBody>
                  <a:tcPr anchor="ctr">
                    <a:solidFill>
                      <a:schemeClr val="accent5">
                        <a:lumMod val="75000"/>
                      </a:schemeClr>
                    </a:solidFill>
                  </a:tcPr>
                </a:tc>
                <a:tc>
                  <a:txBody>
                    <a:bodyPr/>
                    <a:lstStyle/>
                    <a:p>
                      <a:pPr>
                        <a:buFont typeface="Arial"/>
                        <a:buChar char="•"/>
                      </a:pPr>
                      <a:r>
                        <a:rPr lang="el-GR" dirty="0" smtClean="0">
                          <a:effectLst/>
                        </a:rPr>
                        <a:t>Οστά θόλου κρανίου (μετωπιαίο, ινιακό, βρεγματικό)</a:t>
                      </a:r>
                    </a:p>
                    <a:p>
                      <a:pPr>
                        <a:buFont typeface="Arial"/>
                        <a:buChar char="•"/>
                      </a:pPr>
                      <a:r>
                        <a:rPr lang="el-GR" dirty="0" smtClean="0">
                          <a:effectLst/>
                        </a:rPr>
                        <a:t> Ανώνυμα οστά</a:t>
                      </a:r>
                    </a:p>
                    <a:p>
                      <a:endParaRPr lang="el-GR" dirty="0"/>
                    </a:p>
                  </a:txBody>
                  <a:tcPr anchor="ctr">
                    <a:solidFill>
                      <a:schemeClr val="accent5">
                        <a:lumMod val="75000"/>
                      </a:schemeClr>
                    </a:solidFill>
                  </a:tcPr>
                </a:tc>
                <a:tc>
                  <a:txBody>
                    <a:bodyPr/>
                    <a:lstStyle/>
                    <a:p>
                      <a:endParaRPr lang="el-GR" dirty="0"/>
                    </a:p>
                  </a:txBody>
                  <a:tcPr>
                    <a:solidFill>
                      <a:schemeClr val="accent5">
                        <a:lumMod val="75000"/>
                      </a:schemeClr>
                    </a:solidFill>
                  </a:tcPr>
                </a:tc>
              </a:tr>
            </a:tbl>
          </a:graphicData>
        </a:graphic>
      </p:graphicFrame>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1923" b="36805"/>
          <a:stretch/>
        </p:blipFill>
        <p:spPr bwMode="auto">
          <a:xfrm>
            <a:off x="6717935" y="2272519"/>
            <a:ext cx="2672272" cy="166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88" y="4170040"/>
            <a:ext cx="3097213"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Πίνακας 5"/>
          <p:cNvGraphicFramePr>
            <a:graphicFrameLocks noGrp="1"/>
          </p:cNvGraphicFramePr>
          <p:nvPr>
            <p:extLst>
              <p:ext uri="{D42A27DB-BD31-4B8C-83A1-F6EECF244321}">
                <p14:modId xmlns:p14="http://schemas.microsoft.com/office/powerpoint/2010/main" val="605770442"/>
              </p:ext>
            </p:extLst>
          </p:nvPr>
        </p:nvGraphicFramePr>
        <p:xfrm>
          <a:off x="529513" y="1116945"/>
          <a:ext cx="9145017" cy="964863"/>
        </p:xfrm>
        <a:graphic>
          <a:graphicData uri="http://schemas.openxmlformats.org/drawingml/2006/table">
            <a:tbl>
              <a:tblPr firstRow="1" bandRow="1">
                <a:tableStyleId>{8FD4443E-F989-4FC4-A0C8-D5A2AF1F390B}</a:tableStyleId>
              </a:tblPr>
              <a:tblGrid>
                <a:gridCol w="3048339"/>
                <a:gridCol w="2640293"/>
                <a:gridCol w="3456385"/>
              </a:tblGrid>
              <a:tr h="9648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effectLst/>
                        </a:rPr>
                        <a:t>Κατηγορία οστού</a:t>
                      </a:r>
                    </a:p>
                  </a:txBody>
                  <a:tcPr anchor="ctr"/>
                </a:tc>
                <a:tc>
                  <a:txBody>
                    <a:bodyPr/>
                    <a:lstStyle/>
                    <a:p>
                      <a:pPr algn="ctr"/>
                      <a:r>
                        <a:rPr lang="el-GR" dirty="0" smtClean="0">
                          <a:effectLst/>
                        </a:rPr>
                        <a:t>Παραδείγματα</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effectLst/>
                        </a:rPr>
                        <a:t>Δομή</a:t>
                      </a:r>
                    </a:p>
                  </a:txBody>
                  <a:tcPr anchor="ctr"/>
                </a:tc>
              </a:tr>
            </a:tbl>
          </a:graphicData>
        </a:graphic>
      </p:graphicFrame>
    </p:spTree>
    <p:extLst>
      <p:ext uri="{BB962C8B-B14F-4D97-AF65-F5344CB8AC3E}">
        <p14:creationId xmlns:p14="http://schemas.microsoft.com/office/powerpoint/2010/main" val="780735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3"/>
          <p:cNvGraphicFramePr>
            <a:graphicFrameLocks noGrp="1"/>
          </p:cNvGraphicFramePr>
          <p:nvPr>
            <p:extLst>
              <p:ext uri="{D42A27DB-BD31-4B8C-83A1-F6EECF244321}">
                <p14:modId xmlns:p14="http://schemas.microsoft.com/office/powerpoint/2010/main" val="3763537758"/>
              </p:ext>
            </p:extLst>
          </p:nvPr>
        </p:nvGraphicFramePr>
        <p:xfrm>
          <a:off x="508000" y="2092325"/>
          <a:ext cx="9145017" cy="4597995"/>
        </p:xfrm>
        <a:graphic>
          <a:graphicData uri="http://schemas.openxmlformats.org/drawingml/2006/table">
            <a:tbl>
              <a:tblPr firstRow="1" bandRow="1">
                <a:tableStyleId>{8FD4443E-F989-4FC4-A0C8-D5A2AF1F390B}</a:tableStyleId>
              </a:tblPr>
              <a:tblGrid>
                <a:gridCol w="3048339"/>
                <a:gridCol w="2640293"/>
                <a:gridCol w="3456385"/>
              </a:tblGrid>
              <a:tr h="4597995">
                <a:tc>
                  <a:txBody>
                    <a:bodyPr/>
                    <a:lstStyle/>
                    <a:p>
                      <a:pPr algn="ctr"/>
                      <a:r>
                        <a:rPr lang="el-GR" b="1" dirty="0" smtClean="0">
                          <a:effectLst/>
                        </a:rPr>
                        <a:t>Βραχέα οστά</a:t>
                      </a:r>
                    </a:p>
                    <a:p>
                      <a:pPr algn="ctr"/>
                      <a:r>
                        <a:rPr lang="el-GR" dirty="0" smtClean="0">
                          <a:effectLst/>
                        </a:rPr>
                        <a:t>(Οστά στα οποία και οι 3 διαστάσεις είναι παρόμοιες)</a:t>
                      </a:r>
                    </a:p>
                    <a:p>
                      <a:endParaRPr lang="el-GR" dirty="0"/>
                    </a:p>
                  </a:txBody>
                  <a:tcPr anchor="ctr">
                    <a:solidFill>
                      <a:schemeClr val="accent5">
                        <a:lumMod val="75000"/>
                      </a:schemeClr>
                    </a:solidFill>
                  </a:tcPr>
                </a:tc>
                <a:tc>
                  <a:txBody>
                    <a:bodyPr/>
                    <a:lstStyle/>
                    <a:p>
                      <a:pPr>
                        <a:buFont typeface="Arial"/>
                        <a:buChar char="•"/>
                      </a:pPr>
                      <a:r>
                        <a:rPr lang="el-GR" dirty="0" smtClean="0">
                          <a:effectLst/>
                        </a:rPr>
                        <a:t>Σπόνδυλοι</a:t>
                      </a:r>
                    </a:p>
                    <a:p>
                      <a:pPr>
                        <a:buFont typeface="Arial"/>
                        <a:buChar char="•"/>
                      </a:pPr>
                      <a:r>
                        <a:rPr lang="el-GR" dirty="0" smtClean="0">
                          <a:effectLst/>
                        </a:rPr>
                        <a:t>Ταρσού, καρπού </a:t>
                      </a:r>
                      <a:r>
                        <a:rPr lang="el-GR" dirty="0" err="1" smtClean="0">
                          <a:effectLst/>
                        </a:rPr>
                        <a:t>κ.α</a:t>
                      </a:r>
                      <a:r>
                        <a:rPr lang="el-GR" dirty="0" smtClean="0">
                          <a:effectLst/>
                        </a:rPr>
                        <a:t>'.</a:t>
                      </a:r>
                      <a:endParaRPr lang="el-GR" dirty="0"/>
                    </a:p>
                  </a:txBody>
                  <a:tcPr anchor="ctr">
                    <a:solidFill>
                      <a:schemeClr val="accent5">
                        <a:lumMod val="75000"/>
                      </a:schemeClr>
                    </a:solidFill>
                  </a:tcPr>
                </a:tc>
                <a:tc>
                  <a:txBody>
                    <a:bodyPr/>
                    <a:lstStyle/>
                    <a:p>
                      <a:r>
                        <a:rPr kumimoji="0" lang="el-GR" sz="1800" b="0" i="0" u="none" strike="noStrike" kern="1200" baseline="0" dirty="0" smtClean="0">
                          <a:solidFill>
                            <a:schemeClr val="lt1"/>
                          </a:solidFill>
                          <a:latin typeface="+mn-lt"/>
                          <a:ea typeface="+mn-ea"/>
                          <a:cs typeface="+mn-cs"/>
                        </a:rPr>
                        <a:t>καλύπτονται από περιόστεο και έχουν κεντρικό τμήμα με σπογγώδη </a:t>
                      </a:r>
                      <a:r>
                        <a:rPr kumimoji="0" lang="el-GR" sz="1800" b="1" i="0" u="none" strike="noStrike" kern="1200" baseline="0" dirty="0" smtClean="0">
                          <a:solidFill>
                            <a:schemeClr val="lt1"/>
                          </a:solidFill>
                          <a:latin typeface="+mn-lt"/>
                          <a:ea typeface="+mn-ea"/>
                          <a:cs typeface="+mn-cs"/>
                        </a:rPr>
                        <a:t>οστίτη ιστό, </a:t>
                      </a:r>
                      <a:r>
                        <a:rPr kumimoji="0" lang="el-GR" sz="1800" b="0" i="0" u="none" strike="noStrike" kern="1200" baseline="0" dirty="0" smtClean="0">
                          <a:solidFill>
                            <a:schemeClr val="lt1"/>
                          </a:solidFill>
                          <a:latin typeface="+mn-lt"/>
                          <a:ea typeface="+mn-ea"/>
                          <a:cs typeface="+mn-cs"/>
                        </a:rPr>
                        <a:t>που περιβάλλεται από συμπαγή</a:t>
                      </a:r>
                    </a:p>
                    <a:p>
                      <a:r>
                        <a:rPr kumimoji="0" lang="el-GR" sz="1800" b="0" i="0" u="none" strike="noStrike" kern="1200" baseline="0" dirty="0" smtClean="0">
                          <a:solidFill>
                            <a:schemeClr val="lt1"/>
                          </a:solidFill>
                          <a:latin typeface="+mn-lt"/>
                          <a:ea typeface="+mn-ea"/>
                          <a:cs typeface="+mn-cs"/>
                        </a:rPr>
                        <a:t>οστίτη ιστό</a:t>
                      </a:r>
                      <a:endParaRPr lang="el-GR" dirty="0" smtClean="0">
                        <a:effectLst/>
                      </a:endParaRPr>
                    </a:p>
                    <a:p>
                      <a:endParaRPr lang="el-GR" dirty="0"/>
                    </a:p>
                  </a:txBody>
                  <a:tcPr>
                    <a:solidFill>
                      <a:schemeClr val="accent5">
                        <a:lumMod val="75000"/>
                      </a:schemeClr>
                    </a:solidFill>
                  </a:tcPr>
                </a:tc>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127" y="3954016"/>
            <a:ext cx="3303587"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Πίνακας 4"/>
          <p:cNvGraphicFramePr>
            <a:graphicFrameLocks noGrp="1"/>
          </p:cNvGraphicFramePr>
          <p:nvPr>
            <p:extLst>
              <p:ext uri="{D42A27DB-BD31-4B8C-83A1-F6EECF244321}">
                <p14:modId xmlns:p14="http://schemas.microsoft.com/office/powerpoint/2010/main" val="929992082"/>
              </p:ext>
            </p:extLst>
          </p:nvPr>
        </p:nvGraphicFramePr>
        <p:xfrm>
          <a:off x="508000" y="1073696"/>
          <a:ext cx="9145017" cy="964863"/>
        </p:xfrm>
        <a:graphic>
          <a:graphicData uri="http://schemas.openxmlformats.org/drawingml/2006/table">
            <a:tbl>
              <a:tblPr firstRow="1" bandRow="1">
                <a:tableStyleId>{8FD4443E-F989-4FC4-A0C8-D5A2AF1F390B}</a:tableStyleId>
              </a:tblPr>
              <a:tblGrid>
                <a:gridCol w="3048339"/>
                <a:gridCol w="2640293"/>
                <a:gridCol w="3456385"/>
              </a:tblGrid>
              <a:tr h="9648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effectLst/>
                        </a:rPr>
                        <a:t>Κατηγορία οστού</a:t>
                      </a:r>
                    </a:p>
                  </a:txBody>
                  <a:tcPr anchor="ctr"/>
                </a:tc>
                <a:tc>
                  <a:txBody>
                    <a:bodyPr/>
                    <a:lstStyle/>
                    <a:p>
                      <a:pPr algn="ctr"/>
                      <a:r>
                        <a:rPr lang="el-GR" dirty="0" smtClean="0">
                          <a:effectLst/>
                        </a:rPr>
                        <a:t>Παραδείγματα</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dirty="0" smtClean="0">
                          <a:effectLst/>
                        </a:rPr>
                        <a:t>Δομή</a:t>
                      </a:r>
                    </a:p>
                  </a:txBody>
                  <a:tcPr anchor="ctr"/>
                </a:tc>
              </a:tr>
            </a:tbl>
          </a:graphicData>
        </a:graphic>
      </p:graphicFrame>
    </p:spTree>
    <p:extLst>
      <p:ext uri="{BB962C8B-B14F-4D97-AF65-F5344CB8AC3E}">
        <p14:creationId xmlns:p14="http://schemas.microsoft.com/office/powerpoint/2010/main" val="4067997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1551608" y="3021013"/>
            <a:ext cx="7043738" cy="785812"/>
          </a:xfrm>
          <a:prstGeom prst="rect">
            <a:avLst/>
          </a:prstGeom>
        </p:spPr>
        <p:txBody>
          <a:bodyPr vert="horz" lIns="0" tIns="0" rIns="0" bIns="0" anchor="t">
            <a:normAutofit/>
          </a:bodyPr>
          <a:lstStyle>
            <a:lvl1pPr marL="538163" indent="-538163" algn="l" rtl="0" eaLnBrk="0" fontAlgn="base" hangingPunct="0">
              <a:spcBef>
                <a:spcPct val="0"/>
              </a:spcBef>
              <a:spcAft>
                <a:spcPct val="0"/>
              </a:spcAft>
              <a:defRPr sz="47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538163" indent="-538163" algn="l" rtl="0" eaLnBrk="0" fontAlgn="base" hangingPunct="0">
              <a:spcBef>
                <a:spcPct val="0"/>
              </a:spcBef>
              <a:spcAft>
                <a:spcPct val="0"/>
              </a:spcAft>
              <a:defRPr sz="4700">
                <a:solidFill>
                  <a:srgbClr val="FF5C9C"/>
                </a:solidFill>
                <a:latin typeface="Century Gothic" pitchFamily="34" charset="0"/>
              </a:defRPr>
            </a:lvl2pPr>
            <a:lvl3pPr marL="538163" indent="-538163" algn="l" rtl="0" eaLnBrk="0" fontAlgn="base" hangingPunct="0">
              <a:spcBef>
                <a:spcPct val="0"/>
              </a:spcBef>
              <a:spcAft>
                <a:spcPct val="0"/>
              </a:spcAft>
              <a:defRPr sz="4700">
                <a:solidFill>
                  <a:srgbClr val="FF5C9C"/>
                </a:solidFill>
                <a:latin typeface="Century Gothic" pitchFamily="34" charset="0"/>
              </a:defRPr>
            </a:lvl3pPr>
            <a:lvl4pPr marL="538163" indent="-538163" algn="l" rtl="0" eaLnBrk="0" fontAlgn="base" hangingPunct="0">
              <a:spcBef>
                <a:spcPct val="0"/>
              </a:spcBef>
              <a:spcAft>
                <a:spcPct val="0"/>
              </a:spcAft>
              <a:defRPr sz="4700">
                <a:solidFill>
                  <a:srgbClr val="FF5C9C"/>
                </a:solidFill>
                <a:latin typeface="Century Gothic" pitchFamily="34" charset="0"/>
              </a:defRPr>
            </a:lvl4pPr>
            <a:lvl5pPr marL="538163" indent="-538163" algn="l" rtl="0" eaLnBrk="0" fontAlgn="base" hangingPunct="0">
              <a:spcBef>
                <a:spcPct val="0"/>
              </a:spcBef>
              <a:spcAft>
                <a:spcPct val="0"/>
              </a:spcAft>
              <a:defRPr sz="4700">
                <a:solidFill>
                  <a:srgbClr val="FF5C9C"/>
                </a:solidFill>
                <a:latin typeface="Century Gothic" pitchFamily="34" charset="0"/>
              </a:defRPr>
            </a:lvl5pPr>
            <a:lvl6pPr marL="995363" indent="-538163" algn="l" rtl="0" fontAlgn="base">
              <a:spcBef>
                <a:spcPct val="0"/>
              </a:spcBef>
              <a:spcAft>
                <a:spcPct val="0"/>
              </a:spcAft>
              <a:defRPr sz="4700">
                <a:solidFill>
                  <a:srgbClr val="FF5C9C"/>
                </a:solidFill>
                <a:latin typeface="Century Gothic" pitchFamily="34" charset="0"/>
              </a:defRPr>
            </a:lvl6pPr>
            <a:lvl7pPr marL="1452563" indent="-538163" algn="l" rtl="0" fontAlgn="base">
              <a:spcBef>
                <a:spcPct val="0"/>
              </a:spcBef>
              <a:spcAft>
                <a:spcPct val="0"/>
              </a:spcAft>
              <a:defRPr sz="4700">
                <a:solidFill>
                  <a:srgbClr val="FF5C9C"/>
                </a:solidFill>
                <a:latin typeface="Century Gothic" pitchFamily="34" charset="0"/>
              </a:defRPr>
            </a:lvl7pPr>
            <a:lvl8pPr marL="1909763" indent="-538163" algn="l" rtl="0" fontAlgn="base">
              <a:spcBef>
                <a:spcPct val="0"/>
              </a:spcBef>
              <a:spcAft>
                <a:spcPct val="0"/>
              </a:spcAft>
              <a:defRPr sz="4700">
                <a:solidFill>
                  <a:srgbClr val="FF5C9C"/>
                </a:solidFill>
                <a:latin typeface="Century Gothic" pitchFamily="34" charset="0"/>
              </a:defRPr>
            </a:lvl8pPr>
            <a:lvl9pPr marL="2366963" indent="-538163" algn="l" rtl="0" fontAlgn="base">
              <a:spcBef>
                <a:spcPct val="0"/>
              </a:spcBef>
              <a:spcAft>
                <a:spcPct val="0"/>
              </a:spcAft>
              <a:defRPr sz="4700">
                <a:solidFill>
                  <a:srgbClr val="FF5C9C"/>
                </a:solidFill>
                <a:latin typeface="Century Gothic" pitchFamily="34" charset="0"/>
              </a:defRPr>
            </a:lvl9pPr>
          </a:lstStyle>
          <a:p>
            <a:pPr>
              <a:lnSpc>
                <a:spcPct val="95000"/>
              </a:lnSpc>
            </a:pPr>
            <a:r>
              <a:rPr lang="en-US" sz="4800" dirty="0" smtClean="0">
                <a:solidFill>
                  <a:srgbClr val="000000"/>
                </a:solidFill>
                <a:latin typeface="'trebuchet ms'" pitchFamily="34"/>
              </a:rPr>
              <a:t>1</a:t>
            </a:r>
            <a:r>
              <a:rPr lang="el-GR" sz="4800" dirty="0" smtClean="0">
                <a:solidFill>
                  <a:srgbClr val="000000"/>
                </a:solidFill>
                <a:latin typeface="'trebuchet ms'" pitchFamily="34"/>
              </a:rPr>
              <a:t>Γ. Ο </a:t>
            </a:r>
            <a:r>
              <a:rPr lang="el-GR" sz="4800" dirty="0">
                <a:solidFill>
                  <a:srgbClr val="000000"/>
                </a:solidFill>
                <a:latin typeface="'trebuchet ms'" pitchFamily="34"/>
              </a:rPr>
              <a:t>μυελός </a:t>
            </a:r>
            <a:r>
              <a:rPr lang="el-GR" sz="4800" dirty="0" smtClean="0">
                <a:solidFill>
                  <a:srgbClr val="000000"/>
                </a:solidFill>
                <a:latin typeface="'trebuchet ms'" pitchFamily="34"/>
              </a:rPr>
              <a:t>των</a:t>
            </a:r>
            <a:r>
              <a:rPr lang="en-US" sz="4800" dirty="0" smtClean="0">
                <a:solidFill>
                  <a:srgbClr val="000000"/>
                </a:solidFill>
                <a:latin typeface="'trebuchet ms'" pitchFamily="34"/>
              </a:rPr>
              <a:t> </a:t>
            </a:r>
            <a:r>
              <a:rPr lang="en-US" sz="4800" dirty="0">
                <a:solidFill>
                  <a:srgbClr val="000000"/>
                </a:solidFill>
                <a:latin typeface="'trebuchet ms'" pitchFamily="34"/>
              </a:rPr>
              <a:t>οστών</a:t>
            </a:r>
          </a:p>
        </p:txBody>
      </p:sp>
    </p:spTree>
    <p:extLst>
      <p:ext uri="{BB962C8B-B14F-4D97-AF65-F5344CB8AC3E}">
        <p14:creationId xmlns:p14="http://schemas.microsoft.com/office/powerpoint/2010/main" val="3106912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400050" y="2009800"/>
            <a:ext cx="9504363" cy="5262979"/>
          </a:xfrm>
          <a:prstGeom prst="rect">
            <a:avLst/>
          </a:prstGeom>
        </p:spPr>
        <p:txBody>
          <a:bodyPr>
            <a:spAutoFit/>
          </a:bodyPr>
          <a:lstStyle/>
          <a:p>
            <a:pPr>
              <a:defRPr/>
            </a:pPr>
            <a:r>
              <a:rPr lang="el-GR" sz="2800" dirty="0"/>
              <a:t>	</a:t>
            </a:r>
          </a:p>
          <a:p>
            <a:pPr marL="457200" indent="-457200">
              <a:buFontTx/>
              <a:buAutoNum type="arabicPeriod"/>
              <a:defRPr/>
            </a:pPr>
            <a:r>
              <a:rPr lang="el-GR" sz="2800" dirty="0"/>
              <a:t>Στηρίζει το σώμα και καθορίζει τη μορφή του</a:t>
            </a:r>
          </a:p>
          <a:p>
            <a:pPr marL="457200" indent="-457200">
              <a:buFont typeface="+mj-lt"/>
              <a:buAutoNum type="arabicPeriod"/>
              <a:defRPr/>
            </a:pPr>
            <a:r>
              <a:rPr lang="el-GR" sz="2800" dirty="0"/>
              <a:t>Σχηματίζει κοιλότητες, μέσα στις οποίες προστατεύονται πολύτιμα όργανα όπως ο εγκέφαλος, οι πνεύμονες κτλ.</a:t>
            </a:r>
          </a:p>
          <a:p>
            <a:pPr marL="457200" indent="-457200">
              <a:buFont typeface="+mj-lt"/>
              <a:buAutoNum type="arabicPeriod"/>
              <a:defRPr/>
            </a:pPr>
            <a:r>
              <a:rPr lang="el-GR" sz="2800" dirty="0"/>
              <a:t>Συμβάλλει στην κίνηση του οργανισμού με τη συνεργασία των σκελετικών μυών.</a:t>
            </a:r>
          </a:p>
          <a:p>
            <a:pPr marL="514350" indent="-514350">
              <a:buFont typeface="+mj-lt"/>
              <a:buAutoNum type="arabicPeriod"/>
              <a:defRPr/>
            </a:pPr>
            <a:r>
              <a:rPr lang="el-GR" sz="2800" dirty="0"/>
              <a:t>Έχει ρόλο αιμοποιητικό, γιατί στον ερυθρό μυελό του παράγονται τα κύτταρα του </a:t>
            </a:r>
            <a:r>
              <a:rPr lang="el-GR" sz="2800" dirty="0" smtClean="0"/>
              <a:t>αίματος</a:t>
            </a:r>
            <a:r>
              <a:rPr lang="en-US" sz="2800" dirty="0" smtClean="0"/>
              <a:t> (</a:t>
            </a:r>
            <a:r>
              <a:rPr lang="el-GR" sz="2800" dirty="0" smtClean="0"/>
              <a:t>π.χ. ερυθρά αιμοσφαίρια).</a:t>
            </a:r>
            <a:endParaRPr lang="el-GR" sz="2800" dirty="0"/>
          </a:p>
          <a:p>
            <a:pPr marL="514350" indent="-514350">
              <a:buFont typeface="+mj-lt"/>
              <a:buAutoNum type="arabicPeriod"/>
              <a:defRPr/>
            </a:pPr>
            <a:r>
              <a:rPr lang="el-GR" sz="2800" dirty="0"/>
              <a:t>Αποτελεί αποθήκη αλάτων, κυρίως ασβεστίου και φωσφόρου.</a:t>
            </a:r>
          </a:p>
          <a:p>
            <a:pPr>
              <a:defRPr/>
            </a:pPr>
            <a:endParaRPr lang="el-GR" sz="2800" dirty="0"/>
          </a:p>
        </p:txBody>
      </p:sp>
      <p:sp>
        <p:nvSpPr>
          <p:cNvPr id="10243" name="Ορθογώνιο 4"/>
          <p:cNvSpPr>
            <a:spLocks noChangeArrowheads="1"/>
          </p:cNvSpPr>
          <p:nvPr/>
        </p:nvSpPr>
        <p:spPr bwMode="auto">
          <a:xfrm>
            <a:off x="1192213" y="581025"/>
            <a:ext cx="741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l-GR" sz="3200" b="1">
                <a:solidFill>
                  <a:srgbClr val="FFC000"/>
                </a:solidFill>
              </a:rPr>
              <a:t>Λειτουργίες Ερειστικού Συστήματος</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8352" y="209600"/>
            <a:ext cx="1458322" cy="2671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9480" y="1793776"/>
            <a:ext cx="7128792" cy="2232248"/>
          </a:xfrm>
        </p:spPr>
        <p:txBody>
          <a:bodyPr/>
          <a:lstStyle/>
          <a:p>
            <a:pPr>
              <a:buClr>
                <a:schemeClr val="tx1"/>
              </a:buClr>
              <a:buSzPct val="100000"/>
              <a:buFont typeface="Wingdings" pitchFamily="2" charset="2"/>
              <a:buChar char="Ø"/>
            </a:pPr>
            <a:r>
              <a:rPr lang="el-GR" dirty="0"/>
              <a:t>Στα επιμήκη οστά παρατηρείται επιμήκης κοιλότητα που καλείται μυελώδης </a:t>
            </a:r>
            <a:r>
              <a:rPr lang="el-GR" dirty="0" smtClean="0"/>
              <a:t>αυλός </a:t>
            </a:r>
            <a:r>
              <a:rPr lang="el-GR" dirty="0"/>
              <a:t>και περιέχει τον μυελό του οστού. </a:t>
            </a:r>
            <a:endParaRPr lang="el-GR" dirty="0" smtClean="0"/>
          </a:p>
          <a:p>
            <a:endParaRPr lang="el-GR" dirty="0"/>
          </a:p>
        </p:txBody>
      </p:sp>
      <p:sp>
        <p:nvSpPr>
          <p:cNvPr id="4" name="TextBox 3"/>
          <p:cNvSpPr txBox="1"/>
          <p:nvPr/>
        </p:nvSpPr>
        <p:spPr>
          <a:xfrm>
            <a:off x="1047552" y="606514"/>
            <a:ext cx="3435556" cy="646331"/>
          </a:xfrm>
          <a:prstGeom prst="rect">
            <a:avLst/>
          </a:prstGeom>
          <a:noFill/>
        </p:spPr>
        <p:txBody>
          <a:bodyPr wrap="none" rtlCol="0">
            <a:spAutoFit/>
          </a:bodyPr>
          <a:lstStyle/>
          <a:p>
            <a:r>
              <a:rPr lang="el-GR" sz="3600" b="1" dirty="0" smtClean="0">
                <a:ln w="6350">
                  <a:solidFill>
                    <a:schemeClr val="accent1">
                      <a:shade val="43000"/>
                    </a:schemeClr>
                  </a:solidFill>
                </a:ln>
                <a:solidFill>
                  <a:srgbClr val="FFC000"/>
                </a:solidFill>
                <a:latin typeface="+mj-lt"/>
                <a:ea typeface="+mj-ea"/>
                <a:cs typeface="+mj-cs"/>
              </a:rPr>
              <a:t>Πού βρίσκεται;</a:t>
            </a:r>
            <a:endParaRPr lang="el-GR" sz="3600" b="1" dirty="0">
              <a:ln w="6350">
                <a:solidFill>
                  <a:schemeClr val="accent1">
                    <a:shade val="43000"/>
                  </a:schemeClr>
                </a:solidFill>
              </a:ln>
              <a:solidFill>
                <a:srgbClr val="FFC000"/>
              </a:solidFill>
              <a:latin typeface="+mj-lt"/>
              <a:ea typeface="+mj-ea"/>
              <a:cs typeface="+mj-cs"/>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272" y="1361728"/>
            <a:ext cx="2341563"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327472" y="4390230"/>
            <a:ext cx="9073008" cy="2631490"/>
          </a:xfrm>
          <a:prstGeom prst="rect">
            <a:avLst/>
          </a:prstGeom>
        </p:spPr>
        <p:txBody>
          <a:bodyPr wrap="square">
            <a:spAutoFit/>
          </a:bodyPr>
          <a:lstStyle/>
          <a:p>
            <a:pPr marL="457200" indent="-457200">
              <a:buFont typeface="Wingdings" pitchFamily="2" charset="2"/>
              <a:buChar char="Ø"/>
            </a:pPr>
            <a:r>
              <a:rPr lang="el-GR" sz="3300" dirty="0">
                <a:latin typeface="+mn-lt"/>
              </a:rPr>
              <a:t>Μυελός των οστών συναντάται επίσης στις μυελοκυψέλες της σπογγώδους ουσίας των </a:t>
            </a:r>
            <a:r>
              <a:rPr lang="el-GR" sz="3300" dirty="0" err="1">
                <a:latin typeface="+mn-lt"/>
              </a:rPr>
              <a:t>πλατέων</a:t>
            </a:r>
            <a:r>
              <a:rPr lang="el-GR" sz="3300" dirty="0">
                <a:latin typeface="+mn-lt"/>
              </a:rPr>
              <a:t> και βραχέων οστών όπως και στις επιφύσεις των </a:t>
            </a:r>
            <a:r>
              <a:rPr lang="el-GR" sz="3300" dirty="0" err="1">
                <a:latin typeface="+mn-lt"/>
              </a:rPr>
              <a:t>επιμήκων</a:t>
            </a:r>
            <a:r>
              <a:rPr lang="el-GR" sz="3300" dirty="0">
                <a:latin typeface="+mn-lt"/>
              </a:rPr>
              <a:t> οστών.</a:t>
            </a:r>
          </a:p>
        </p:txBody>
      </p:sp>
    </p:spTree>
    <p:extLst>
      <p:ext uri="{BB962C8B-B14F-4D97-AF65-F5344CB8AC3E}">
        <p14:creationId xmlns:p14="http://schemas.microsoft.com/office/powerpoint/2010/main" val="2526153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19560" y="641648"/>
            <a:ext cx="4860032" cy="776480"/>
          </a:xfrm>
        </p:spPr>
        <p:txBody>
          <a:bodyPr>
            <a:normAutofit/>
          </a:bodyPr>
          <a:lstStyle/>
          <a:p>
            <a:r>
              <a:rPr lang="el-GR" sz="3600" b="1" dirty="0" smtClean="0">
                <a:solidFill>
                  <a:srgbClr val="FFC000"/>
                </a:solidFill>
                <a:effectLst/>
              </a:rPr>
              <a:t>Ποιος ο ρόλος του;</a:t>
            </a:r>
            <a:endParaRPr lang="el-GR" sz="3600" b="1" dirty="0">
              <a:solidFill>
                <a:srgbClr val="FFC000"/>
              </a:solidFill>
              <a:effectLst/>
            </a:endParaRPr>
          </a:p>
        </p:txBody>
      </p:sp>
      <p:sp>
        <p:nvSpPr>
          <p:cNvPr id="3" name="Θέση περιεχομένου 2"/>
          <p:cNvSpPr>
            <a:spLocks noGrp="1"/>
          </p:cNvSpPr>
          <p:nvPr>
            <p:ph idx="1"/>
          </p:nvPr>
        </p:nvSpPr>
        <p:spPr>
          <a:xfrm>
            <a:off x="255464" y="1577752"/>
            <a:ext cx="9324528" cy="5080000"/>
          </a:xfrm>
        </p:spPr>
        <p:txBody>
          <a:bodyPr/>
          <a:lstStyle/>
          <a:p>
            <a:pPr marL="71438" indent="0">
              <a:buNone/>
            </a:pPr>
            <a:r>
              <a:rPr lang="el-GR" dirty="0"/>
              <a:t>Είναι </a:t>
            </a:r>
            <a:r>
              <a:rPr lang="el-GR" b="1" u="sng" dirty="0"/>
              <a:t>αιμοποιητικό όργανο </a:t>
            </a:r>
            <a:endParaRPr lang="el-GR" b="1" u="sng" dirty="0" smtClean="0"/>
          </a:p>
          <a:p>
            <a:pPr marL="71438" indent="0">
              <a:buNone/>
            </a:pPr>
            <a:endParaRPr lang="el-GR" b="1" u="sng" dirty="0" smtClean="0"/>
          </a:p>
          <a:p>
            <a:pPr>
              <a:buClr>
                <a:schemeClr val="tx1"/>
              </a:buClr>
              <a:buFont typeface="Wingdings 2" pitchFamily="18" charset="2"/>
              <a:buChar char=""/>
            </a:pPr>
            <a:r>
              <a:rPr lang="el-GR" dirty="0" smtClean="0"/>
              <a:t>κατά </a:t>
            </a:r>
            <a:r>
              <a:rPr lang="el-GR" dirty="0"/>
              <a:t>την </a:t>
            </a:r>
            <a:r>
              <a:rPr lang="el-GR" dirty="0" smtClean="0"/>
              <a:t>εμβρυική </a:t>
            </a:r>
            <a:r>
              <a:rPr lang="el-GR" dirty="0"/>
              <a:t>ζωή παράγει </a:t>
            </a:r>
            <a:r>
              <a:rPr lang="el-GR" dirty="0" err="1" smtClean="0"/>
              <a:t>ερυθροκύτταρα</a:t>
            </a:r>
            <a:endParaRPr lang="el-GR" dirty="0" smtClean="0"/>
          </a:p>
          <a:p>
            <a:pPr marL="71438" indent="0">
              <a:buNone/>
            </a:pPr>
            <a:r>
              <a:rPr lang="el-GR" dirty="0" smtClean="0"/>
              <a:t> </a:t>
            </a:r>
          </a:p>
          <a:p>
            <a:pPr>
              <a:buClr>
                <a:schemeClr val="tx1"/>
              </a:buClr>
              <a:buFont typeface="Wingdings" pitchFamily="2" charset="2"/>
              <a:buChar char="ü"/>
            </a:pPr>
            <a:r>
              <a:rPr lang="el-GR" dirty="0" smtClean="0"/>
              <a:t>Μετά την γέννηση (στην </a:t>
            </a:r>
            <a:r>
              <a:rPr lang="el-GR" dirty="0"/>
              <a:t>εξωμήτριο </a:t>
            </a:r>
            <a:r>
              <a:rPr lang="el-GR" dirty="0" smtClean="0"/>
              <a:t>ζωή) </a:t>
            </a:r>
            <a:r>
              <a:rPr lang="el-GR" dirty="0"/>
              <a:t>παράγει </a:t>
            </a:r>
            <a:r>
              <a:rPr lang="el-GR" dirty="0" err="1"/>
              <a:t>ερυθροκύτταρα</a:t>
            </a:r>
            <a:r>
              <a:rPr lang="el-GR" dirty="0" smtClean="0"/>
              <a:t>, αιμοπετάλια </a:t>
            </a:r>
            <a:r>
              <a:rPr lang="el-GR" dirty="0"/>
              <a:t>και </a:t>
            </a:r>
            <a:r>
              <a:rPr lang="el-GR" dirty="0" smtClean="0"/>
              <a:t>λευκοκύτταρα</a:t>
            </a:r>
            <a:endParaRPr lang="el-GR" dirty="0"/>
          </a:p>
        </p:txBody>
      </p:sp>
    </p:spTree>
    <p:extLst>
      <p:ext uri="{BB962C8B-B14F-4D97-AF65-F5344CB8AC3E}">
        <p14:creationId xmlns:p14="http://schemas.microsoft.com/office/powerpoint/2010/main" val="855152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brokenbo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667"/>
            <a:ext cx="10160000" cy="770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278695" y="4210404"/>
            <a:ext cx="2400653" cy="77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l-GR" sz="2200" b="1" dirty="0"/>
              <a:t>Ερυθρός μυελός (</a:t>
            </a:r>
            <a:r>
              <a:rPr lang="el-GR" sz="2200" b="1" dirty="0" err="1" smtClean="0"/>
              <a:t>αιμοποίηση</a:t>
            </a:r>
            <a:r>
              <a:rPr lang="el-GR" sz="2200" b="1" dirty="0"/>
              <a:t>)</a:t>
            </a:r>
          </a:p>
        </p:txBody>
      </p:sp>
      <p:sp>
        <p:nvSpPr>
          <p:cNvPr id="9220" name="Line 6"/>
          <p:cNvSpPr>
            <a:spLocks noChangeShapeType="1"/>
          </p:cNvSpPr>
          <p:nvPr/>
        </p:nvSpPr>
        <p:spPr bwMode="auto">
          <a:xfrm flipV="1">
            <a:off x="2599972" y="3889376"/>
            <a:ext cx="799042" cy="88018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lstStyle/>
          <a:p>
            <a:endParaRPr lang="el-GR"/>
          </a:p>
        </p:txBody>
      </p:sp>
    </p:spTree>
    <p:extLst>
      <p:ext uri="{BB962C8B-B14F-4D97-AF65-F5344CB8AC3E}">
        <p14:creationId xmlns:p14="http://schemas.microsoft.com/office/powerpoint/2010/main" val="1049261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ΕΡΥΘΡΟΣ ΚΑΙ ΩΧΡΟΣ ΜΥΕΛΟΣ</a:t>
            </a:r>
            <a:endParaRPr lang="el-GR" dirty="0"/>
          </a:p>
        </p:txBody>
      </p:sp>
      <p:sp>
        <p:nvSpPr>
          <p:cNvPr id="3" name="Θέση περιεχομένου 2"/>
          <p:cNvSpPr>
            <a:spLocks noGrp="1"/>
          </p:cNvSpPr>
          <p:nvPr>
            <p:ph idx="1"/>
          </p:nvPr>
        </p:nvSpPr>
        <p:spPr>
          <a:xfrm>
            <a:off x="508000" y="2092009"/>
            <a:ext cx="9144000" cy="1789999"/>
          </a:xfrm>
        </p:spPr>
        <p:txBody>
          <a:bodyPr/>
          <a:lstStyle/>
          <a:p>
            <a:pPr marL="71438" indent="0">
              <a:buNone/>
            </a:pPr>
            <a:r>
              <a:rPr lang="el-GR" dirty="0"/>
              <a:t>Γενικά, ο μυελός των οστών που επιτελεί την </a:t>
            </a:r>
            <a:r>
              <a:rPr lang="el-GR" dirty="0" err="1"/>
              <a:t>αιμοποίηση</a:t>
            </a:r>
            <a:r>
              <a:rPr lang="el-GR" dirty="0"/>
              <a:t> καλείται </a:t>
            </a:r>
            <a:r>
              <a:rPr lang="el-GR" dirty="0">
                <a:solidFill>
                  <a:srgbClr val="FFC000"/>
                </a:solidFill>
              </a:rPr>
              <a:t>ερυθρός </a:t>
            </a:r>
            <a:r>
              <a:rPr lang="el-GR" dirty="0" smtClean="0">
                <a:solidFill>
                  <a:srgbClr val="FFC000"/>
                </a:solidFill>
              </a:rPr>
              <a:t>μυελός</a:t>
            </a:r>
            <a:r>
              <a:rPr lang="el-GR" dirty="0"/>
              <a:t>, ενώ ο ανενεργός καλείται </a:t>
            </a:r>
            <a:r>
              <a:rPr lang="el-GR" dirty="0">
                <a:solidFill>
                  <a:srgbClr val="FFC000"/>
                </a:solidFill>
              </a:rPr>
              <a:t>ωχρός μυελός</a:t>
            </a:r>
            <a:r>
              <a:rPr lang="el-GR" dirty="0"/>
              <a:t>.</a:t>
            </a:r>
          </a:p>
        </p:txBody>
      </p:sp>
      <p:sp>
        <p:nvSpPr>
          <p:cNvPr id="4" name="Ορθογώνιο 3"/>
          <p:cNvSpPr/>
          <p:nvPr/>
        </p:nvSpPr>
        <p:spPr>
          <a:xfrm>
            <a:off x="602537" y="4818112"/>
            <a:ext cx="9085975" cy="1200329"/>
          </a:xfrm>
          <a:prstGeom prst="rect">
            <a:avLst/>
          </a:prstGeom>
        </p:spPr>
        <p:txBody>
          <a:bodyPr wrap="square">
            <a:spAutoFit/>
          </a:bodyPr>
          <a:lstStyle/>
          <a:p>
            <a:r>
              <a:rPr lang="el-GR" dirty="0"/>
              <a:t>Σε </a:t>
            </a:r>
            <a:r>
              <a:rPr lang="el-GR" dirty="0" smtClean="0"/>
              <a:t>ηλικία 20 </a:t>
            </a:r>
            <a:r>
              <a:rPr lang="el-GR" dirty="0"/>
              <a:t>ετών περίπου ο μυελός της </a:t>
            </a:r>
            <a:r>
              <a:rPr lang="el-GR" dirty="0" err="1"/>
              <a:t>διαφύσεως</a:t>
            </a:r>
            <a:r>
              <a:rPr lang="el-GR" dirty="0"/>
              <a:t> των </a:t>
            </a:r>
            <a:r>
              <a:rPr lang="el-GR" dirty="0" err="1"/>
              <a:t>επίμηκων</a:t>
            </a:r>
            <a:r>
              <a:rPr lang="el-GR" dirty="0"/>
              <a:t> οστών </a:t>
            </a:r>
            <a:r>
              <a:rPr lang="el-GR" dirty="0" smtClean="0"/>
              <a:t>(εκτός του </a:t>
            </a:r>
            <a:r>
              <a:rPr lang="el-GR" dirty="0" err="1"/>
              <a:t>βραχιονίου</a:t>
            </a:r>
            <a:r>
              <a:rPr lang="el-GR" dirty="0"/>
              <a:t> και του </a:t>
            </a:r>
            <a:r>
              <a:rPr lang="el-GR" dirty="0" smtClean="0"/>
              <a:t>μηριαίου) </a:t>
            </a:r>
            <a:r>
              <a:rPr lang="el-GR" dirty="0"/>
              <a:t>γίνεται ανενεργός</a:t>
            </a:r>
            <a:r>
              <a:rPr lang="el-GR" dirty="0" smtClean="0"/>
              <a:t>, πλημμυρίζεται </a:t>
            </a:r>
            <a:r>
              <a:rPr lang="el-GR" dirty="0"/>
              <a:t>από λίπος και δεν μετέχει πλέον στην </a:t>
            </a:r>
            <a:r>
              <a:rPr lang="el-GR" dirty="0" err="1"/>
              <a:t>αιμοποίηση</a:t>
            </a:r>
            <a:r>
              <a:rPr lang="el-GR" dirty="0"/>
              <a:t>.</a:t>
            </a:r>
          </a:p>
        </p:txBody>
      </p:sp>
    </p:spTree>
    <p:extLst>
      <p:ext uri="{BB962C8B-B14F-4D97-AF65-F5344CB8AC3E}">
        <p14:creationId xmlns:p14="http://schemas.microsoft.com/office/powerpoint/2010/main" val="3128052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06-03_LongBone_3"/>
          <p:cNvPicPr>
            <a:picLocks noChangeAspect="1" noChangeArrowheads="1"/>
          </p:cNvPicPr>
          <p:nvPr/>
        </p:nvPicPr>
        <p:blipFill rotWithShape="1">
          <a:blip r:embed="rId3">
            <a:extLst>
              <a:ext uri="{28A0092B-C50C-407E-A947-70E740481C1C}">
                <a14:useLocalDpi xmlns:a14="http://schemas.microsoft.com/office/drawing/2010/main" val="0"/>
              </a:ext>
            </a:extLst>
          </a:blip>
          <a:srcRect b="3390"/>
          <a:stretch/>
        </p:blipFill>
        <p:spPr bwMode="auto">
          <a:xfrm>
            <a:off x="0" y="137592"/>
            <a:ext cx="10160000" cy="736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5720293" y="4930070"/>
            <a:ext cx="1520472" cy="4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spcBef>
                <a:spcPct val="50000"/>
              </a:spcBef>
            </a:pPr>
            <a:r>
              <a:rPr lang="el-GR" sz="2000" b="1">
                <a:solidFill>
                  <a:srgbClr val="000000"/>
                </a:solidFill>
              </a:rPr>
              <a:t>περιόστεο</a:t>
            </a:r>
          </a:p>
        </p:txBody>
      </p:sp>
      <p:sp>
        <p:nvSpPr>
          <p:cNvPr id="21510" name="Line 6"/>
          <p:cNvSpPr>
            <a:spLocks noChangeShapeType="1"/>
          </p:cNvSpPr>
          <p:nvPr/>
        </p:nvSpPr>
        <p:spPr bwMode="auto">
          <a:xfrm>
            <a:off x="7080250" y="5169959"/>
            <a:ext cx="560917"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lstStyle/>
          <a:p>
            <a:endParaRPr lang="el-GR"/>
          </a:p>
        </p:txBody>
      </p:sp>
      <p:sp>
        <p:nvSpPr>
          <p:cNvPr id="21511" name="Text Box 7"/>
          <p:cNvSpPr txBox="1">
            <a:spLocks noChangeArrowheads="1"/>
          </p:cNvSpPr>
          <p:nvPr/>
        </p:nvSpPr>
        <p:spPr bwMode="auto">
          <a:xfrm>
            <a:off x="0" y="1008945"/>
            <a:ext cx="1640417" cy="117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spcBef>
                <a:spcPct val="50000"/>
              </a:spcBef>
            </a:pPr>
            <a:r>
              <a:rPr lang="el-GR" sz="2000" b="1">
                <a:solidFill>
                  <a:srgbClr val="000000"/>
                </a:solidFill>
              </a:rPr>
              <a:t>Επίφυση</a:t>
            </a:r>
          </a:p>
          <a:p>
            <a:pPr>
              <a:spcBef>
                <a:spcPct val="50000"/>
              </a:spcBef>
            </a:pPr>
            <a:r>
              <a:rPr lang="el-GR" sz="2000" b="1">
                <a:solidFill>
                  <a:srgbClr val="000000"/>
                </a:solidFill>
              </a:rPr>
              <a:t>Σπογγώδες οστό </a:t>
            </a:r>
          </a:p>
        </p:txBody>
      </p:sp>
      <p:sp>
        <p:nvSpPr>
          <p:cNvPr id="21512" name="Text Box 8"/>
          <p:cNvSpPr txBox="1">
            <a:spLocks noChangeArrowheads="1"/>
          </p:cNvSpPr>
          <p:nvPr/>
        </p:nvSpPr>
        <p:spPr bwMode="auto">
          <a:xfrm>
            <a:off x="0" y="5649737"/>
            <a:ext cx="1640417" cy="117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spcBef>
                <a:spcPct val="50000"/>
              </a:spcBef>
            </a:pPr>
            <a:r>
              <a:rPr lang="el-GR" sz="2000" b="1">
                <a:solidFill>
                  <a:srgbClr val="000000"/>
                </a:solidFill>
              </a:rPr>
              <a:t>Επίφυση</a:t>
            </a:r>
          </a:p>
          <a:p>
            <a:pPr>
              <a:spcBef>
                <a:spcPct val="50000"/>
              </a:spcBef>
            </a:pPr>
            <a:r>
              <a:rPr lang="el-GR" sz="2000" b="1">
                <a:solidFill>
                  <a:srgbClr val="000000"/>
                </a:solidFill>
              </a:rPr>
              <a:t>Συμπαγές οστό </a:t>
            </a:r>
          </a:p>
        </p:txBody>
      </p:sp>
      <p:sp>
        <p:nvSpPr>
          <p:cNvPr id="21513" name="AutoShape 9"/>
          <p:cNvSpPr>
            <a:spLocks/>
          </p:cNvSpPr>
          <p:nvPr/>
        </p:nvSpPr>
        <p:spPr bwMode="auto">
          <a:xfrm>
            <a:off x="1479904" y="1008945"/>
            <a:ext cx="79374" cy="1280583"/>
          </a:xfrm>
          <a:prstGeom prst="leftBrace">
            <a:avLst>
              <a:gd name="adj1" fmla="val 134445"/>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9" tIns="50799" rIns="101599" bIns="50799" anchor="ctr"/>
          <a:lstStyle/>
          <a:p>
            <a:endParaRPr lang="el-GR"/>
          </a:p>
        </p:txBody>
      </p:sp>
      <p:sp>
        <p:nvSpPr>
          <p:cNvPr id="21514" name="AutoShape 10"/>
          <p:cNvSpPr>
            <a:spLocks/>
          </p:cNvSpPr>
          <p:nvPr/>
        </p:nvSpPr>
        <p:spPr bwMode="auto">
          <a:xfrm>
            <a:off x="1479904" y="5570362"/>
            <a:ext cx="79374" cy="1280583"/>
          </a:xfrm>
          <a:prstGeom prst="leftBrace">
            <a:avLst>
              <a:gd name="adj1" fmla="val 134445"/>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9" tIns="50799" rIns="101599" bIns="50799" anchor="ctr"/>
          <a:lstStyle/>
          <a:p>
            <a:endParaRPr lang="el-GR"/>
          </a:p>
        </p:txBody>
      </p:sp>
      <p:sp>
        <p:nvSpPr>
          <p:cNvPr id="21515" name="Text Box 11"/>
          <p:cNvSpPr txBox="1">
            <a:spLocks noChangeArrowheads="1"/>
          </p:cNvSpPr>
          <p:nvPr/>
        </p:nvSpPr>
        <p:spPr bwMode="auto">
          <a:xfrm>
            <a:off x="3159126" y="3889375"/>
            <a:ext cx="1520472" cy="4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spcBef>
                <a:spcPct val="50000"/>
              </a:spcBef>
            </a:pPr>
            <a:r>
              <a:rPr lang="el-GR" sz="2000" b="1">
                <a:solidFill>
                  <a:srgbClr val="000000"/>
                </a:solidFill>
              </a:rPr>
              <a:t>Διάφυση</a:t>
            </a:r>
          </a:p>
        </p:txBody>
      </p:sp>
      <p:sp>
        <p:nvSpPr>
          <p:cNvPr id="21516" name="AutoShape 12"/>
          <p:cNvSpPr>
            <a:spLocks/>
          </p:cNvSpPr>
          <p:nvPr/>
        </p:nvSpPr>
        <p:spPr bwMode="auto">
          <a:xfrm>
            <a:off x="2760487" y="2529417"/>
            <a:ext cx="398639" cy="2880431"/>
          </a:xfrm>
          <a:prstGeom prst="rightBrace">
            <a:avLst>
              <a:gd name="adj1" fmla="val 60214"/>
              <a:gd name="adj2" fmla="val 50000"/>
            </a:avLst>
          </a:pr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599" tIns="50799" rIns="101599" bIns="50799" anchor="ctr"/>
          <a:lstStyle/>
          <a:p>
            <a:endParaRPr lang="el-GR"/>
          </a:p>
        </p:txBody>
      </p:sp>
      <p:sp>
        <p:nvSpPr>
          <p:cNvPr id="21517" name="Text Box 13"/>
          <p:cNvSpPr txBox="1">
            <a:spLocks noChangeArrowheads="1"/>
          </p:cNvSpPr>
          <p:nvPr/>
        </p:nvSpPr>
        <p:spPr bwMode="auto">
          <a:xfrm>
            <a:off x="5159376" y="3810001"/>
            <a:ext cx="1920874" cy="40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p>
            <a:pPr>
              <a:spcBef>
                <a:spcPct val="50000"/>
              </a:spcBef>
            </a:pPr>
            <a:r>
              <a:rPr lang="el-GR" sz="2000" b="1">
                <a:solidFill>
                  <a:srgbClr val="000000"/>
                </a:solidFill>
              </a:rPr>
              <a:t>Ωχρός μυελός</a:t>
            </a:r>
          </a:p>
        </p:txBody>
      </p:sp>
      <p:sp>
        <p:nvSpPr>
          <p:cNvPr id="21518" name="Line 14"/>
          <p:cNvSpPr>
            <a:spLocks noChangeShapeType="1"/>
          </p:cNvSpPr>
          <p:nvPr/>
        </p:nvSpPr>
        <p:spPr bwMode="auto">
          <a:xfrm>
            <a:off x="7240764" y="4049889"/>
            <a:ext cx="880180"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lstStyle/>
          <a:p>
            <a:endParaRPr lang="el-GR"/>
          </a:p>
        </p:txBody>
      </p:sp>
    </p:spTree>
    <p:extLst>
      <p:ext uri="{BB962C8B-B14F-4D97-AF65-F5344CB8AC3E}">
        <p14:creationId xmlns:p14="http://schemas.microsoft.com/office/powerpoint/2010/main" val="370058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5464" y="1865784"/>
            <a:ext cx="9649072" cy="2232248"/>
          </a:xfrm>
        </p:spPr>
        <p:txBody>
          <a:bodyPr/>
          <a:lstStyle/>
          <a:p>
            <a:pPr marL="71438" indent="0">
              <a:buNone/>
            </a:pPr>
            <a:r>
              <a:rPr lang="el-GR" sz="2800" dirty="0" smtClean="0"/>
              <a:t>Στις μυελοκυψέλες των σπονδύλων, </a:t>
            </a:r>
            <a:r>
              <a:rPr lang="el-GR" sz="2800" dirty="0"/>
              <a:t>του στέρνου, των πλευρών</a:t>
            </a:r>
            <a:r>
              <a:rPr lang="el-GR" sz="2800" dirty="0" smtClean="0"/>
              <a:t>, των οστών της λεκάνης, του κρανίου κ.τ.λ</a:t>
            </a:r>
            <a:r>
              <a:rPr lang="el-GR" sz="2800" dirty="0"/>
              <a:t>. </a:t>
            </a:r>
            <a:endParaRPr lang="el-GR" sz="2800" dirty="0" smtClean="0"/>
          </a:p>
          <a:p>
            <a:pPr marL="71438" indent="0">
              <a:buNone/>
            </a:pPr>
            <a:r>
              <a:rPr lang="el-GR" sz="2800" dirty="0" smtClean="0"/>
              <a:t>η </a:t>
            </a:r>
            <a:r>
              <a:rPr lang="el-GR" sz="2800" dirty="0" err="1"/>
              <a:t>αιμοποίηση</a:t>
            </a:r>
            <a:r>
              <a:rPr lang="el-GR" sz="2800" dirty="0"/>
              <a:t> λαμβάνει χώρα καθ’ όλη τη διάρκεια της ζωής.</a:t>
            </a:r>
          </a:p>
        </p:txBody>
      </p:sp>
      <p:sp>
        <p:nvSpPr>
          <p:cNvPr id="4" name="Ορθογώνιο 3"/>
          <p:cNvSpPr/>
          <p:nvPr/>
        </p:nvSpPr>
        <p:spPr>
          <a:xfrm>
            <a:off x="399480" y="6241722"/>
            <a:ext cx="9289032" cy="830997"/>
          </a:xfrm>
          <a:prstGeom prst="rect">
            <a:avLst/>
          </a:prstGeom>
        </p:spPr>
        <p:txBody>
          <a:bodyPr wrap="square">
            <a:spAutoFit/>
          </a:bodyPr>
          <a:lstStyle/>
          <a:p>
            <a:r>
              <a:rPr lang="el-GR" dirty="0"/>
              <a:t>Στο στέρνο και μάλιστα σε άτομα </a:t>
            </a:r>
            <a:r>
              <a:rPr lang="el-GR" dirty="0" smtClean="0"/>
              <a:t>προχωρημένης </a:t>
            </a:r>
            <a:r>
              <a:rPr lang="el-GR" dirty="0"/>
              <a:t>ηλικίας, υπάρχει πάντα μυελός των οστών </a:t>
            </a:r>
            <a:r>
              <a:rPr lang="el-GR" dirty="0" smtClean="0"/>
              <a:t>εν </a:t>
            </a:r>
            <a:r>
              <a:rPr lang="el-GR" dirty="0"/>
              <a:t>ενεργεία.</a:t>
            </a:r>
          </a:p>
        </p:txBody>
      </p:sp>
    </p:spTree>
    <p:extLst>
      <p:ext uri="{BB962C8B-B14F-4D97-AF65-F5344CB8AC3E}">
        <p14:creationId xmlns:p14="http://schemas.microsoft.com/office/powerpoint/2010/main" val="26019224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5" y="353616"/>
            <a:ext cx="9998655" cy="676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0364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399480" y="2729880"/>
            <a:ext cx="9144000" cy="1554162"/>
          </a:xfrm>
        </p:spPr>
        <p:txBody>
          <a:bodyPr lIns="0" tIns="0" rIns="0" bIns="0" anchor="t">
            <a:noAutofit/>
          </a:bodyPr>
          <a:lstStyle/>
          <a:p>
            <a:pPr marL="93663" indent="-93663" algn="ctr">
              <a:lnSpc>
                <a:spcPct val="95000"/>
              </a:lnSpc>
            </a:pPr>
            <a:r>
              <a:rPr lang="el-GR" sz="6000" b="1" dirty="0" smtClean="0">
                <a:solidFill>
                  <a:srgbClr val="000000"/>
                </a:solidFill>
                <a:latin typeface="'trebuchet ms'" pitchFamily="34"/>
              </a:rPr>
              <a:t>2. Σχηματισμός</a:t>
            </a:r>
            <a:r>
              <a:rPr lang="en-US" sz="6000" b="1" dirty="0" smtClean="0">
                <a:solidFill>
                  <a:srgbClr val="000000"/>
                </a:solidFill>
                <a:latin typeface="'trebuchet ms'" pitchFamily="34"/>
              </a:rPr>
              <a:t> </a:t>
            </a:r>
            <a:r>
              <a:rPr lang="en-US" sz="6000" b="1" dirty="0">
                <a:solidFill>
                  <a:srgbClr val="000000"/>
                </a:solidFill>
                <a:latin typeface="'trebuchet ms'" pitchFamily="34"/>
              </a:rPr>
              <a:t>και ανάπτυξη των οστών</a:t>
            </a:r>
          </a:p>
        </p:txBody>
      </p:sp>
    </p:spTree>
    <p:extLst>
      <p:ext uri="{BB962C8B-B14F-4D97-AF65-F5344CB8AC3E}">
        <p14:creationId xmlns:p14="http://schemas.microsoft.com/office/powerpoint/2010/main" val="1611981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398838" y="406400"/>
            <a:ext cx="3098800" cy="628634"/>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gn="ctr">
              <a:lnSpc>
                <a:spcPct val="95000"/>
              </a:lnSpc>
            </a:pPr>
            <a:r>
              <a:rPr lang="en-US" sz="2700" dirty="0" err="1">
                <a:solidFill>
                  <a:srgbClr val="000000"/>
                </a:solidFill>
                <a:latin typeface="Arial" charset="0"/>
              </a:rPr>
              <a:t>Υμενώδης</a:t>
            </a:r>
            <a:r>
              <a:rPr lang="en-US" sz="2700" dirty="0">
                <a:solidFill>
                  <a:srgbClr val="000000"/>
                </a:solidFill>
                <a:latin typeface="Arial" charset="0"/>
              </a:rPr>
              <a:t> </a:t>
            </a:r>
            <a:r>
              <a:rPr lang="en-US" sz="2700" dirty="0" err="1" smtClean="0">
                <a:solidFill>
                  <a:srgbClr val="000000"/>
                </a:solidFill>
                <a:latin typeface="Arial" charset="0"/>
              </a:rPr>
              <a:t>σκελετός</a:t>
            </a:r>
            <a:endParaRPr lang="el-GR" sz="2700" dirty="0" smtClean="0">
              <a:solidFill>
                <a:srgbClr val="000000"/>
              </a:solidFill>
              <a:latin typeface="Arial" charset="0"/>
            </a:endParaRPr>
          </a:p>
          <a:p>
            <a:pPr algn="ctr">
              <a:lnSpc>
                <a:spcPct val="95000"/>
              </a:lnSpc>
            </a:pPr>
            <a:r>
              <a:rPr lang="el-GR" sz="1600" dirty="0" smtClean="0">
                <a:solidFill>
                  <a:srgbClr val="000000"/>
                </a:solidFill>
                <a:latin typeface="Arial" charset="0"/>
              </a:rPr>
              <a:t>(ειδική μορφή συνδετικού ιστού)</a:t>
            </a:r>
            <a:endParaRPr lang="en-US" sz="1600" dirty="0">
              <a:solidFill>
                <a:srgbClr val="000000"/>
              </a:solidFill>
              <a:latin typeface="Arial" charset="0"/>
            </a:endParaRP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413" y="1473088"/>
            <a:ext cx="973137" cy="974725"/>
          </a:xfrm>
          <a:prstGeom prst="rect">
            <a:avLst/>
          </a:prstGeom>
          <a:noFill/>
          <a:extLst>
            <a:ext uri="{909E8E84-426E-40DD-AFC4-6F175D3DCCD1}">
              <a14:hiddenFill xmlns:a14="http://schemas.microsoft.com/office/drawing/2010/main">
                <a:solidFill>
                  <a:srgbClr val="FFFFFF"/>
                </a:solidFill>
              </a14:hiddenFill>
            </a:ext>
          </a:extLst>
        </p:spPr>
      </p:pic>
      <p:sp>
        <p:nvSpPr>
          <p:cNvPr id="3078" name="Text Box 6"/>
          <p:cNvSpPr txBox="1">
            <a:spLocks noChangeArrowheads="1"/>
          </p:cNvSpPr>
          <p:nvPr/>
        </p:nvSpPr>
        <p:spPr bwMode="auto">
          <a:xfrm>
            <a:off x="1989757" y="2493101"/>
            <a:ext cx="2195512" cy="446087"/>
          </a:xfrm>
          <a:prstGeom prst="rect">
            <a:avLst/>
          </a:prstGeom>
          <a:solidFill>
            <a:srgbClr val="9FC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nSpc>
                <a:spcPct val="95000"/>
              </a:lnSpc>
            </a:pPr>
            <a:r>
              <a:rPr lang="en-US" sz="2700" dirty="0" err="1">
                <a:solidFill>
                  <a:srgbClr val="000000"/>
                </a:solidFill>
                <a:latin typeface="Arial" charset="0"/>
              </a:rPr>
              <a:t>Οστίτης</a:t>
            </a:r>
            <a:r>
              <a:rPr lang="en-US" sz="2700" dirty="0">
                <a:solidFill>
                  <a:srgbClr val="000000"/>
                </a:solidFill>
                <a:latin typeface="Arial" charset="0"/>
              </a:rPr>
              <a:t> </a:t>
            </a:r>
            <a:r>
              <a:rPr lang="en-US" sz="2700" dirty="0" err="1">
                <a:solidFill>
                  <a:srgbClr val="000000"/>
                </a:solidFill>
                <a:latin typeface="Arial" charset="0"/>
              </a:rPr>
              <a:t>ιστός</a:t>
            </a:r>
            <a:endParaRPr lang="en-US" sz="2700" dirty="0">
              <a:solidFill>
                <a:srgbClr val="000000"/>
              </a:solidFill>
              <a:latin typeface="Arial" charset="0"/>
            </a:endParaRP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34" y="1456420"/>
            <a:ext cx="1006475" cy="1008063"/>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p:cNvSpPr txBox="1">
            <a:spLocks noChangeArrowheads="1"/>
          </p:cNvSpPr>
          <p:nvPr/>
        </p:nvSpPr>
        <p:spPr bwMode="auto">
          <a:xfrm>
            <a:off x="5324475" y="2518782"/>
            <a:ext cx="2779861" cy="394723"/>
          </a:xfrm>
          <a:prstGeom prst="rect">
            <a:avLst/>
          </a:prstGeom>
          <a:solidFill>
            <a:srgbClr val="FFE5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gn="ctr">
              <a:lnSpc>
                <a:spcPct val="95000"/>
              </a:lnSpc>
            </a:pPr>
            <a:r>
              <a:rPr lang="en-US" sz="2700" dirty="0" err="1">
                <a:solidFill>
                  <a:srgbClr val="000000"/>
                </a:solidFill>
                <a:latin typeface="Arial" charset="0"/>
              </a:rPr>
              <a:t>Χόνδρινος</a:t>
            </a:r>
            <a:r>
              <a:rPr lang="en-US" sz="2700" dirty="0">
                <a:solidFill>
                  <a:srgbClr val="000000"/>
                </a:solidFill>
                <a:latin typeface="Arial" charset="0"/>
              </a:rPr>
              <a:t> </a:t>
            </a:r>
            <a:r>
              <a:rPr lang="en-US" sz="2700" dirty="0" err="1">
                <a:solidFill>
                  <a:srgbClr val="000000"/>
                </a:solidFill>
                <a:latin typeface="Arial" charset="0"/>
              </a:rPr>
              <a:t>ιστός</a:t>
            </a:r>
            <a:endParaRPr lang="en-US" sz="2700" dirty="0">
              <a:solidFill>
                <a:srgbClr val="000000"/>
              </a:solidFill>
              <a:latin typeface="Arial" charset="0"/>
            </a:endParaRPr>
          </a:p>
        </p:txBody>
      </p:sp>
      <p:sp>
        <p:nvSpPr>
          <p:cNvPr id="3081" name="Freeform 9"/>
          <p:cNvSpPr>
            <a:spLocks/>
          </p:cNvSpPr>
          <p:nvPr/>
        </p:nvSpPr>
        <p:spPr bwMode="auto">
          <a:xfrm flipV="1">
            <a:off x="6598454" y="2968695"/>
            <a:ext cx="233363" cy="481013"/>
          </a:xfrm>
          <a:custGeom>
            <a:avLst/>
            <a:gdLst>
              <a:gd name="T0" fmla="*/ 6165 w 22715"/>
              <a:gd name="T1" fmla="*/ 21600 h 21600"/>
              <a:gd name="T2" fmla="*/ 6165 w 22715"/>
              <a:gd name="T3" fmla="*/ 11173 h 21600"/>
              <a:gd name="T4" fmla="*/ 985 w 22715"/>
              <a:gd name="T5" fmla="*/ 11173 h 21600"/>
              <a:gd name="T6" fmla="*/ 995 w 22715"/>
              <a:gd name="T7" fmla="*/ 10190 h 21600"/>
              <a:gd name="T8" fmla="*/ 11345 w 22715"/>
              <a:gd name="T9" fmla="*/ 0 h 21600"/>
              <a:gd name="T10" fmla="*/ 21691 w 22715"/>
              <a:gd name="T11" fmla="*/ 10187 h 21600"/>
              <a:gd name="T12" fmla="*/ 21705 w 22715"/>
              <a:gd name="T13" fmla="*/ 11173 h 21600"/>
              <a:gd name="T14" fmla="*/ 16526 w 22715"/>
              <a:gd name="T15" fmla="*/ 11173 h 21600"/>
              <a:gd name="T16" fmla="*/ 16526 w 22715"/>
              <a:gd name="T17" fmla="*/ 21600 h 21600"/>
              <a:gd name="T18" fmla="*/ 6165 w 22715"/>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15" h="21600">
                <a:moveTo>
                  <a:pt x="6165" y="21600"/>
                </a:moveTo>
                <a:lnTo>
                  <a:pt x="6165" y="11173"/>
                </a:lnTo>
                <a:cubicBezTo>
                  <a:pt x="6165" y="11173"/>
                  <a:pt x="1031" y="11188"/>
                  <a:pt x="985" y="11173"/>
                </a:cubicBezTo>
                <a:cubicBezTo>
                  <a:pt x="0" y="11173"/>
                  <a:pt x="995" y="10190"/>
                  <a:pt x="995" y="10190"/>
                </a:cubicBezTo>
                <a:lnTo>
                  <a:pt x="11345" y="0"/>
                </a:lnTo>
                <a:cubicBezTo>
                  <a:pt x="11345" y="0"/>
                  <a:pt x="21669" y="10187"/>
                  <a:pt x="21691" y="10187"/>
                </a:cubicBezTo>
                <a:cubicBezTo>
                  <a:pt x="22715" y="11337"/>
                  <a:pt x="21705" y="11173"/>
                  <a:pt x="21705" y="11173"/>
                </a:cubicBezTo>
                <a:lnTo>
                  <a:pt x="16526" y="11173"/>
                </a:lnTo>
                <a:lnTo>
                  <a:pt x="16526" y="21600"/>
                </a:lnTo>
                <a:lnTo>
                  <a:pt x="6165" y="21600"/>
                </a:lnTo>
                <a:close/>
              </a:path>
            </a:pathLst>
          </a:custGeom>
          <a:solidFill>
            <a:srgbClr val="FFD966"/>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082" name="Text Box 10"/>
          <p:cNvSpPr txBox="1">
            <a:spLocks noChangeArrowheads="1"/>
          </p:cNvSpPr>
          <p:nvPr/>
        </p:nvSpPr>
        <p:spPr bwMode="auto">
          <a:xfrm>
            <a:off x="5324475" y="3482602"/>
            <a:ext cx="2923877" cy="350865"/>
          </a:xfrm>
          <a:prstGeom prst="rect">
            <a:avLst/>
          </a:prstGeom>
          <a:solidFill>
            <a:srgbClr val="FFE5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Times New Roman" charset="0"/>
              </a:defRPr>
            </a:lvl1pPr>
            <a:lvl2pPr indent="-342900">
              <a:defRPr sz="2400">
                <a:solidFill>
                  <a:schemeClr val="tx1"/>
                </a:solidFill>
                <a:latin typeface="Times New Roman" charset="0"/>
              </a:defRPr>
            </a:lvl2pPr>
            <a:lvl3pPr marL="857250" indent="-285750">
              <a:defRPr sz="2400">
                <a:solidFill>
                  <a:schemeClr val="tx1"/>
                </a:solidFill>
                <a:latin typeface="Times New Roman" charset="0"/>
              </a:defRPr>
            </a:lvl3pPr>
            <a:lvl4pPr marL="1257300" indent="-228600">
              <a:defRPr sz="2400">
                <a:solidFill>
                  <a:schemeClr val="tx1"/>
                </a:solidFill>
                <a:latin typeface="Times New Roman" charset="0"/>
              </a:defRPr>
            </a:lvl4pPr>
            <a:lvl5pPr marL="1714500" indent="-228600">
              <a:defRPr sz="2400">
                <a:solidFill>
                  <a:schemeClr val="tx1"/>
                </a:solidFill>
                <a:latin typeface="Times New Roman" charset="0"/>
              </a:defRPr>
            </a:lvl5pPr>
            <a:lvl6pPr marL="2171700" indent="-228600" fontAlgn="base">
              <a:spcBef>
                <a:spcPct val="0"/>
              </a:spcBef>
              <a:spcAft>
                <a:spcPct val="0"/>
              </a:spcAft>
              <a:defRPr sz="2400">
                <a:solidFill>
                  <a:schemeClr val="tx1"/>
                </a:solidFill>
                <a:latin typeface="Times New Roman" charset="0"/>
              </a:defRPr>
            </a:lvl6pPr>
            <a:lvl7pPr marL="2628900" indent="-228600" fontAlgn="base">
              <a:spcBef>
                <a:spcPct val="0"/>
              </a:spcBef>
              <a:spcAft>
                <a:spcPct val="0"/>
              </a:spcAft>
              <a:defRPr sz="2400">
                <a:solidFill>
                  <a:schemeClr val="tx1"/>
                </a:solidFill>
                <a:latin typeface="Times New Roman" charset="0"/>
              </a:defRPr>
            </a:lvl7pPr>
            <a:lvl8pPr marL="3086100" indent="-228600" fontAlgn="base">
              <a:spcBef>
                <a:spcPct val="0"/>
              </a:spcBef>
              <a:spcAft>
                <a:spcPct val="0"/>
              </a:spcAft>
              <a:defRPr sz="2400">
                <a:solidFill>
                  <a:schemeClr val="tx1"/>
                </a:solidFill>
                <a:latin typeface="Times New Roman" charset="0"/>
              </a:defRPr>
            </a:lvl8pPr>
            <a:lvl9pPr marL="3543300" indent="-228600" fontAlgn="base">
              <a:spcBef>
                <a:spcPct val="0"/>
              </a:spcBef>
              <a:spcAft>
                <a:spcPct val="0"/>
              </a:spcAft>
              <a:defRPr sz="2400">
                <a:solidFill>
                  <a:schemeClr val="tx1"/>
                </a:solidFill>
                <a:latin typeface="Times New Roman" charset="0"/>
              </a:defRPr>
            </a:lvl9pPr>
          </a:lstStyle>
          <a:p>
            <a:pPr algn="ctr">
              <a:lnSpc>
                <a:spcPct val="95000"/>
              </a:lnSpc>
            </a:pPr>
            <a:r>
              <a:rPr lang="en-US" dirty="0" err="1" smtClean="0">
                <a:solidFill>
                  <a:srgbClr val="000000"/>
                </a:solidFill>
                <a:latin typeface="Arial" charset="0"/>
              </a:rPr>
              <a:t>Οστίτης</a:t>
            </a:r>
            <a:r>
              <a:rPr lang="en-US" dirty="0">
                <a:solidFill>
                  <a:srgbClr val="000000"/>
                </a:solidFill>
                <a:latin typeface="Arial" charset="0"/>
              </a:rPr>
              <a:t> </a:t>
            </a:r>
            <a:r>
              <a:rPr lang="en-US" dirty="0" err="1">
                <a:solidFill>
                  <a:srgbClr val="000000"/>
                </a:solidFill>
                <a:latin typeface="Arial" charset="0"/>
              </a:rPr>
              <a:t>ιστός</a:t>
            </a:r>
            <a:endParaRPr lang="en-US" dirty="0">
              <a:solidFill>
                <a:srgbClr val="000000"/>
              </a:solidFill>
              <a:latin typeface="Arial" charset="0"/>
            </a:endParaRPr>
          </a:p>
        </p:txBody>
      </p:sp>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759" y="2099853"/>
            <a:ext cx="22225" cy="42878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2"/>
          <p:cNvGrpSpPr>
            <a:grpSpLocks noRot="1"/>
          </p:cNvGrpSpPr>
          <p:nvPr/>
        </p:nvGrpSpPr>
        <p:grpSpPr bwMode="auto">
          <a:xfrm>
            <a:off x="1762744" y="4386064"/>
            <a:ext cx="2649538" cy="858838"/>
            <a:chOff x="2365" y="2029"/>
            <a:chExt cx="1669" cy="541"/>
          </a:xfrm>
        </p:grpSpPr>
        <p:sp>
          <p:nvSpPr>
            <p:cNvPr id="4" name="Rectangle 14"/>
            <p:cNvSpPr>
              <a:spLocks noChangeArrowheads="1"/>
            </p:cNvSpPr>
            <p:nvPr/>
          </p:nvSpPr>
          <p:spPr bwMode="auto">
            <a:xfrm>
              <a:off x="2365" y="2029"/>
              <a:ext cx="1669" cy="247"/>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lvl="1" indent="-342900">
                <a:lnSpc>
                  <a:spcPct val="95000"/>
                </a:lnSpc>
                <a:buClr>
                  <a:srgbClr val="000000"/>
                </a:buClr>
                <a:buFontTx/>
                <a:buChar char="•"/>
              </a:pPr>
              <a:r>
                <a:rPr lang="en-US" sz="1600" dirty="0" err="1">
                  <a:solidFill>
                    <a:srgbClr val="000000"/>
                  </a:solidFill>
                  <a:latin typeface="Arial" charset="0"/>
                </a:rPr>
                <a:t>Οστά</a:t>
              </a:r>
              <a:r>
                <a:rPr lang="en-US" sz="1600" dirty="0">
                  <a:solidFill>
                    <a:srgbClr val="000000"/>
                  </a:solidFill>
                  <a:latin typeface="Arial" charset="0"/>
                </a:rPr>
                <a:t> </a:t>
              </a:r>
              <a:r>
                <a:rPr lang="en-US" sz="1600" dirty="0" err="1">
                  <a:solidFill>
                    <a:srgbClr val="000000"/>
                  </a:solidFill>
                  <a:latin typeface="Arial" charset="0"/>
                </a:rPr>
                <a:t>θόλου</a:t>
              </a:r>
              <a:r>
                <a:rPr lang="en-US" sz="1600" dirty="0">
                  <a:solidFill>
                    <a:srgbClr val="000000"/>
                  </a:solidFill>
                  <a:latin typeface="Arial" charset="0"/>
                </a:rPr>
                <a:t> </a:t>
              </a:r>
              <a:r>
                <a:rPr lang="en-US" sz="1600" dirty="0" err="1">
                  <a:solidFill>
                    <a:srgbClr val="000000"/>
                  </a:solidFill>
                  <a:latin typeface="Arial" charset="0"/>
                </a:rPr>
                <a:t>κρ</a:t>
              </a:r>
              <a:r>
                <a:rPr lang="en-US" sz="1600" dirty="0">
                  <a:solidFill>
                    <a:srgbClr val="000000"/>
                  </a:solidFill>
                  <a:latin typeface="Arial" charset="0"/>
                </a:rPr>
                <a:t>ανίου</a:t>
              </a:r>
            </a:p>
          </p:txBody>
        </p:sp>
        <p:sp>
          <p:nvSpPr>
            <p:cNvPr id="5" name="Rectangle 15"/>
            <p:cNvSpPr>
              <a:spLocks noChangeArrowheads="1"/>
            </p:cNvSpPr>
            <p:nvPr/>
          </p:nvSpPr>
          <p:spPr bwMode="auto">
            <a:xfrm>
              <a:off x="2365" y="2276"/>
              <a:ext cx="1669" cy="294"/>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lvl="1" indent="-342900">
                <a:lnSpc>
                  <a:spcPct val="95000"/>
                </a:lnSpc>
                <a:buClr>
                  <a:srgbClr val="000000"/>
                </a:buClr>
                <a:buFontTx/>
                <a:buChar char="•"/>
              </a:pPr>
              <a:r>
                <a:rPr lang="en-US" sz="1600" dirty="0" err="1">
                  <a:solidFill>
                    <a:srgbClr val="000000"/>
                  </a:solidFill>
                  <a:latin typeface="Arial" charset="0"/>
                </a:rPr>
                <a:t>Κλείδ</a:t>
              </a:r>
              <a:r>
                <a:rPr lang="en-US" sz="1600" dirty="0">
                  <a:solidFill>
                    <a:srgbClr val="000000"/>
                  </a:solidFill>
                  <a:latin typeface="Arial" charset="0"/>
                </a:rPr>
                <a:t>α</a:t>
              </a:r>
            </a:p>
          </p:txBody>
        </p:sp>
        <p:sp>
          <p:nvSpPr>
            <p:cNvPr id="7" name="Line 17"/>
            <p:cNvSpPr>
              <a:spLocks noChangeShapeType="1"/>
            </p:cNvSpPr>
            <p:nvPr/>
          </p:nvSpPr>
          <p:spPr bwMode="auto">
            <a:xfrm>
              <a:off x="2365" y="2029"/>
              <a:ext cx="1669" cy="0"/>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8" name="Line 18"/>
            <p:cNvSpPr>
              <a:spLocks noChangeShapeType="1"/>
            </p:cNvSpPr>
            <p:nvPr/>
          </p:nvSpPr>
          <p:spPr bwMode="auto">
            <a:xfrm>
              <a:off x="2365" y="2276"/>
              <a:ext cx="1669" cy="0"/>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9" name="Line 19"/>
            <p:cNvSpPr>
              <a:spLocks noChangeShapeType="1"/>
            </p:cNvSpPr>
            <p:nvPr/>
          </p:nvSpPr>
          <p:spPr bwMode="auto">
            <a:xfrm>
              <a:off x="2365" y="2570"/>
              <a:ext cx="1669" cy="0"/>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0" name="Line 20"/>
            <p:cNvSpPr>
              <a:spLocks noChangeShapeType="1"/>
            </p:cNvSpPr>
            <p:nvPr/>
          </p:nvSpPr>
          <p:spPr bwMode="auto">
            <a:xfrm>
              <a:off x="2365" y="2276"/>
              <a:ext cx="0" cy="294"/>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1" name="Line 21"/>
            <p:cNvSpPr>
              <a:spLocks noChangeShapeType="1"/>
            </p:cNvSpPr>
            <p:nvPr/>
          </p:nvSpPr>
          <p:spPr bwMode="auto">
            <a:xfrm>
              <a:off x="4034" y="2276"/>
              <a:ext cx="0" cy="294"/>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0" name="Line 30"/>
            <p:cNvSpPr>
              <a:spLocks noChangeShapeType="1"/>
            </p:cNvSpPr>
            <p:nvPr/>
          </p:nvSpPr>
          <p:spPr bwMode="auto">
            <a:xfrm>
              <a:off x="2365" y="2029"/>
              <a:ext cx="1669"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1" name="Line 31"/>
            <p:cNvSpPr>
              <a:spLocks noChangeShapeType="1"/>
            </p:cNvSpPr>
            <p:nvPr/>
          </p:nvSpPr>
          <p:spPr bwMode="auto">
            <a:xfrm>
              <a:off x="2365" y="2029"/>
              <a:ext cx="1669"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2" name="Line 32"/>
            <p:cNvSpPr>
              <a:spLocks noChangeShapeType="1"/>
            </p:cNvSpPr>
            <p:nvPr/>
          </p:nvSpPr>
          <p:spPr bwMode="auto">
            <a:xfrm>
              <a:off x="2365" y="2029"/>
              <a:ext cx="0" cy="247"/>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3" name="Line 33"/>
            <p:cNvSpPr>
              <a:spLocks noChangeShapeType="1"/>
            </p:cNvSpPr>
            <p:nvPr/>
          </p:nvSpPr>
          <p:spPr bwMode="auto">
            <a:xfrm>
              <a:off x="2365" y="2029"/>
              <a:ext cx="0" cy="247"/>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4" name="Line 34"/>
            <p:cNvSpPr>
              <a:spLocks noChangeShapeType="1"/>
            </p:cNvSpPr>
            <p:nvPr/>
          </p:nvSpPr>
          <p:spPr bwMode="auto">
            <a:xfrm>
              <a:off x="2365" y="2029"/>
              <a:ext cx="0" cy="247"/>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5" name="Line 35"/>
            <p:cNvSpPr>
              <a:spLocks noChangeShapeType="1"/>
            </p:cNvSpPr>
            <p:nvPr/>
          </p:nvSpPr>
          <p:spPr bwMode="auto">
            <a:xfrm>
              <a:off x="4034" y="2029"/>
              <a:ext cx="0" cy="247"/>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6" name="Line 36"/>
            <p:cNvSpPr>
              <a:spLocks noChangeShapeType="1"/>
            </p:cNvSpPr>
            <p:nvPr/>
          </p:nvSpPr>
          <p:spPr bwMode="auto">
            <a:xfrm>
              <a:off x="4034" y="2029"/>
              <a:ext cx="0" cy="247"/>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7" name="Line 37"/>
            <p:cNvSpPr>
              <a:spLocks noChangeShapeType="1"/>
            </p:cNvSpPr>
            <p:nvPr/>
          </p:nvSpPr>
          <p:spPr bwMode="auto">
            <a:xfrm>
              <a:off x="4034" y="2029"/>
              <a:ext cx="0" cy="247"/>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8" name="Line 38"/>
            <p:cNvSpPr>
              <a:spLocks noChangeShapeType="1"/>
            </p:cNvSpPr>
            <p:nvPr/>
          </p:nvSpPr>
          <p:spPr bwMode="auto">
            <a:xfrm>
              <a:off x="2365" y="2276"/>
              <a:ext cx="1669"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9" name="Line 39"/>
            <p:cNvSpPr>
              <a:spLocks noChangeShapeType="1"/>
            </p:cNvSpPr>
            <p:nvPr/>
          </p:nvSpPr>
          <p:spPr bwMode="auto">
            <a:xfrm>
              <a:off x="2365" y="2276"/>
              <a:ext cx="1669"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0" name="Line 40"/>
            <p:cNvSpPr>
              <a:spLocks noChangeShapeType="1"/>
            </p:cNvSpPr>
            <p:nvPr/>
          </p:nvSpPr>
          <p:spPr bwMode="auto">
            <a:xfrm>
              <a:off x="2365" y="2276"/>
              <a:ext cx="0" cy="294"/>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 name="Line 41"/>
            <p:cNvSpPr>
              <a:spLocks noChangeShapeType="1"/>
            </p:cNvSpPr>
            <p:nvPr/>
          </p:nvSpPr>
          <p:spPr bwMode="auto">
            <a:xfrm>
              <a:off x="2365" y="2276"/>
              <a:ext cx="0" cy="294"/>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42" name="Line 42"/>
            <p:cNvSpPr>
              <a:spLocks noChangeShapeType="1"/>
            </p:cNvSpPr>
            <p:nvPr/>
          </p:nvSpPr>
          <p:spPr bwMode="auto">
            <a:xfrm>
              <a:off x="4034" y="2276"/>
              <a:ext cx="0" cy="294"/>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43" name="Line 43"/>
            <p:cNvSpPr>
              <a:spLocks noChangeShapeType="1"/>
            </p:cNvSpPr>
            <p:nvPr/>
          </p:nvSpPr>
          <p:spPr bwMode="auto">
            <a:xfrm>
              <a:off x="4034" y="2276"/>
              <a:ext cx="0" cy="294"/>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44" name="Line 44"/>
            <p:cNvSpPr>
              <a:spLocks noChangeShapeType="1"/>
            </p:cNvSpPr>
            <p:nvPr/>
          </p:nvSpPr>
          <p:spPr bwMode="auto">
            <a:xfrm>
              <a:off x="2365" y="2570"/>
              <a:ext cx="1669"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45" name="Line 45"/>
            <p:cNvSpPr>
              <a:spLocks noChangeShapeType="1"/>
            </p:cNvSpPr>
            <p:nvPr/>
          </p:nvSpPr>
          <p:spPr bwMode="auto">
            <a:xfrm>
              <a:off x="2365" y="2570"/>
              <a:ext cx="1669"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grpSp>
        <p:nvGrpSpPr>
          <p:cNvPr id="3146" name="Group 46"/>
          <p:cNvGrpSpPr>
            <a:grpSpLocks noRot="1"/>
          </p:cNvGrpSpPr>
          <p:nvPr/>
        </p:nvGrpSpPr>
        <p:grpSpPr bwMode="auto">
          <a:xfrm>
            <a:off x="5273685" y="4665464"/>
            <a:ext cx="2649538" cy="579438"/>
            <a:chOff x="2365" y="2029"/>
            <a:chExt cx="1669" cy="365"/>
          </a:xfrm>
        </p:grpSpPr>
        <p:sp>
          <p:nvSpPr>
            <p:cNvPr id="3148" name="Rectangle 48"/>
            <p:cNvSpPr>
              <a:spLocks noChangeArrowheads="1"/>
            </p:cNvSpPr>
            <p:nvPr/>
          </p:nvSpPr>
          <p:spPr bwMode="auto">
            <a:xfrm>
              <a:off x="2365" y="2029"/>
              <a:ext cx="1669" cy="365"/>
            </a:xfrm>
            <a:prstGeom prst="rect">
              <a:avLst/>
            </a:prstGeom>
            <a:solidFill>
              <a:srgbClr val="EEEEE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lvl="1" indent="-342900">
                <a:lnSpc>
                  <a:spcPct val="95000"/>
                </a:lnSpc>
                <a:buClr>
                  <a:srgbClr val="000000"/>
                </a:buClr>
                <a:buFontTx/>
                <a:buChar char="•"/>
              </a:pPr>
              <a:r>
                <a:rPr lang="en-US" sz="1600">
                  <a:solidFill>
                    <a:srgbClr val="000000"/>
                  </a:solidFill>
                  <a:latin typeface="Arial" charset="0"/>
                </a:rPr>
                <a:t>Περισσότερα οστά</a:t>
              </a:r>
            </a:p>
          </p:txBody>
        </p:sp>
        <p:sp>
          <p:nvSpPr>
            <p:cNvPr id="3150" name="Line 50"/>
            <p:cNvSpPr>
              <a:spLocks noChangeShapeType="1"/>
            </p:cNvSpPr>
            <p:nvPr/>
          </p:nvSpPr>
          <p:spPr bwMode="auto">
            <a:xfrm>
              <a:off x="2365" y="2029"/>
              <a:ext cx="1669" cy="0"/>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51" name="Line 51"/>
            <p:cNvSpPr>
              <a:spLocks noChangeShapeType="1"/>
            </p:cNvSpPr>
            <p:nvPr/>
          </p:nvSpPr>
          <p:spPr bwMode="auto">
            <a:xfrm>
              <a:off x="2365" y="2394"/>
              <a:ext cx="1669" cy="0"/>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52" name="Line 52"/>
            <p:cNvSpPr>
              <a:spLocks noChangeShapeType="1"/>
            </p:cNvSpPr>
            <p:nvPr/>
          </p:nvSpPr>
          <p:spPr bwMode="auto">
            <a:xfrm>
              <a:off x="2365" y="2029"/>
              <a:ext cx="0" cy="365"/>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53" name="Line 53"/>
            <p:cNvSpPr>
              <a:spLocks noChangeShapeType="1"/>
            </p:cNvSpPr>
            <p:nvPr/>
          </p:nvSpPr>
          <p:spPr bwMode="auto">
            <a:xfrm>
              <a:off x="4034" y="2029"/>
              <a:ext cx="0" cy="365"/>
            </a:xfrm>
            <a:prstGeom prst="line">
              <a:avLst/>
            </a:prstGeom>
            <a:noFill/>
            <a:ln w="1"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2" name="Line 62"/>
            <p:cNvSpPr>
              <a:spLocks noChangeShapeType="1"/>
            </p:cNvSpPr>
            <p:nvPr/>
          </p:nvSpPr>
          <p:spPr bwMode="auto">
            <a:xfrm>
              <a:off x="2365" y="2029"/>
              <a:ext cx="1669"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3" name="Line 63"/>
            <p:cNvSpPr>
              <a:spLocks noChangeShapeType="1"/>
            </p:cNvSpPr>
            <p:nvPr/>
          </p:nvSpPr>
          <p:spPr bwMode="auto">
            <a:xfrm>
              <a:off x="2365" y="2029"/>
              <a:ext cx="1669"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4" name="Line 64"/>
            <p:cNvSpPr>
              <a:spLocks noChangeShapeType="1"/>
            </p:cNvSpPr>
            <p:nvPr/>
          </p:nvSpPr>
          <p:spPr bwMode="auto">
            <a:xfrm>
              <a:off x="2365" y="2029"/>
              <a:ext cx="0" cy="365"/>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5" name="Line 65"/>
            <p:cNvSpPr>
              <a:spLocks noChangeShapeType="1"/>
            </p:cNvSpPr>
            <p:nvPr/>
          </p:nvSpPr>
          <p:spPr bwMode="auto">
            <a:xfrm>
              <a:off x="2365" y="2029"/>
              <a:ext cx="0" cy="365"/>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6" name="Line 66"/>
            <p:cNvSpPr>
              <a:spLocks noChangeShapeType="1"/>
            </p:cNvSpPr>
            <p:nvPr/>
          </p:nvSpPr>
          <p:spPr bwMode="auto">
            <a:xfrm>
              <a:off x="4034" y="2029"/>
              <a:ext cx="0" cy="365"/>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167" name="Line 67"/>
            <p:cNvSpPr>
              <a:spLocks noChangeShapeType="1"/>
            </p:cNvSpPr>
            <p:nvPr/>
          </p:nvSpPr>
          <p:spPr bwMode="auto">
            <a:xfrm>
              <a:off x="4034" y="2029"/>
              <a:ext cx="0" cy="365"/>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072" name="Line 68"/>
            <p:cNvSpPr>
              <a:spLocks noChangeShapeType="1"/>
            </p:cNvSpPr>
            <p:nvPr/>
          </p:nvSpPr>
          <p:spPr bwMode="auto">
            <a:xfrm>
              <a:off x="2365" y="2394"/>
              <a:ext cx="1669" cy="0"/>
            </a:xfrm>
            <a:prstGeom prst="line">
              <a:avLst/>
            </a:prstGeom>
            <a:no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073" name="Line 69"/>
            <p:cNvSpPr>
              <a:spLocks noChangeShapeType="1"/>
            </p:cNvSpPr>
            <p:nvPr/>
          </p:nvSpPr>
          <p:spPr bwMode="auto">
            <a:xfrm>
              <a:off x="2365" y="2394"/>
              <a:ext cx="1669" cy="0"/>
            </a:xfrm>
            <a:prstGeom prst="line">
              <a:avLst/>
            </a:prstGeom>
            <a:no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sp>
        <p:nvSpPr>
          <p:cNvPr id="3136" name="Ορθογώνιο 3135"/>
          <p:cNvSpPr/>
          <p:nvPr/>
        </p:nvSpPr>
        <p:spPr>
          <a:xfrm>
            <a:off x="2703736" y="1056310"/>
            <a:ext cx="4536504" cy="400110"/>
          </a:xfrm>
          <a:prstGeom prst="rect">
            <a:avLst/>
          </a:prstGeom>
        </p:spPr>
        <p:txBody>
          <a:bodyPr wrap="square">
            <a:spAutoFit/>
          </a:bodyPr>
          <a:lstStyle/>
          <a:p>
            <a:r>
              <a:rPr lang="el-GR" sz="2000" dirty="0"/>
              <a:t>ο υμενώδης </a:t>
            </a:r>
            <a:r>
              <a:rPr lang="el-GR" sz="2000" dirty="0" smtClean="0"/>
              <a:t>σκελετός αντικαθίσταται από </a:t>
            </a:r>
            <a:endParaRPr lang="el-GR" sz="2000" dirty="0"/>
          </a:p>
        </p:txBody>
      </p:sp>
      <p:sp>
        <p:nvSpPr>
          <p:cNvPr id="3137" name="Ορθογώνιο 3136"/>
          <p:cNvSpPr/>
          <p:nvPr/>
        </p:nvSpPr>
        <p:spPr>
          <a:xfrm rot="16200000">
            <a:off x="-488930" y="3862865"/>
            <a:ext cx="3084114" cy="443198"/>
          </a:xfrm>
          <a:prstGeom prst="rect">
            <a:avLst/>
          </a:prstGeom>
        </p:spPr>
        <p:txBody>
          <a:bodyPr wrap="none">
            <a:spAutoFit/>
          </a:bodyPr>
          <a:lstStyle/>
          <a:p>
            <a:pPr algn="ctr">
              <a:lnSpc>
                <a:spcPct val="95000"/>
              </a:lnSpc>
            </a:pPr>
            <a:r>
              <a:rPr lang="en-US" dirty="0">
                <a:solidFill>
                  <a:srgbClr val="000000"/>
                </a:solidFill>
                <a:latin typeface="Arial" charset="0"/>
              </a:rPr>
              <a:t>Υμενογενής </a:t>
            </a:r>
            <a:r>
              <a:rPr lang="en-US" dirty="0" err="1">
                <a:solidFill>
                  <a:srgbClr val="000000"/>
                </a:solidFill>
                <a:latin typeface="Arial" charset="0"/>
              </a:rPr>
              <a:t>οστέωση</a:t>
            </a:r>
            <a:endParaRPr lang="en-US" dirty="0">
              <a:solidFill>
                <a:srgbClr val="000000"/>
              </a:solidFill>
              <a:latin typeface="Arial" charset="0"/>
            </a:endParaRPr>
          </a:p>
        </p:txBody>
      </p:sp>
      <p:sp>
        <p:nvSpPr>
          <p:cNvPr id="3138" name="Ορθογώνιο 3137"/>
          <p:cNvSpPr/>
          <p:nvPr/>
        </p:nvSpPr>
        <p:spPr>
          <a:xfrm rot="5400000">
            <a:off x="7621110" y="4022173"/>
            <a:ext cx="3308919" cy="443198"/>
          </a:xfrm>
          <a:prstGeom prst="rect">
            <a:avLst/>
          </a:prstGeom>
        </p:spPr>
        <p:txBody>
          <a:bodyPr wrap="none">
            <a:spAutoFit/>
          </a:bodyPr>
          <a:lstStyle/>
          <a:p>
            <a:pPr lvl="0" algn="ctr">
              <a:lnSpc>
                <a:spcPct val="95000"/>
              </a:lnSpc>
            </a:pPr>
            <a:r>
              <a:rPr lang="en-US" dirty="0" err="1">
                <a:solidFill>
                  <a:srgbClr val="000000"/>
                </a:solidFill>
                <a:latin typeface="Arial" charset="0"/>
              </a:rPr>
              <a:t>Χονδρογενής</a:t>
            </a:r>
            <a:r>
              <a:rPr lang="en-US" dirty="0">
                <a:solidFill>
                  <a:srgbClr val="000000"/>
                </a:solidFill>
                <a:latin typeface="Arial" charset="0"/>
              </a:rPr>
              <a:t> </a:t>
            </a:r>
            <a:r>
              <a:rPr lang="en-US" dirty="0" err="1">
                <a:solidFill>
                  <a:srgbClr val="000000"/>
                </a:solidFill>
                <a:latin typeface="Arial" charset="0"/>
              </a:rPr>
              <a:t>οστέωση</a:t>
            </a:r>
            <a:endParaRPr lang="en-US" dirty="0">
              <a:solidFill>
                <a:srgbClr val="000000"/>
              </a:solidFill>
              <a:latin typeface="Arial" charset="0"/>
            </a:endParaRPr>
          </a:p>
        </p:txBody>
      </p:sp>
    </p:spTree>
    <p:extLst>
      <p:ext uri="{BB962C8B-B14F-4D97-AF65-F5344CB8AC3E}">
        <p14:creationId xmlns:p14="http://schemas.microsoft.com/office/powerpoint/2010/main" val="40141375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86" y="2009800"/>
            <a:ext cx="9144000" cy="355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73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71438"/>
            <a:ext cx="7739062" cy="754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5464" y="2009800"/>
            <a:ext cx="4824536" cy="5040560"/>
          </a:xfrm>
        </p:spPr>
        <p:txBody>
          <a:bodyPr/>
          <a:lstStyle/>
          <a:p>
            <a:pPr marL="71438" indent="0">
              <a:buNone/>
            </a:pPr>
            <a:r>
              <a:rPr lang="el-GR" sz="2800" dirty="0"/>
              <a:t>Η κατά πάχος αύξηση του οστού γίνεται κυκλικά γύρω από τον πυρήνα οστέωσης, ενώ η κατά μήκος αύξηση γίνεται προς τα δύο άκρα του οστού. Η αύξηση των οστών βρίσκεται κάτω από τον έλεγχο της αυξητικής ορμόνης και των φυλετικών ορμονών.</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949" y="687784"/>
            <a:ext cx="4700587"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5504" y="687784"/>
            <a:ext cx="3085588" cy="646331"/>
          </a:xfrm>
          <a:prstGeom prst="rect">
            <a:avLst/>
          </a:prstGeom>
          <a:noFill/>
        </p:spPr>
        <p:txBody>
          <a:bodyPr wrap="none" rtlCol="0">
            <a:spAutoFit/>
          </a:bodyPr>
          <a:lstStyle/>
          <a:p>
            <a:r>
              <a:rPr lang="el-GR" sz="3600" b="1" dirty="0">
                <a:solidFill>
                  <a:srgbClr val="FFC000"/>
                </a:solidFill>
              </a:rPr>
              <a:t>Αύξηση οστών</a:t>
            </a:r>
          </a:p>
        </p:txBody>
      </p:sp>
    </p:spTree>
    <p:extLst>
      <p:ext uri="{BB962C8B-B14F-4D97-AF65-F5344CB8AC3E}">
        <p14:creationId xmlns:p14="http://schemas.microsoft.com/office/powerpoint/2010/main" val="3895648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9480" y="497632"/>
            <a:ext cx="6052405" cy="6912768"/>
          </a:xfrm>
        </p:spPr>
        <p:txBody>
          <a:bodyPr/>
          <a:lstStyle/>
          <a:p>
            <a:pPr marL="71438" indent="0">
              <a:buNone/>
            </a:pPr>
            <a:r>
              <a:rPr lang="el-GR" sz="2400" dirty="0"/>
              <a:t>Το οστό αυξάνεται κατά μήκος από τα δύο στρώματα χόνδρου (συζευκτικοί χόνδροι) που βρίσκονται μεταξύ των τριών πυρήνων οστέωσης. Κατά το 20ό έτος της ηλικίας ο συζευκτικός χόνδρος περιορίζεται σε ένα λεπτό χόνδρινο δίσκο μεταξύ </a:t>
            </a:r>
            <a:r>
              <a:rPr lang="el-GR" sz="2400" dirty="0" err="1"/>
              <a:t>διάφυσης</a:t>
            </a:r>
            <a:r>
              <a:rPr lang="el-GR" sz="2400" dirty="0"/>
              <a:t> και επίφυσης. Τελικά, μεταξύ 20ού και 25ου έτους αντικαθίσταται και αυτός από οστίτη ιστό. </a:t>
            </a:r>
            <a:endParaRPr lang="en-US" sz="2400" dirty="0" smtClean="0"/>
          </a:p>
          <a:p>
            <a:pPr marL="71438" indent="0">
              <a:buNone/>
            </a:pPr>
            <a:endParaRPr lang="en-US" sz="2400" dirty="0"/>
          </a:p>
          <a:p>
            <a:pPr marL="71438" indent="0">
              <a:buNone/>
            </a:pPr>
            <a:r>
              <a:rPr lang="el-GR" sz="2400" dirty="0" smtClean="0"/>
              <a:t>Μετά </a:t>
            </a:r>
            <a:r>
              <a:rPr lang="el-GR" sz="2400" dirty="0"/>
              <a:t>από αυτή την ηλικία ο άνθρωπος παύει να ψηλώνει, διότι η κατά μήκος αύξηση των οστών είναι αδύνατη. Η κατά πλάτος αύξηση μπορεί να συνεχιστεί και οφείλεται στην εναπόθεση οστίτη ιστού από τους οστεοβλάστες του περιόστεου.</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633"/>
          <a:stretch/>
        </p:blipFill>
        <p:spPr bwMode="auto">
          <a:xfrm>
            <a:off x="6448152" y="1295747"/>
            <a:ext cx="3564099"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4641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1145704"/>
            <a:ext cx="77343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752475" y="474663"/>
            <a:ext cx="4141788" cy="444500"/>
          </a:xfrm>
          <a:prstGeom prst="rect">
            <a:avLst/>
          </a:prstGeom>
          <a:solidFill>
            <a:srgbClr val="CFE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700">
                <a:solidFill>
                  <a:srgbClr val="000000"/>
                </a:solidFill>
                <a:latin typeface="'trebuchet ms'" pitchFamily="34"/>
              </a:rPr>
              <a:t>Κύτταρα οστίτη ιστού</a:t>
            </a:r>
          </a:p>
        </p:txBody>
      </p:sp>
      <p:sp>
        <p:nvSpPr>
          <p:cNvPr id="4" name="Θέση περιεχομένου 2"/>
          <p:cNvSpPr txBox="1">
            <a:spLocks/>
          </p:cNvSpPr>
          <p:nvPr/>
        </p:nvSpPr>
        <p:spPr>
          <a:xfrm>
            <a:off x="322263" y="4530080"/>
            <a:ext cx="9144000" cy="2855474"/>
          </a:xfrm>
          <a:prstGeom prst="rect">
            <a:avLst/>
          </a:prstGeom>
        </p:spPr>
        <p:txBody>
          <a:bodyPr/>
          <a:lstStyle>
            <a:lvl1pPr marL="496888" indent="-425450" algn="l" rtl="0" eaLnBrk="0" fontAlgn="base" hangingPunct="0">
              <a:spcBef>
                <a:spcPct val="20000"/>
              </a:spcBef>
              <a:spcAft>
                <a:spcPct val="0"/>
              </a:spcAft>
              <a:buClr>
                <a:schemeClr val="accent1"/>
              </a:buClr>
              <a:buSzPct val="80000"/>
              <a:buFont typeface="Wingdings 2" pitchFamily="18" charset="2"/>
              <a:buChar char=""/>
              <a:defRPr sz="3300" kern="1200">
                <a:solidFill>
                  <a:schemeClr val="tx1"/>
                </a:solidFill>
                <a:latin typeface="+mn-lt"/>
                <a:ea typeface="+mn-ea"/>
                <a:cs typeface="+mn-cs"/>
              </a:defRPr>
            </a:lvl1pPr>
            <a:lvl2pPr marL="912813" indent="-315913" algn="l" rtl="0" eaLnBrk="0" fontAlgn="base" hangingPunct="0">
              <a:spcBef>
                <a:spcPct val="20000"/>
              </a:spcBef>
              <a:spcAft>
                <a:spcPct val="0"/>
              </a:spcAft>
              <a:buClr>
                <a:schemeClr val="accent1"/>
              </a:buClr>
              <a:buSzPct val="95000"/>
              <a:buFont typeface="Verdana" pitchFamily="34" charset="0"/>
              <a:buChar char="›"/>
              <a:defRPr sz="2900" kern="1200">
                <a:solidFill>
                  <a:schemeClr val="tx1"/>
                </a:solidFill>
                <a:latin typeface="+mn-lt"/>
                <a:ea typeface="+mn-ea"/>
                <a:cs typeface="+mn-cs"/>
              </a:defRPr>
            </a:lvl2pPr>
            <a:lvl3pPr marL="1228725" indent="-252413" algn="l" rtl="0" eaLnBrk="0" fontAlgn="base" hangingPunct="0">
              <a:spcBef>
                <a:spcPct val="20000"/>
              </a:spcBef>
              <a:spcAft>
                <a:spcPct val="0"/>
              </a:spcAft>
              <a:buClr>
                <a:schemeClr val="accent1"/>
              </a:buClr>
              <a:buFont typeface="Wingdings 2" pitchFamily="18" charset="2"/>
              <a:buChar char=""/>
              <a:defRPr sz="2700" kern="1200">
                <a:solidFill>
                  <a:schemeClr val="tx1"/>
                </a:solidFill>
                <a:latin typeface="+mn-lt"/>
                <a:ea typeface="+mn-ea"/>
                <a:cs typeface="+mn-cs"/>
              </a:defRPr>
            </a:lvl3pPr>
            <a:lvl4pPr marL="1522413" indent="-233363" algn="l" rtl="0" eaLnBrk="0" fontAlgn="base" hangingPunct="0">
              <a:spcBef>
                <a:spcPct val="200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776413" indent="-233363" algn="l" rtl="0" eaLnBrk="0" fontAlgn="base" hangingPunct="0">
              <a:spcBef>
                <a:spcPct val="20000"/>
              </a:spcBef>
              <a:spcAft>
                <a:spcPct val="0"/>
              </a:spcAft>
              <a:buClr>
                <a:srgbClr val="FF90B2"/>
              </a:buClr>
              <a:buFont typeface="Wingdings 2" pitchFamily="18" charset="2"/>
              <a:buChar char=""/>
              <a:defRPr sz="2100" kern="1200">
                <a:solidFill>
                  <a:schemeClr val="tx1"/>
                </a:solidFill>
                <a:latin typeface="+mn-lt"/>
                <a:ea typeface="+mn-ea"/>
                <a:cs typeface="+mn-cs"/>
              </a:defRPr>
            </a:lvl5pPr>
            <a:lvl6pPr marL="2031980" indent="-233678" algn="l" rtl="0" eaLnBrk="1" latinLnBrk="0" hangingPunct="1">
              <a:spcBef>
                <a:spcPct val="20000"/>
              </a:spcBef>
              <a:buClr>
                <a:schemeClr val="accent1">
                  <a:tint val="75000"/>
                </a:schemeClr>
              </a:buClr>
              <a:buFont typeface="Wingdings 2"/>
              <a:buChar char=""/>
              <a:defRPr kumimoji="0" sz="2000" kern="1200">
                <a:solidFill>
                  <a:schemeClr val="tx1"/>
                </a:solidFill>
                <a:latin typeface="+mn-lt"/>
                <a:ea typeface="+mn-ea"/>
                <a:cs typeface="+mn-cs"/>
              </a:defRPr>
            </a:lvl6pPr>
            <a:lvl7pPr marL="2316457" indent="-23367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7pPr>
            <a:lvl8pPr marL="2539975"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8pPr>
            <a:lvl9pPr marL="2793972"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9pPr>
          </a:lstStyle>
          <a:p>
            <a:pPr marL="71438" indent="0">
              <a:buFont typeface="Wingdings 2" pitchFamily="18" charset="2"/>
              <a:buNone/>
            </a:pPr>
            <a:r>
              <a:rPr lang="el-GR" sz="2000" smtClean="0"/>
              <a:t>Στα οστά γίνεται συνεχώς ανταλλαγή της ύλης, δηλαδή συνεχής απορρόφηση και εναπόθεση ουσιών. Ο οστίτης ιστός αποικοδομείται από τους </a:t>
            </a:r>
            <a:r>
              <a:rPr lang="el-GR" sz="2000" b="1" smtClean="0"/>
              <a:t>οστεοκλάστες</a:t>
            </a:r>
            <a:r>
              <a:rPr lang="el-GR" sz="2000" smtClean="0"/>
              <a:t> και σχηματίζεται συνεχώς από οστεοβλάστες. Οι οστεοκλάστες απομακρύνουν κατεστραμμένα οστεοκύτταρα και μεσοκυττάρια ουσία. Οι </a:t>
            </a:r>
            <a:r>
              <a:rPr lang="el-GR" sz="2000" b="1" smtClean="0"/>
              <a:t>οστεοβλάστες</a:t>
            </a:r>
            <a:r>
              <a:rPr lang="el-GR" sz="2000" smtClean="0"/>
              <a:t> σχηματίζουν καινούρια μεσοκυττάρια ουσία. Ο έλεγχος της απορρόφησης ασβεστίου και των φωσφορικών ανιόντων επηρεάζεται από διάφορους παράγοντες όπως είναι οι βιταμίνες (D, Α και C), οι ορμόνες και η ηλικία.</a:t>
            </a:r>
          </a:p>
          <a:p>
            <a:endParaRPr lang="el-GR" sz="2000" dirty="0"/>
          </a:p>
        </p:txBody>
      </p:sp>
    </p:spTree>
    <p:extLst>
      <p:ext uri="{BB962C8B-B14F-4D97-AF65-F5344CB8AC3E}">
        <p14:creationId xmlns:p14="http://schemas.microsoft.com/office/powerpoint/2010/main" val="3011414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696" y="137592"/>
            <a:ext cx="5400600" cy="745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1309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2"/>
          <p:cNvGrpSpPr>
            <a:grpSpLocks/>
          </p:cNvGrpSpPr>
          <p:nvPr/>
        </p:nvGrpSpPr>
        <p:grpSpPr bwMode="auto">
          <a:xfrm>
            <a:off x="1016000" y="12348"/>
            <a:ext cx="8128000" cy="7600596"/>
            <a:chOff x="576" y="7"/>
            <a:chExt cx="4608" cy="4309"/>
          </a:xfrm>
        </p:grpSpPr>
        <p:pic>
          <p:nvPicPr>
            <p:cNvPr id="10246" name="Picture 5" descr="fhowship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7"/>
              <a:ext cx="4608" cy="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1"/>
            <p:cNvSpPr>
              <a:spLocks noChangeArrowheads="1"/>
            </p:cNvSpPr>
            <p:nvPr/>
          </p:nvSpPr>
          <p:spPr bwMode="auto">
            <a:xfrm>
              <a:off x="720" y="4185"/>
              <a:ext cx="1655"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type="none" w="lg" len="lg"/>
                </a14:hiddenLine>
              </a:ext>
            </a:extLst>
          </p:spPr>
          <p:txBody>
            <a:bodyPr wrap="none">
              <a:spAutoFit/>
            </a:bodyPr>
            <a:lstStyle/>
            <a:p>
              <a:r>
                <a:rPr lang="en-US" sz="900"/>
                <a:t>http://www3.umdnj.edu/histsweb/lab4/bone/bonecells.html</a:t>
              </a:r>
            </a:p>
          </p:txBody>
        </p:sp>
      </p:grpSp>
      <p:sp>
        <p:nvSpPr>
          <p:cNvPr id="10243" name="Text Box 7"/>
          <p:cNvSpPr txBox="1">
            <a:spLocks noChangeArrowheads="1"/>
          </p:cNvSpPr>
          <p:nvPr/>
        </p:nvSpPr>
        <p:spPr bwMode="auto">
          <a:xfrm>
            <a:off x="3559528" y="449792"/>
            <a:ext cx="2000250" cy="40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l-GR" sz="2000" b="1">
                <a:solidFill>
                  <a:schemeClr val="bg1"/>
                </a:solidFill>
              </a:rPr>
              <a:t>οστεοβλάστες</a:t>
            </a:r>
          </a:p>
        </p:txBody>
      </p:sp>
      <p:sp>
        <p:nvSpPr>
          <p:cNvPr id="10244" name="Text Box 8"/>
          <p:cNvSpPr txBox="1">
            <a:spLocks noChangeArrowheads="1"/>
          </p:cNvSpPr>
          <p:nvPr/>
        </p:nvSpPr>
        <p:spPr bwMode="auto">
          <a:xfrm>
            <a:off x="1319389" y="4049890"/>
            <a:ext cx="2160764" cy="44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l-GR" sz="2200" b="1" dirty="0" err="1">
                <a:solidFill>
                  <a:srgbClr val="008000"/>
                </a:solidFill>
              </a:rPr>
              <a:t>οστεοκλάστες</a:t>
            </a:r>
            <a:endParaRPr lang="el-GR" sz="2200" b="1" dirty="0">
              <a:solidFill>
                <a:srgbClr val="008000"/>
              </a:solidFill>
            </a:endParaRPr>
          </a:p>
        </p:txBody>
      </p:sp>
      <p:sp>
        <p:nvSpPr>
          <p:cNvPr id="10245" name="Text Box 9"/>
          <p:cNvSpPr txBox="1">
            <a:spLocks noChangeArrowheads="1"/>
          </p:cNvSpPr>
          <p:nvPr/>
        </p:nvSpPr>
        <p:spPr bwMode="auto">
          <a:xfrm>
            <a:off x="6840361" y="6210654"/>
            <a:ext cx="2160764" cy="44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l-GR" sz="2200" b="1" dirty="0" err="1">
                <a:solidFill>
                  <a:srgbClr val="FF9900"/>
                </a:solidFill>
              </a:rPr>
              <a:t>Οστεόκυτα</a:t>
            </a:r>
            <a:endParaRPr lang="el-GR" sz="2200" b="1" dirty="0">
              <a:solidFill>
                <a:srgbClr val="FF9900"/>
              </a:solidFill>
            </a:endParaRPr>
          </a:p>
        </p:txBody>
      </p:sp>
    </p:spTree>
    <p:extLst>
      <p:ext uri="{BB962C8B-B14F-4D97-AF65-F5344CB8AC3E}">
        <p14:creationId xmlns:p14="http://schemas.microsoft.com/office/powerpoint/2010/main" val="969764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lum bright="-40000" contrast="40000"/>
            <a:extLst>
              <a:ext uri="{28A0092B-C50C-407E-A947-70E740481C1C}">
                <a14:useLocalDpi xmlns:a14="http://schemas.microsoft.com/office/drawing/2010/main" val="0"/>
              </a:ext>
            </a:extLst>
          </a:blip>
          <a:srcRect/>
          <a:stretch>
            <a:fillRect/>
          </a:stretch>
        </p:blipFill>
        <p:spPr bwMode="auto">
          <a:xfrm>
            <a:off x="615504" y="130915"/>
            <a:ext cx="8784976" cy="746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144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9480" y="1073696"/>
            <a:ext cx="9144000" cy="6192688"/>
          </a:xfrm>
        </p:spPr>
        <p:txBody>
          <a:bodyPr/>
          <a:lstStyle/>
          <a:p>
            <a:r>
              <a:rPr lang="el-GR" sz="2800" dirty="0"/>
              <a:t>Η </a:t>
            </a:r>
            <a:r>
              <a:rPr lang="el-GR" sz="2800" b="1" dirty="0"/>
              <a:t>οστεοπόρωση</a:t>
            </a:r>
            <a:r>
              <a:rPr lang="el-GR" sz="2800" dirty="0"/>
              <a:t> είναι η μείωση της οστικής μάζας, που οφείλεται σε ελαττωμένο σχηματισμό οστίτη ιστού, σε αυξημένη αποικοδόμησή του ή και στα </a:t>
            </a:r>
            <a:r>
              <a:rPr lang="el-GR" sz="2800" dirty="0" smtClean="0"/>
              <a:t>δύο. </a:t>
            </a:r>
            <a:r>
              <a:rPr lang="el-GR" sz="2800" dirty="0"/>
              <a:t>Εμφανίζεται συχνότερα σε ηλικιωμένους, σε γυναίκες μετά την εμμηνόπαυση και σε ασθενείς που βρίσκονται σε κατάκλιση για μεγάλο χρονικό διάστημα</a:t>
            </a:r>
            <a:r>
              <a:rPr lang="el-GR" sz="2800" dirty="0" smtClean="0"/>
              <a:t>.</a:t>
            </a:r>
          </a:p>
          <a:p>
            <a:pPr marL="71438" indent="0">
              <a:buNone/>
            </a:pPr>
            <a:endParaRPr lang="el-GR" sz="2800" dirty="0"/>
          </a:p>
          <a:p>
            <a:r>
              <a:rPr lang="el-GR" sz="2800" dirty="0"/>
              <a:t>Παράγοντες που συμβάλλουν στην εμφάνιση της οστεοπόρωσης μπορεί να είναι το φύλο, η έλλειψη ασβεστίου και βιταμίνης D, η πρώιμη εμμηνόπαυση, η καθιστική ζωή, το κάπνισμα και ορισμένες ουσίες όπως το αλκοόλ, η κορτιζόνη κ.ά. </a:t>
            </a:r>
          </a:p>
          <a:p>
            <a:endParaRPr lang="el-GR" sz="2800" dirty="0"/>
          </a:p>
        </p:txBody>
      </p:sp>
      <p:sp>
        <p:nvSpPr>
          <p:cNvPr id="2" name="Ορθογώνιο 1"/>
          <p:cNvSpPr/>
          <p:nvPr/>
        </p:nvSpPr>
        <p:spPr>
          <a:xfrm>
            <a:off x="759520" y="353616"/>
            <a:ext cx="3020379" cy="646331"/>
          </a:xfrm>
          <a:prstGeom prst="rect">
            <a:avLst/>
          </a:prstGeom>
        </p:spPr>
        <p:txBody>
          <a:bodyPr wrap="none">
            <a:spAutoFit/>
          </a:bodyPr>
          <a:lstStyle/>
          <a:p>
            <a:r>
              <a:rPr lang="el-GR" sz="3600" b="1" dirty="0" smtClean="0">
                <a:solidFill>
                  <a:srgbClr val="FFC000"/>
                </a:solidFill>
              </a:rPr>
              <a:t>Οστεοπόρωση</a:t>
            </a:r>
            <a:endParaRPr lang="el-GR" sz="3600" dirty="0">
              <a:solidFill>
                <a:srgbClr val="FFC000"/>
              </a:solidFill>
            </a:endParaRPr>
          </a:p>
        </p:txBody>
      </p:sp>
    </p:spTree>
    <p:extLst>
      <p:ext uri="{BB962C8B-B14F-4D97-AF65-F5344CB8AC3E}">
        <p14:creationId xmlns:p14="http://schemas.microsoft.com/office/powerpoint/2010/main" val="696812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Αντικείμενο 3"/>
          <p:cNvGraphicFramePr>
            <a:graphicFrameLocks noChangeAspect="1"/>
          </p:cNvGraphicFramePr>
          <p:nvPr>
            <p:extLst>
              <p:ext uri="{D42A27DB-BD31-4B8C-83A1-F6EECF244321}">
                <p14:modId xmlns:p14="http://schemas.microsoft.com/office/powerpoint/2010/main" val="1308898503"/>
              </p:ext>
            </p:extLst>
          </p:nvPr>
        </p:nvGraphicFramePr>
        <p:xfrm>
          <a:off x="615504" y="1217712"/>
          <a:ext cx="8854700" cy="4392488"/>
        </p:xfrm>
        <a:graphic>
          <a:graphicData uri="http://schemas.openxmlformats.org/presentationml/2006/ole">
            <mc:AlternateContent xmlns:mc="http://schemas.openxmlformats.org/markup-compatibility/2006">
              <mc:Choice xmlns:v="urn:schemas-microsoft-com:vml" Requires="v">
                <p:oleObj spid="_x0000_s10263" name="Φωτογραφία του Photo Editor" r:id="rId3" imgW="4476190" imgH="3115110" progId="MSPhotoEd.3">
                  <p:embed/>
                </p:oleObj>
              </mc:Choice>
              <mc:Fallback>
                <p:oleObj name="Φωτογραφία του Photo Editor" r:id="rId3" imgW="4476190" imgH="31151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04" y="1217712"/>
                        <a:ext cx="8854700" cy="439248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4036463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112713"/>
            <a:ext cx="9323387" cy="685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829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3 - Ορθογώνιο"/>
          <p:cNvSpPr>
            <a:spLocks noChangeArrowheads="1"/>
          </p:cNvSpPr>
          <p:nvPr/>
        </p:nvSpPr>
        <p:spPr bwMode="auto">
          <a:xfrm>
            <a:off x="543496" y="1452562"/>
            <a:ext cx="91450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just"/>
            <a:r>
              <a:rPr lang="el-GR" sz="2800" dirty="0">
                <a:latin typeface="+mn-lt"/>
                <a:cs typeface="+mn-cs"/>
              </a:rPr>
              <a:t>ΚΑΤΑΓΜΑ ονομάζεται η κάκωση του οστού κατά την οποία προκαλείται λύση της συνέχειάς του.</a:t>
            </a:r>
          </a:p>
        </p:txBody>
      </p:sp>
      <p:pic>
        <p:nvPicPr>
          <p:cNvPr id="5" name="16 - Εικόνα" descr="fracture-types-1.jpg"/>
          <p:cNvPicPr>
            <a:picLocks noChangeAspect="1"/>
          </p:cNvPicPr>
          <p:nvPr/>
        </p:nvPicPr>
        <p:blipFill>
          <a:blip r:embed="rId2">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l="4218" t="8789" r="4375" b="22656"/>
          <a:stretch>
            <a:fillRect/>
          </a:stretch>
        </p:blipFill>
        <p:spPr bwMode="auto">
          <a:xfrm>
            <a:off x="1924844" y="3161928"/>
            <a:ext cx="63103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Ορθογώνιο 5"/>
          <p:cNvSpPr/>
          <p:nvPr/>
        </p:nvSpPr>
        <p:spPr>
          <a:xfrm>
            <a:off x="759520" y="353616"/>
            <a:ext cx="2000099" cy="646331"/>
          </a:xfrm>
          <a:prstGeom prst="rect">
            <a:avLst/>
          </a:prstGeom>
        </p:spPr>
        <p:txBody>
          <a:bodyPr wrap="none">
            <a:spAutoFit/>
          </a:bodyPr>
          <a:lstStyle/>
          <a:p>
            <a:r>
              <a:rPr lang="el-GR" sz="3600" b="1" dirty="0" smtClean="0">
                <a:solidFill>
                  <a:srgbClr val="FFC000"/>
                </a:solidFill>
              </a:rPr>
              <a:t>Κάταγμα</a:t>
            </a:r>
            <a:endParaRPr lang="el-GR" sz="3600" dirty="0">
              <a:solidFill>
                <a:srgbClr val="FFC000"/>
              </a:solidFill>
            </a:endParaRPr>
          </a:p>
        </p:txBody>
      </p:sp>
    </p:spTree>
    <p:extLst>
      <p:ext uri="{BB962C8B-B14F-4D97-AF65-F5344CB8AC3E}">
        <p14:creationId xmlns:p14="http://schemas.microsoft.com/office/powerpoint/2010/main" val="2588041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περιεχομένου 2"/>
          <p:cNvSpPr>
            <a:spLocks noGrp="1"/>
          </p:cNvSpPr>
          <p:nvPr>
            <p:ph idx="1"/>
          </p:nvPr>
        </p:nvSpPr>
        <p:spPr>
          <a:xfrm>
            <a:off x="1335584" y="3233936"/>
            <a:ext cx="7200800" cy="854075"/>
          </a:xfrm>
        </p:spPr>
        <p:txBody>
          <a:bodyPr/>
          <a:lstStyle/>
          <a:p>
            <a:pPr marL="71438" indent="0" eaLnBrk="1" hangingPunct="1">
              <a:buFont typeface="Wingdings 2" pitchFamily="18" charset="2"/>
              <a:buNone/>
            </a:pPr>
            <a:r>
              <a:rPr lang="en-US" dirty="0" smtClean="0">
                <a:hlinkClick r:id="rId2"/>
              </a:rPr>
              <a:t>http://</a:t>
            </a:r>
            <a:r>
              <a:rPr lang="en-US" u="sng" dirty="0" smtClean="0">
                <a:hlinkClick r:id="rId3"/>
              </a:rPr>
              <a:t>www.zygotebody.com/</a:t>
            </a:r>
            <a:endParaRPr lang="en-US" dirty="0" smtClean="0"/>
          </a:p>
          <a:p>
            <a:pPr marL="71438" indent="0" eaLnBrk="1" hangingPunct="1">
              <a:buFont typeface="Wingdings 2" pitchFamily="18" charset="2"/>
              <a:buNone/>
            </a:pPr>
            <a:endParaRPr lang="el-GR" dirty="0" smtClean="0"/>
          </a:p>
        </p:txBody>
      </p:sp>
    </p:spTree>
    <p:extLst>
      <p:ext uri="{BB962C8B-B14F-4D97-AF65-F5344CB8AC3E}">
        <p14:creationId xmlns:p14="http://schemas.microsoft.com/office/powerpoint/2010/main" val="33620819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5 - Εικόνα" descr="a0e12c.jpg"/>
          <p:cNvPicPr>
            <a:picLocks noChangeAspect="1"/>
          </p:cNvPicPr>
          <p:nvPr/>
        </p:nvPicPr>
        <p:blipFill>
          <a:blip r:embed="rId2">
            <a:grayscl/>
            <a:extLst>
              <a:ext uri="{28A0092B-C50C-407E-A947-70E740481C1C}">
                <a14:useLocalDpi xmlns:a14="http://schemas.microsoft.com/office/drawing/2010/main" val="0"/>
              </a:ext>
            </a:extLst>
          </a:blip>
          <a:srcRect l="3249" t="14276" r="59042" b="6235"/>
          <a:stretch>
            <a:fillRect/>
          </a:stretch>
        </p:blipFill>
        <p:spPr bwMode="auto">
          <a:xfrm>
            <a:off x="3557478" y="425624"/>
            <a:ext cx="129222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18 - Εικόνα" descr="IS400-132.jpg"/>
          <p:cNvPicPr>
            <a:picLocks noChangeAspect="1"/>
          </p:cNvPicPr>
          <p:nvPr/>
        </p:nvPicPr>
        <p:blipFill>
          <a:blip r:embed="rId3">
            <a:lum contrast="30000"/>
            <a:grayscl/>
            <a:extLst>
              <a:ext uri="{28A0092B-C50C-407E-A947-70E740481C1C}">
                <a14:useLocalDpi xmlns:a14="http://schemas.microsoft.com/office/drawing/2010/main" val="0"/>
              </a:ext>
            </a:extLst>
          </a:blip>
          <a:srcRect l="25375" t="10391" r="32330" b="9319"/>
          <a:stretch>
            <a:fillRect/>
          </a:stretch>
        </p:blipFill>
        <p:spPr bwMode="auto">
          <a:xfrm>
            <a:off x="5271978" y="425624"/>
            <a:ext cx="128587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1 - Εικόνα" descr="mme061.jpg"/>
          <p:cNvPicPr>
            <a:picLocks noChangeAspect="1"/>
          </p:cNvPicPr>
          <p:nvPr/>
        </p:nvPicPr>
        <p:blipFill>
          <a:blip r:embed="rId4">
            <a:lum bright="20000" contrast="30000"/>
            <a:grayscl/>
            <a:extLst>
              <a:ext uri="{28A0092B-C50C-407E-A947-70E740481C1C}">
                <a14:useLocalDpi xmlns:a14="http://schemas.microsoft.com/office/drawing/2010/main" val="0"/>
              </a:ext>
            </a:extLst>
          </a:blip>
          <a:srcRect l="24091" t="7233" r="30377" b="5208"/>
          <a:stretch>
            <a:fillRect/>
          </a:stretch>
        </p:blipFill>
        <p:spPr bwMode="auto">
          <a:xfrm>
            <a:off x="6915040" y="425624"/>
            <a:ext cx="1228725"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22 - Εικόνα" descr="a0e12c.jpg"/>
          <p:cNvPicPr>
            <a:picLocks noChangeAspect="1"/>
          </p:cNvPicPr>
          <p:nvPr/>
        </p:nvPicPr>
        <p:blipFill>
          <a:blip r:embed="rId2">
            <a:grayscl/>
            <a:extLst>
              <a:ext uri="{28A0092B-C50C-407E-A947-70E740481C1C}">
                <a14:useLocalDpi xmlns:a14="http://schemas.microsoft.com/office/drawing/2010/main" val="0"/>
              </a:ext>
            </a:extLst>
          </a:blip>
          <a:srcRect l="62083" t="11690" b="8821"/>
          <a:stretch>
            <a:fillRect/>
          </a:stretch>
        </p:blipFill>
        <p:spPr bwMode="auto">
          <a:xfrm>
            <a:off x="1842978" y="425624"/>
            <a:ext cx="13001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Ορθογώνιο 7"/>
          <p:cNvSpPr/>
          <p:nvPr/>
        </p:nvSpPr>
        <p:spPr>
          <a:xfrm>
            <a:off x="183456" y="4242048"/>
            <a:ext cx="9793088" cy="3046988"/>
          </a:xfrm>
          <a:prstGeom prst="rect">
            <a:avLst/>
          </a:prstGeom>
        </p:spPr>
        <p:txBody>
          <a:bodyPr wrap="square">
            <a:spAutoFit/>
          </a:bodyPr>
          <a:lstStyle/>
          <a:p>
            <a:r>
              <a:rPr lang="el-GR" dirty="0"/>
              <a:t>Στο κάταγμα έχουμε καταστροφή της μεσοκυττάριας ουσίας, καθώς και νέκρωση των γειτονικών </a:t>
            </a:r>
            <a:r>
              <a:rPr lang="el-GR" dirty="0" err="1"/>
              <a:t>οστεοκυττάρων</a:t>
            </a:r>
            <a:r>
              <a:rPr lang="el-GR" dirty="0"/>
              <a:t>. Τα αιμοφόρα αγγεία καταστρέφονται και προκαλείται τοπική αιμορραγία και σχηματισμός πήγματος αίματος. Κατά την αποκατάσταση οι </a:t>
            </a:r>
            <a:r>
              <a:rPr lang="el-GR" dirty="0" err="1"/>
              <a:t>οστεοκλάστες</a:t>
            </a:r>
            <a:r>
              <a:rPr lang="el-GR" dirty="0"/>
              <a:t> απομακρύνουν την κατεστραμμένη μεσοκυττάρια ουσία και τα νεκρά κύτταρα. Οι οστεοβλάστες του περιόστεου και του </a:t>
            </a:r>
            <a:r>
              <a:rPr lang="el-GR" dirty="0" err="1"/>
              <a:t>ενδόστεου</a:t>
            </a:r>
            <a:r>
              <a:rPr lang="el-GR" dirty="0"/>
              <a:t> γύρω από το κάταγμα πολλαπλασιάζονται και σχηματίζουν αρχικά σπογγώδη οστίτη ιστό, ο οποίος στη συνέχεια μετατρέπεται σε συμπαγή.</a:t>
            </a:r>
          </a:p>
        </p:txBody>
      </p:sp>
    </p:spTree>
    <p:extLst>
      <p:ext uri="{BB962C8B-B14F-4D97-AF65-F5344CB8AC3E}">
        <p14:creationId xmlns:p14="http://schemas.microsoft.com/office/powerpoint/2010/main" val="3309173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5504" y="857672"/>
            <a:ext cx="9144000" cy="6192688"/>
          </a:xfrm>
        </p:spPr>
        <p:txBody>
          <a:bodyPr/>
          <a:lstStyle/>
          <a:p>
            <a:pPr marL="71438" indent="0">
              <a:buNone/>
            </a:pPr>
            <a:r>
              <a:rPr lang="el-GR" dirty="0"/>
              <a:t>Η ταχύτητα επιδιόρθωσης εξαρτάται από </a:t>
            </a:r>
            <a:endParaRPr lang="el-GR" dirty="0" smtClean="0"/>
          </a:p>
          <a:p>
            <a:pPr marL="71438" indent="0">
              <a:buNone/>
            </a:pPr>
            <a:endParaRPr lang="el-GR" dirty="0" smtClean="0"/>
          </a:p>
          <a:p>
            <a:pPr>
              <a:buClr>
                <a:schemeClr val="tx1"/>
              </a:buClr>
              <a:buFont typeface="Wingdings" pitchFamily="2" charset="2"/>
              <a:buChar char="Ø"/>
            </a:pPr>
            <a:r>
              <a:rPr lang="el-GR" dirty="0" smtClean="0"/>
              <a:t>την </a:t>
            </a:r>
            <a:r>
              <a:rPr lang="el-GR" dirty="0"/>
              <a:t>απόσταση μεταξύ των τμημάτων του σπασμένου οστού (για τμήματα τα οποία βρίσκονται κοντά απαιτείται μικρό χρονικό διάστημα), </a:t>
            </a:r>
            <a:endParaRPr lang="el-GR" dirty="0" smtClean="0"/>
          </a:p>
          <a:p>
            <a:pPr>
              <a:buClr>
                <a:schemeClr val="tx1"/>
              </a:buClr>
              <a:buFont typeface="Wingdings" pitchFamily="2" charset="2"/>
              <a:buChar char="Ø"/>
            </a:pPr>
            <a:r>
              <a:rPr lang="el-GR" dirty="0" smtClean="0"/>
              <a:t>την </a:t>
            </a:r>
            <a:r>
              <a:rPr lang="el-GR" dirty="0"/>
              <a:t>ηλικία (γίνεται με μικρότερη ταχύτητα σε μεγάλη ηλικία) και </a:t>
            </a:r>
            <a:endParaRPr lang="el-GR" dirty="0" smtClean="0"/>
          </a:p>
          <a:p>
            <a:pPr>
              <a:buClr>
                <a:schemeClr val="tx1"/>
              </a:buClr>
              <a:buFont typeface="Wingdings" pitchFamily="2" charset="2"/>
              <a:buChar char="Ø"/>
            </a:pPr>
            <a:r>
              <a:rPr lang="el-GR" dirty="0" smtClean="0"/>
              <a:t>το </a:t>
            </a:r>
            <a:r>
              <a:rPr lang="el-GR" dirty="0"/>
              <a:t>συγκεκριμένο οστό (τα τραύματα στα άνω άκρα επουλώνονται με μεγαλύτερη ταχύτητα απ' ότι αυτά στα κάτω).</a:t>
            </a:r>
          </a:p>
        </p:txBody>
      </p:sp>
    </p:spTree>
    <p:extLst>
      <p:ext uri="{BB962C8B-B14F-4D97-AF65-F5344CB8AC3E}">
        <p14:creationId xmlns:p14="http://schemas.microsoft.com/office/powerpoint/2010/main" val="21272723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44" y="392778"/>
            <a:ext cx="3551854" cy="72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791968" y="2100352"/>
            <a:ext cx="5080000" cy="3785652"/>
          </a:xfrm>
          <a:prstGeom prst="rect">
            <a:avLst/>
          </a:prstGeom>
        </p:spPr>
        <p:txBody>
          <a:bodyPr>
            <a:spAutoFit/>
          </a:bodyPr>
          <a:lstStyle/>
          <a:p>
            <a:r>
              <a:rPr lang="en-US" dirty="0"/>
              <a:t>An illustration of the repair of a fractured bone (a) is shown</a:t>
            </a:r>
          </a:p>
          <a:p>
            <a:r>
              <a:rPr lang="en-US" dirty="0"/>
              <a:t>in this diagram. Blood infiltrates the damaged site, forming a hematoma</a:t>
            </a:r>
          </a:p>
          <a:p>
            <a:r>
              <a:rPr lang="en-US" dirty="0"/>
              <a:t>(b), a soft callus of fibrocartilage forms around the hematoma to provide</a:t>
            </a:r>
          </a:p>
          <a:p>
            <a:r>
              <a:rPr lang="en-US" dirty="0"/>
              <a:t>support (c), osteoblasts produce a hard callus to strengthen the soft</a:t>
            </a:r>
          </a:p>
          <a:p>
            <a:r>
              <a:rPr lang="en-US" dirty="0"/>
              <a:t>callus (d), and finally, osteoclasts remove excess bone and callus (e).</a:t>
            </a:r>
            <a:endParaRPr lang="el-GR" dirty="0"/>
          </a:p>
        </p:txBody>
      </p:sp>
    </p:spTree>
    <p:extLst>
      <p:ext uri="{BB962C8B-B14F-4D97-AF65-F5344CB8AC3E}">
        <p14:creationId xmlns:p14="http://schemas.microsoft.com/office/powerpoint/2010/main" val="297992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662900" y="1793776"/>
            <a:ext cx="9144000" cy="1554480"/>
          </a:xfrm>
          <a:prstGeom prst="rect">
            <a:avLst/>
          </a:prstGeom>
        </p:spPr>
        <p:txBody>
          <a:bodyPr vert="horz" lIns="101599" tIns="50799" rIns="101599" bIns="50799" anchor="ctr">
            <a:noAutofit/>
          </a:bodyPr>
          <a:lstStyle>
            <a:lvl1pPr marL="538163" indent="-538163" algn="l" rtl="0" eaLnBrk="0" fontAlgn="base" hangingPunct="0">
              <a:spcBef>
                <a:spcPct val="0"/>
              </a:spcBef>
              <a:spcAft>
                <a:spcPct val="0"/>
              </a:spcAft>
              <a:defRPr sz="47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538163" indent="-538163" algn="l" rtl="0" eaLnBrk="0" fontAlgn="base" hangingPunct="0">
              <a:spcBef>
                <a:spcPct val="0"/>
              </a:spcBef>
              <a:spcAft>
                <a:spcPct val="0"/>
              </a:spcAft>
              <a:defRPr sz="4700">
                <a:solidFill>
                  <a:srgbClr val="FF5C9C"/>
                </a:solidFill>
                <a:latin typeface="Century Gothic" pitchFamily="34" charset="0"/>
              </a:defRPr>
            </a:lvl2pPr>
            <a:lvl3pPr marL="538163" indent="-538163" algn="l" rtl="0" eaLnBrk="0" fontAlgn="base" hangingPunct="0">
              <a:spcBef>
                <a:spcPct val="0"/>
              </a:spcBef>
              <a:spcAft>
                <a:spcPct val="0"/>
              </a:spcAft>
              <a:defRPr sz="4700">
                <a:solidFill>
                  <a:srgbClr val="FF5C9C"/>
                </a:solidFill>
                <a:latin typeface="Century Gothic" pitchFamily="34" charset="0"/>
              </a:defRPr>
            </a:lvl3pPr>
            <a:lvl4pPr marL="538163" indent="-538163" algn="l" rtl="0" eaLnBrk="0" fontAlgn="base" hangingPunct="0">
              <a:spcBef>
                <a:spcPct val="0"/>
              </a:spcBef>
              <a:spcAft>
                <a:spcPct val="0"/>
              </a:spcAft>
              <a:defRPr sz="4700">
                <a:solidFill>
                  <a:srgbClr val="FF5C9C"/>
                </a:solidFill>
                <a:latin typeface="Century Gothic" pitchFamily="34" charset="0"/>
              </a:defRPr>
            </a:lvl4pPr>
            <a:lvl5pPr marL="538163" indent="-538163" algn="l" rtl="0" eaLnBrk="0" fontAlgn="base" hangingPunct="0">
              <a:spcBef>
                <a:spcPct val="0"/>
              </a:spcBef>
              <a:spcAft>
                <a:spcPct val="0"/>
              </a:spcAft>
              <a:defRPr sz="4700">
                <a:solidFill>
                  <a:srgbClr val="FF5C9C"/>
                </a:solidFill>
                <a:latin typeface="Century Gothic" pitchFamily="34" charset="0"/>
              </a:defRPr>
            </a:lvl5pPr>
            <a:lvl6pPr marL="995363" indent="-538163" algn="l" rtl="0" fontAlgn="base">
              <a:spcBef>
                <a:spcPct val="0"/>
              </a:spcBef>
              <a:spcAft>
                <a:spcPct val="0"/>
              </a:spcAft>
              <a:defRPr sz="4700">
                <a:solidFill>
                  <a:srgbClr val="FF5C9C"/>
                </a:solidFill>
                <a:latin typeface="Century Gothic" pitchFamily="34" charset="0"/>
              </a:defRPr>
            </a:lvl6pPr>
            <a:lvl7pPr marL="1452563" indent="-538163" algn="l" rtl="0" fontAlgn="base">
              <a:spcBef>
                <a:spcPct val="0"/>
              </a:spcBef>
              <a:spcAft>
                <a:spcPct val="0"/>
              </a:spcAft>
              <a:defRPr sz="4700">
                <a:solidFill>
                  <a:srgbClr val="FF5C9C"/>
                </a:solidFill>
                <a:latin typeface="Century Gothic" pitchFamily="34" charset="0"/>
              </a:defRPr>
            </a:lvl7pPr>
            <a:lvl8pPr marL="1909763" indent="-538163" algn="l" rtl="0" fontAlgn="base">
              <a:spcBef>
                <a:spcPct val="0"/>
              </a:spcBef>
              <a:spcAft>
                <a:spcPct val="0"/>
              </a:spcAft>
              <a:defRPr sz="4700">
                <a:solidFill>
                  <a:srgbClr val="FF5C9C"/>
                </a:solidFill>
                <a:latin typeface="Century Gothic" pitchFamily="34" charset="0"/>
              </a:defRPr>
            </a:lvl8pPr>
            <a:lvl9pPr marL="2366963" indent="-538163" algn="l" rtl="0" fontAlgn="base">
              <a:spcBef>
                <a:spcPct val="0"/>
              </a:spcBef>
              <a:spcAft>
                <a:spcPct val="0"/>
              </a:spcAft>
              <a:defRPr sz="4700">
                <a:solidFill>
                  <a:srgbClr val="FF5C9C"/>
                </a:solidFill>
                <a:latin typeface="Century Gothic" pitchFamily="34" charset="0"/>
              </a:defRPr>
            </a:lvl9pPr>
          </a:lstStyle>
          <a:p>
            <a:r>
              <a:rPr lang="el-GR" sz="7200" b="1" dirty="0" smtClean="0">
                <a:solidFill>
                  <a:srgbClr val="000000"/>
                </a:solidFill>
                <a:latin typeface="'trebuchet ms'" pitchFamily="34"/>
              </a:rPr>
              <a:t>3. ΑΡΘΡΩΣΕΙΣ</a:t>
            </a:r>
            <a:endParaRPr lang="el-GR" sz="7200" b="1" dirty="0">
              <a:solidFill>
                <a:srgbClr val="000000"/>
              </a:solidFill>
              <a:latin typeface="'trebuchet ms'" pitchFamily="34"/>
            </a:endParaRPr>
          </a:p>
        </p:txBody>
      </p:sp>
    </p:spTree>
    <p:extLst>
      <p:ext uri="{BB962C8B-B14F-4D97-AF65-F5344CB8AC3E}">
        <p14:creationId xmlns:p14="http://schemas.microsoft.com/office/powerpoint/2010/main" val="8498819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08000" y="1649760"/>
            <a:ext cx="9144000" cy="5080000"/>
          </a:xfrm>
        </p:spPr>
        <p:txBody>
          <a:bodyPr/>
          <a:lstStyle/>
          <a:p>
            <a:pPr marL="71438" indent="0">
              <a:buNone/>
            </a:pPr>
            <a:r>
              <a:rPr lang="el-GR" dirty="0"/>
              <a:t>Άρθρωση είναι η σύνδεση δύο ή περισσότερων οστών με τη συμμετοχή ενός μαλακότερου ιστού. Ανάλογα με το είδος αυτού του ιστού και τον τρόπο συμμετοχής του, καθορίζεται η κινητικότητα των οστών που συνδέονται.</a:t>
            </a:r>
          </a:p>
        </p:txBody>
      </p:sp>
      <p:sp>
        <p:nvSpPr>
          <p:cNvPr id="4" name="Τίτλος 3"/>
          <p:cNvSpPr>
            <a:spLocks noGrp="1"/>
          </p:cNvSpPr>
          <p:nvPr>
            <p:ph type="title"/>
          </p:nvPr>
        </p:nvSpPr>
        <p:spPr>
          <a:xfrm>
            <a:off x="687512" y="569640"/>
            <a:ext cx="4716016" cy="992504"/>
          </a:xfrm>
        </p:spPr>
        <p:txBody>
          <a:bodyPr/>
          <a:lstStyle/>
          <a:p>
            <a:r>
              <a:rPr lang="el-GR" sz="3600" b="1" dirty="0">
                <a:solidFill>
                  <a:srgbClr val="FFC000"/>
                </a:solidFill>
              </a:rPr>
              <a:t>Τι είναι η άρθρωση;</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952" y="4386064"/>
            <a:ext cx="4322763"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2712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1448" y="2729880"/>
            <a:ext cx="4608512" cy="1368152"/>
          </a:xfrm>
        </p:spPr>
        <p:txBody>
          <a:bodyPr/>
          <a:lstStyle/>
          <a:p>
            <a:pPr marL="71438" indent="0">
              <a:buNone/>
            </a:pPr>
            <a:r>
              <a:rPr lang="el-GR" sz="2400" dirty="0" smtClean="0"/>
              <a:t>ο </a:t>
            </a:r>
            <a:r>
              <a:rPr lang="el-GR" sz="2400" dirty="0"/>
              <a:t>μαλακότερος ιστός </a:t>
            </a:r>
            <a:r>
              <a:rPr lang="el-GR" sz="2400" b="1" dirty="0">
                <a:solidFill>
                  <a:srgbClr val="FFC000"/>
                </a:solidFill>
              </a:rPr>
              <a:t>παρεμβάλλεται</a:t>
            </a:r>
            <a:r>
              <a:rPr lang="el-GR" sz="2400" dirty="0"/>
              <a:t> μεταξύ των δύο </a:t>
            </a:r>
            <a:r>
              <a:rPr lang="el-GR" sz="2400" dirty="0" smtClean="0"/>
              <a:t>οστών</a:t>
            </a:r>
            <a:endParaRPr lang="el-GR" sz="24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06" t="58" r="37399" b="-58"/>
          <a:stretch/>
        </p:blipFill>
        <p:spPr bwMode="auto">
          <a:xfrm>
            <a:off x="615504" y="3877677"/>
            <a:ext cx="3567856" cy="293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Διάγραμμα 3"/>
          <p:cNvGraphicFramePr/>
          <p:nvPr>
            <p:extLst>
              <p:ext uri="{D42A27DB-BD31-4B8C-83A1-F6EECF244321}">
                <p14:modId xmlns:p14="http://schemas.microsoft.com/office/powerpoint/2010/main" val="2013816728"/>
              </p:ext>
            </p:extLst>
          </p:nvPr>
        </p:nvGraphicFramePr>
        <p:xfrm>
          <a:off x="903536" y="137592"/>
          <a:ext cx="8424936" cy="2499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23293"/>
          <a:stretch/>
        </p:blipFill>
        <p:spPr bwMode="auto">
          <a:xfrm>
            <a:off x="5830370" y="4049861"/>
            <a:ext cx="3388664" cy="275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Θέση περιεχομένου 2"/>
          <p:cNvSpPr txBox="1">
            <a:spLocks/>
          </p:cNvSpPr>
          <p:nvPr/>
        </p:nvSpPr>
        <p:spPr bwMode="auto">
          <a:xfrm>
            <a:off x="5364462" y="2713382"/>
            <a:ext cx="4320480" cy="133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9" tIns="50799" rIns="101599" bIns="50799" numCol="1" anchor="t" anchorCtr="0" compatLnSpc="1">
            <a:prstTxWarp prst="textNoShape">
              <a:avLst/>
            </a:prstTxWarp>
          </a:bodyPr>
          <a:lstStyle>
            <a:lvl1pPr marL="496888" indent="-425450" algn="l" rtl="0" eaLnBrk="0" fontAlgn="base" hangingPunct="0">
              <a:spcBef>
                <a:spcPct val="20000"/>
              </a:spcBef>
              <a:spcAft>
                <a:spcPct val="0"/>
              </a:spcAft>
              <a:buClr>
                <a:schemeClr val="accent1"/>
              </a:buClr>
              <a:buSzPct val="80000"/>
              <a:buFont typeface="Wingdings 2" pitchFamily="18" charset="2"/>
              <a:buChar char=""/>
              <a:defRPr sz="3300" kern="1200">
                <a:solidFill>
                  <a:schemeClr val="tx1"/>
                </a:solidFill>
                <a:latin typeface="+mn-lt"/>
                <a:ea typeface="+mn-ea"/>
                <a:cs typeface="+mn-cs"/>
              </a:defRPr>
            </a:lvl1pPr>
            <a:lvl2pPr marL="912813" indent="-315913" algn="l" rtl="0" eaLnBrk="0" fontAlgn="base" hangingPunct="0">
              <a:spcBef>
                <a:spcPct val="20000"/>
              </a:spcBef>
              <a:spcAft>
                <a:spcPct val="0"/>
              </a:spcAft>
              <a:buClr>
                <a:schemeClr val="accent1"/>
              </a:buClr>
              <a:buSzPct val="95000"/>
              <a:buFont typeface="Verdana" pitchFamily="34" charset="0"/>
              <a:buChar char="›"/>
              <a:defRPr sz="2900" kern="1200">
                <a:solidFill>
                  <a:schemeClr val="tx1"/>
                </a:solidFill>
                <a:latin typeface="+mn-lt"/>
                <a:ea typeface="+mn-ea"/>
                <a:cs typeface="+mn-cs"/>
              </a:defRPr>
            </a:lvl2pPr>
            <a:lvl3pPr marL="1228725" indent="-252413" algn="l" rtl="0" eaLnBrk="0" fontAlgn="base" hangingPunct="0">
              <a:spcBef>
                <a:spcPct val="20000"/>
              </a:spcBef>
              <a:spcAft>
                <a:spcPct val="0"/>
              </a:spcAft>
              <a:buClr>
                <a:schemeClr val="accent1"/>
              </a:buClr>
              <a:buFont typeface="Wingdings 2" pitchFamily="18" charset="2"/>
              <a:buChar char=""/>
              <a:defRPr sz="2700" kern="1200">
                <a:solidFill>
                  <a:schemeClr val="tx1"/>
                </a:solidFill>
                <a:latin typeface="+mn-lt"/>
                <a:ea typeface="+mn-ea"/>
                <a:cs typeface="+mn-cs"/>
              </a:defRPr>
            </a:lvl3pPr>
            <a:lvl4pPr marL="1522413" indent="-233363" algn="l" rtl="0" eaLnBrk="0" fontAlgn="base" hangingPunct="0">
              <a:spcBef>
                <a:spcPct val="20000"/>
              </a:spcBef>
              <a:spcAft>
                <a:spcPct val="0"/>
              </a:spcAft>
              <a:buClr>
                <a:schemeClr val="accent1"/>
              </a:buClr>
              <a:buFont typeface="Wingdings 2" pitchFamily="18" charset="2"/>
              <a:buChar char=""/>
              <a:defRPr sz="2200" kern="1200">
                <a:solidFill>
                  <a:schemeClr val="tx1"/>
                </a:solidFill>
                <a:latin typeface="+mn-lt"/>
                <a:ea typeface="+mn-ea"/>
                <a:cs typeface="+mn-cs"/>
              </a:defRPr>
            </a:lvl4pPr>
            <a:lvl5pPr marL="1776413" indent="-233363" algn="l" rtl="0" eaLnBrk="0" fontAlgn="base" hangingPunct="0">
              <a:spcBef>
                <a:spcPct val="20000"/>
              </a:spcBef>
              <a:spcAft>
                <a:spcPct val="0"/>
              </a:spcAft>
              <a:buClr>
                <a:srgbClr val="FF90B2"/>
              </a:buClr>
              <a:buFont typeface="Wingdings 2" pitchFamily="18" charset="2"/>
              <a:buChar char=""/>
              <a:defRPr sz="2100" kern="1200">
                <a:solidFill>
                  <a:schemeClr val="tx1"/>
                </a:solidFill>
                <a:latin typeface="+mn-lt"/>
                <a:ea typeface="+mn-ea"/>
                <a:cs typeface="+mn-cs"/>
              </a:defRPr>
            </a:lvl5pPr>
            <a:lvl6pPr marL="2031980" indent="-233678" algn="l" rtl="0" eaLnBrk="1" latinLnBrk="0" hangingPunct="1">
              <a:spcBef>
                <a:spcPct val="20000"/>
              </a:spcBef>
              <a:buClr>
                <a:schemeClr val="accent1">
                  <a:tint val="75000"/>
                </a:schemeClr>
              </a:buClr>
              <a:buFont typeface="Wingdings 2"/>
              <a:buChar char=""/>
              <a:defRPr kumimoji="0" sz="2000" kern="1200">
                <a:solidFill>
                  <a:schemeClr val="tx1"/>
                </a:solidFill>
                <a:latin typeface="+mn-lt"/>
                <a:ea typeface="+mn-ea"/>
                <a:cs typeface="+mn-cs"/>
              </a:defRPr>
            </a:lvl6pPr>
            <a:lvl7pPr marL="2316457" indent="-23367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7pPr>
            <a:lvl8pPr marL="2539975"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8pPr>
            <a:lvl9pPr marL="2793972" indent="-203198"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9pPr>
          </a:lstStyle>
          <a:p>
            <a:pPr marL="71438" indent="0">
              <a:buNone/>
            </a:pPr>
            <a:r>
              <a:rPr lang="el-GR" sz="2400" dirty="0" smtClean="0"/>
              <a:t>ο μαλακότερος ιστός </a:t>
            </a:r>
            <a:r>
              <a:rPr lang="el-GR" sz="2400" b="1" dirty="0" smtClean="0">
                <a:solidFill>
                  <a:srgbClr val="FFC000"/>
                </a:solidFill>
              </a:rPr>
              <a:t>περιβάλλει</a:t>
            </a:r>
            <a:r>
              <a:rPr lang="el-GR" sz="2400" dirty="0" smtClean="0"/>
              <a:t> τα οστά στην περιοχή της άρθρωσης</a:t>
            </a:r>
            <a:endParaRPr lang="el-GR" sz="2400" dirty="0"/>
          </a:p>
        </p:txBody>
      </p:sp>
      <p:sp>
        <p:nvSpPr>
          <p:cNvPr id="2" name="Ορθογώνιο 1"/>
          <p:cNvSpPr/>
          <p:nvPr/>
        </p:nvSpPr>
        <p:spPr>
          <a:xfrm>
            <a:off x="279343" y="6752070"/>
            <a:ext cx="4512625" cy="923330"/>
          </a:xfrm>
          <a:prstGeom prst="rect">
            <a:avLst/>
          </a:prstGeom>
        </p:spPr>
        <p:txBody>
          <a:bodyPr wrap="square">
            <a:spAutoFit/>
          </a:bodyPr>
          <a:lstStyle/>
          <a:p>
            <a:pPr marL="0" lvl="3" algn="ctr">
              <a:lnSpc>
                <a:spcPct val="90000"/>
              </a:lnSpc>
            </a:pPr>
            <a:r>
              <a:rPr lang="el-GR" sz="2000" dirty="0" smtClean="0">
                <a:solidFill>
                  <a:schemeClr val="bg1"/>
                </a:solidFill>
              </a:rPr>
              <a:t>οι μεσοσπονδύλιες αρθρώσεις επιτρέπουν περιορισμένο εύρος κινήσεων</a:t>
            </a:r>
            <a:endParaRPr lang="el-GR" sz="2000" dirty="0">
              <a:solidFill>
                <a:schemeClr val="bg1"/>
              </a:solidFill>
            </a:endParaRPr>
          </a:p>
          <a:p>
            <a:pPr lvl="3" algn="ctr">
              <a:lnSpc>
                <a:spcPct val="90000"/>
              </a:lnSpc>
            </a:pPr>
            <a:r>
              <a:rPr lang="el-GR" sz="2000" dirty="0" smtClean="0">
                <a:solidFill>
                  <a:schemeClr val="bg1"/>
                </a:solidFill>
              </a:rPr>
              <a:t> </a:t>
            </a:r>
            <a:endParaRPr lang="el-GR" sz="2000" dirty="0">
              <a:solidFill>
                <a:schemeClr val="bg1"/>
              </a:solidFill>
            </a:endParaRPr>
          </a:p>
        </p:txBody>
      </p:sp>
    </p:spTree>
    <p:extLst>
      <p:ext uri="{BB962C8B-B14F-4D97-AF65-F5344CB8AC3E}">
        <p14:creationId xmlns:p14="http://schemas.microsoft.com/office/powerpoint/2010/main" val="2086233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975544" y="584417"/>
            <a:ext cx="827584" cy="6602369"/>
          </a:xfrm>
        </p:spPr>
        <p:txBody>
          <a:bodyPr vert="vert270"/>
          <a:lstStyle/>
          <a:p>
            <a:pPr marL="71438" indent="0" algn="ctr">
              <a:buNone/>
            </a:pPr>
            <a:r>
              <a:rPr lang="el-GR" sz="2400" dirty="0">
                <a:solidFill>
                  <a:srgbClr val="FFC000"/>
                </a:solidFill>
              </a:rPr>
              <a:t>Οι κινήσεις που επιτρέπει η </a:t>
            </a:r>
            <a:r>
              <a:rPr lang="el-GR" sz="2400" dirty="0" smtClean="0">
                <a:solidFill>
                  <a:srgbClr val="FFC000"/>
                </a:solidFill>
              </a:rPr>
              <a:t>διάρθρωση  </a:t>
            </a:r>
          </a:p>
          <a:p>
            <a:endParaRPr lang="el-GR"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640" y="328935"/>
            <a:ext cx="6408712" cy="714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2702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888" y="206375"/>
            <a:ext cx="6124575" cy="721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3445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854"/>
          <a:stretch/>
        </p:blipFill>
        <p:spPr bwMode="auto">
          <a:xfrm>
            <a:off x="3385204" y="1505744"/>
            <a:ext cx="3567004" cy="52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title"/>
          </p:nvPr>
        </p:nvSpPr>
        <p:spPr>
          <a:xfrm>
            <a:off x="7096224" y="569640"/>
            <a:ext cx="2952328" cy="720080"/>
          </a:xfrm>
        </p:spPr>
        <p:txBody>
          <a:bodyPr>
            <a:noAutofit/>
          </a:bodyPr>
          <a:lstStyle/>
          <a:p>
            <a:r>
              <a:rPr lang="el-GR" sz="2400" b="1" dirty="0" smtClean="0">
                <a:solidFill>
                  <a:srgbClr val="FFC000"/>
                </a:solidFill>
                <a:effectLst/>
              </a:rPr>
              <a:t>επικουρικά μέρη</a:t>
            </a:r>
            <a:endParaRPr lang="el-GR" sz="2400" b="1" dirty="0">
              <a:solidFill>
                <a:srgbClr val="FFC000"/>
              </a:solidFill>
              <a:effectLst/>
            </a:endParaRPr>
          </a:p>
        </p:txBody>
      </p:sp>
      <p:sp>
        <p:nvSpPr>
          <p:cNvPr id="3" name="Θέση περιεχομένου 2"/>
          <p:cNvSpPr>
            <a:spLocks noGrp="1"/>
          </p:cNvSpPr>
          <p:nvPr>
            <p:ph idx="1"/>
          </p:nvPr>
        </p:nvSpPr>
        <p:spPr>
          <a:xfrm>
            <a:off x="6808192" y="1296144"/>
            <a:ext cx="3312368" cy="6186264"/>
          </a:xfrm>
        </p:spPr>
        <p:txBody>
          <a:bodyPr/>
          <a:lstStyle/>
          <a:p>
            <a:pPr marL="263525" indent="-192088">
              <a:buClr>
                <a:schemeClr val="tx1"/>
              </a:buClr>
              <a:buSzPct val="100000"/>
              <a:buFont typeface="Arial" pitchFamily="34" charset="0"/>
              <a:buChar char="•"/>
            </a:pPr>
            <a:r>
              <a:rPr lang="el-GR" sz="1600" dirty="0"/>
              <a:t>Οι </a:t>
            </a:r>
            <a:r>
              <a:rPr lang="el-GR" sz="1600" b="1" dirty="0"/>
              <a:t>σύνδεσμοι</a:t>
            </a:r>
            <a:r>
              <a:rPr lang="el-GR" sz="1600" dirty="0"/>
              <a:t> είναι ταινίες από παχύ συνδετικό ιστό, που συγκρατούν τα </a:t>
            </a:r>
            <a:r>
              <a:rPr lang="el-GR" sz="1600" dirty="0" err="1"/>
              <a:t>αρθρούμενα</a:t>
            </a:r>
            <a:r>
              <a:rPr lang="el-GR" sz="1600" dirty="0"/>
              <a:t> οστά μεταξύ τους και καθορίζουν την κατεύθυνση των κινήσεων.</a:t>
            </a:r>
          </a:p>
          <a:p>
            <a:pPr marL="263525" indent="-192088">
              <a:buClr>
                <a:schemeClr val="tx1"/>
              </a:buClr>
              <a:buSzPct val="100000"/>
              <a:buFont typeface="Arial" pitchFamily="34" charset="0"/>
              <a:buChar char="•"/>
            </a:pPr>
            <a:r>
              <a:rPr lang="el-GR" sz="1600" dirty="0"/>
              <a:t>Οι </a:t>
            </a:r>
            <a:r>
              <a:rPr lang="el-GR" sz="1600" b="1" dirty="0" err="1"/>
              <a:t>επιχείλιοι</a:t>
            </a:r>
            <a:r>
              <a:rPr lang="el-GR" sz="1600" dirty="0"/>
              <a:t> χόνδροι είναι δακτύλιοι από χόνδρινο ιστό, που περιβάλλουν τα άκρα της αρθρικής επιφάνειας και αυξάνουν το μέγεθος της. </a:t>
            </a:r>
          </a:p>
          <a:p>
            <a:pPr marL="263525" indent="-192088">
              <a:buClr>
                <a:schemeClr val="tx1"/>
              </a:buClr>
              <a:buSzPct val="100000"/>
              <a:buFont typeface="Arial" pitchFamily="34" charset="0"/>
              <a:buChar char="•"/>
            </a:pPr>
            <a:r>
              <a:rPr lang="el-GR" sz="1600" dirty="0"/>
              <a:t>Οι </a:t>
            </a:r>
            <a:r>
              <a:rPr lang="el-GR" sz="1600" b="1" dirty="0" err="1"/>
              <a:t>διάρθριοι</a:t>
            </a:r>
            <a:r>
              <a:rPr lang="el-GR" sz="1600" b="1" dirty="0"/>
              <a:t> χόνδροι</a:t>
            </a:r>
            <a:r>
              <a:rPr lang="el-GR" sz="1600" dirty="0"/>
              <a:t> ή μηνίσκοι είναι πλάκες χόνδρινου ιστού, που βρίσκονται σε ορισμένες αρθρικές κοιλότητες, ιδιαίτερα όταν οι αρθρικές επιφάνειες δεν εναρμονίζονται μεταξύ τους, όπως συμβαίνει στην άρθρωση του γόνατου</a:t>
            </a:r>
          </a:p>
          <a:p>
            <a:endParaRPr lang="el-GR" sz="1800" dirty="0"/>
          </a:p>
        </p:txBody>
      </p:sp>
      <p:sp>
        <p:nvSpPr>
          <p:cNvPr id="4" name="Ορθογώνιο 3"/>
          <p:cNvSpPr/>
          <p:nvPr/>
        </p:nvSpPr>
        <p:spPr>
          <a:xfrm>
            <a:off x="3493555" y="209600"/>
            <a:ext cx="2246128" cy="646331"/>
          </a:xfrm>
          <a:prstGeom prst="rect">
            <a:avLst/>
          </a:prstGeom>
        </p:spPr>
        <p:txBody>
          <a:bodyPr wrap="none">
            <a:spAutoFit/>
          </a:bodyPr>
          <a:lstStyle/>
          <a:p>
            <a:r>
              <a:rPr lang="el-GR" sz="3600" dirty="0">
                <a:solidFill>
                  <a:srgbClr val="FFC000"/>
                </a:solidFill>
                <a:effectLst>
                  <a:outerShdw blurRad="38100" dist="38100" dir="2700000" algn="tl">
                    <a:srgbClr val="000000">
                      <a:alpha val="43137"/>
                    </a:srgbClr>
                  </a:outerShdw>
                </a:effectLst>
              </a:rPr>
              <a:t>διάρθρωση</a:t>
            </a:r>
          </a:p>
        </p:txBody>
      </p:sp>
      <p:sp>
        <p:nvSpPr>
          <p:cNvPr id="5" name="Ορθογώνιο 4"/>
          <p:cNvSpPr/>
          <p:nvPr/>
        </p:nvSpPr>
        <p:spPr>
          <a:xfrm>
            <a:off x="471488" y="785664"/>
            <a:ext cx="1901483" cy="461665"/>
          </a:xfrm>
          <a:prstGeom prst="rect">
            <a:avLst/>
          </a:prstGeom>
        </p:spPr>
        <p:txBody>
          <a:bodyPr wrap="none">
            <a:spAutoFit/>
          </a:bodyPr>
          <a:lstStyle/>
          <a:p>
            <a:r>
              <a:rPr lang="el-GR" b="1" dirty="0">
                <a:ln w="6350">
                  <a:solidFill>
                    <a:schemeClr val="accent1">
                      <a:shade val="43000"/>
                    </a:schemeClr>
                  </a:solidFill>
                </a:ln>
                <a:solidFill>
                  <a:srgbClr val="FFC000"/>
                </a:solidFill>
                <a:latin typeface="+mj-lt"/>
                <a:ea typeface="+mj-ea"/>
                <a:cs typeface="+mj-cs"/>
              </a:rPr>
              <a:t>κύρια </a:t>
            </a:r>
            <a:r>
              <a:rPr lang="el-GR" b="1" dirty="0" smtClean="0">
                <a:ln w="6350">
                  <a:solidFill>
                    <a:schemeClr val="accent1">
                      <a:shade val="43000"/>
                    </a:schemeClr>
                  </a:solidFill>
                </a:ln>
                <a:solidFill>
                  <a:srgbClr val="FFC000"/>
                </a:solidFill>
                <a:latin typeface="+mj-lt"/>
                <a:ea typeface="+mj-ea"/>
                <a:cs typeface="+mj-cs"/>
              </a:rPr>
              <a:t> </a:t>
            </a:r>
            <a:r>
              <a:rPr lang="el-GR" b="1" dirty="0">
                <a:ln w="6350">
                  <a:solidFill>
                    <a:schemeClr val="accent1">
                      <a:shade val="43000"/>
                    </a:schemeClr>
                  </a:solidFill>
                </a:ln>
                <a:solidFill>
                  <a:srgbClr val="FFC000"/>
                </a:solidFill>
                <a:latin typeface="+mj-lt"/>
                <a:ea typeface="+mj-ea"/>
                <a:cs typeface="+mj-cs"/>
              </a:rPr>
              <a:t>μέρη</a:t>
            </a:r>
          </a:p>
        </p:txBody>
      </p:sp>
      <p:sp>
        <p:nvSpPr>
          <p:cNvPr id="6" name="Ορθογώνιο 5"/>
          <p:cNvSpPr/>
          <p:nvPr/>
        </p:nvSpPr>
        <p:spPr>
          <a:xfrm>
            <a:off x="0" y="1217712"/>
            <a:ext cx="3493555" cy="6093976"/>
          </a:xfrm>
          <a:prstGeom prst="rect">
            <a:avLst/>
          </a:prstGeom>
        </p:spPr>
        <p:txBody>
          <a:bodyPr wrap="square">
            <a:spAutoFit/>
          </a:bodyPr>
          <a:lstStyle/>
          <a:p>
            <a:pPr marL="185738" indent="-185738">
              <a:buFont typeface="Arial" pitchFamily="34" charset="0"/>
              <a:buChar char="•"/>
            </a:pPr>
            <a:r>
              <a:rPr lang="el-GR" sz="1500" b="1" dirty="0">
                <a:latin typeface="+mn-lt"/>
              </a:rPr>
              <a:t>Οι αρθρικές επιφάνειες </a:t>
            </a:r>
            <a:r>
              <a:rPr lang="el-GR" sz="1500" dirty="0">
                <a:latin typeface="+mn-lt"/>
              </a:rPr>
              <a:t>είναι οι επιφάνειες των οστών που έρχονται σε επαφή, είναι λείες και έχουν τέτοια αντιστοιχία, ώστε να εφαρμόζουν συνήθως η μία στην άλλη. Δεν περιβάλλονται από περιόστεο αλλά από στρώμα χόνδρου, τον αρθρικό χόνδρο. Σε μεγάλες κυρίως ηλικίες εμφανίζονται διαταραχές του αρθρικού χόνδρου, που προκαλούν πόνους και δυσκολία κινήσεων στις αρθρώσεις. Αυτές χαρακτηρίζονται ως αρθροπάθειες.</a:t>
            </a:r>
          </a:p>
          <a:p>
            <a:pPr marL="185738" indent="-185738"/>
            <a:r>
              <a:rPr lang="el-GR" sz="1500" dirty="0">
                <a:latin typeface="+mn-lt"/>
              </a:rPr>
              <a:t>• </a:t>
            </a:r>
            <a:r>
              <a:rPr lang="el-GR" sz="1500" b="1" dirty="0">
                <a:latin typeface="+mn-lt"/>
              </a:rPr>
              <a:t>Ο αρθρικός θύλακος</a:t>
            </a:r>
            <a:r>
              <a:rPr lang="el-GR" sz="1500" dirty="0">
                <a:latin typeface="+mn-lt"/>
              </a:rPr>
              <a:t>, αποτελείται από συνδετικό ιστό και περιβάλλει τα οστά κοντά στις αρθρικές επιφάνειες. </a:t>
            </a:r>
          </a:p>
          <a:p>
            <a:pPr marL="185738" indent="-185738">
              <a:buFont typeface="Arial" pitchFamily="34" charset="0"/>
              <a:buChar char="•"/>
            </a:pPr>
            <a:r>
              <a:rPr lang="el-GR" sz="1500" b="1" dirty="0">
                <a:latin typeface="+mn-lt"/>
              </a:rPr>
              <a:t>Η αρθρική κοιλότητα </a:t>
            </a:r>
            <a:r>
              <a:rPr lang="el-GR" sz="1500" dirty="0">
                <a:latin typeface="+mn-lt"/>
              </a:rPr>
              <a:t>είναι ο κλειστός χώρος που βρίσκεται ανάμεσα στις αρθρικές επιφάνειες και στον αρθρικό θύλακο. Περιέχει αρθρικό υγρό, το οποίο διευκολύνει την ολίσθηση των αρθρικών επιφανειών</a:t>
            </a:r>
            <a:r>
              <a:rPr lang="el-GR" sz="1500" dirty="0" smtClean="0">
                <a:latin typeface="+mn-lt"/>
              </a:rPr>
              <a:t>.</a:t>
            </a:r>
            <a:endParaRPr lang="el-GR" sz="1500" dirty="0">
              <a:latin typeface="+mn-lt"/>
            </a:endParaRPr>
          </a:p>
        </p:txBody>
      </p:sp>
    </p:spTree>
    <p:extLst>
      <p:ext uri="{BB962C8B-B14F-4D97-AF65-F5344CB8AC3E}">
        <p14:creationId xmlns:p14="http://schemas.microsoft.com/office/powerpoint/2010/main" val="27193896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508001" y="271639"/>
            <a:ext cx="4732514" cy="730049"/>
          </a:xfrm>
        </p:spPr>
        <p:txBody>
          <a:bodyPr>
            <a:normAutofit fontScale="90000"/>
          </a:bodyPr>
          <a:lstStyle/>
          <a:p>
            <a:pPr eaLnBrk="1" hangingPunct="1">
              <a:defRPr/>
            </a:pPr>
            <a:r>
              <a:rPr lang="el-GR" sz="4000" dirty="0" smtClean="0">
                <a:solidFill>
                  <a:srgbClr val="FFC000"/>
                </a:solidFill>
              </a:rPr>
              <a:t>Αρθρικός χόνδρος</a:t>
            </a:r>
          </a:p>
        </p:txBody>
      </p:sp>
      <p:sp>
        <p:nvSpPr>
          <p:cNvPr id="38915" name="Rectangle 3"/>
          <p:cNvSpPr>
            <a:spLocks noGrp="1" noRot="1" noChangeArrowheads="1"/>
          </p:cNvSpPr>
          <p:nvPr>
            <p:ph type="body" sz="half" idx="1"/>
          </p:nvPr>
        </p:nvSpPr>
        <p:spPr>
          <a:xfrm>
            <a:off x="615504" y="1085704"/>
            <a:ext cx="4363861" cy="2557429"/>
          </a:xfrm>
        </p:spPr>
        <p:txBody>
          <a:bodyPr/>
          <a:lstStyle/>
          <a:p>
            <a:pPr eaLnBrk="1" hangingPunct="1">
              <a:buFont typeface="Wingdings" pitchFamily="2" charset="2"/>
              <a:buChar char="Ø"/>
              <a:defRPr/>
            </a:pPr>
            <a:r>
              <a:rPr lang="el-GR" sz="2400" dirty="0"/>
              <a:t>Καλύπτει τα άκρα των οστών</a:t>
            </a:r>
          </a:p>
          <a:p>
            <a:pPr eaLnBrk="1" hangingPunct="1">
              <a:buFont typeface="Wingdings" pitchFamily="2" charset="2"/>
              <a:buChar char="Ø"/>
              <a:defRPr/>
            </a:pPr>
            <a:r>
              <a:rPr lang="el-GR" sz="2400" dirty="0"/>
              <a:t>Απορροφά τις φορτίσεις</a:t>
            </a:r>
          </a:p>
          <a:p>
            <a:pPr eaLnBrk="1" hangingPunct="1">
              <a:buFont typeface="Wingdings" pitchFamily="2" charset="2"/>
              <a:buChar char="Ø"/>
              <a:defRPr/>
            </a:pPr>
            <a:r>
              <a:rPr lang="el-GR" sz="2400" dirty="0"/>
              <a:t>Σχηματίζει λείες αρθρικές επιφάνειες (άρθρωση με διπλανά οστά)</a:t>
            </a:r>
          </a:p>
        </p:txBody>
      </p:sp>
      <p:pic>
        <p:nvPicPr>
          <p:cNvPr id="7173" name="Picture 6" descr="knee_carti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120" y="516461"/>
            <a:ext cx="3126672" cy="312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ongbone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75544" y="3643133"/>
            <a:ext cx="5007992" cy="3756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7"/>
          <p:cNvSpPr txBox="1">
            <a:spLocks noChangeArrowheads="1"/>
          </p:cNvSpPr>
          <p:nvPr/>
        </p:nvSpPr>
        <p:spPr bwMode="auto">
          <a:xfrm>
            <a:off x="2652440" y="4043797"/>
            <a:ext cx="2559403"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hangingPunct="1">
              <a:spcBef>
                <a:spcPct val="50000"/>
              </a:spcBef>
            </a:pPr>
            <a:r>
              <a:rPr lang="el-GR" sz="2000" b="1" dirty="0"/>
              <a:t>Αρθρικός χόνδρος</a:t>
            </a:r>
          </a:p>
        </p:txBody>
      </p:sp>
      <p:sp>
        <p:nvSpPr>
          <p:cNvPr id="8" name="Line 8"/>
          <p:cNvSpPr>
            <a:spLocks noChangeShapeType="1"/>
          </p:cNvSpPr>
          <p:nvPr/>
        </p:nvSpPr>
        <p:spPr bwMode="auto">
          <a:xfrm>
            <a:off x="4647952" y="4454164"/>
            <a:ext cx="400402" cy="880181"/>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599" tIns="50799" rIns="101599" bIns="50799"/>
          <a:lstStyle/>
          <a:p>
            <a:endParaRPr lang="el-GR"/>
          </a:p>
        </p:txBody>
      </p:sp>
    </p:spTree>
    <p:extLst>
      <p:ext uri="{BB962C8B-B14F-4D97-AF65-F5344CB8AC3E}">
        <p14:creationId xmlns:p14="http://schemas.microsoft.com/office/powerpoint/2010/main" val="400383551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9480" y="2945904"/>
            <a:ext cx="9289032" cy="1554480"/>
          </a:xfrm>
        </p:spPr>
        <p:txBody>
          <a:bodyPr>
            <a:noAutofit/>
          </a:bodyPr>
          <a:lstStyle/>
          <a:p>
            <a:pPr algn="ctr"/>
            <a:r>
              <a:rPr lang="en-US" sz="9600" b="1" dirty="0" smtClean="0">
                <a:solidFill>
                  <a:srgbClr val="000000"/>
                </a:solidFill>
                <a:latin typeface="'trebuchet ms'" pitchFamily="34"/>
              </a:rPr>
              <a:t>1. </a:t>
            </a:r>
            <a:r>
              <a:rPr lang="el-GR" sz="9600" b="1" dirty="0" smtClean="0">
                <a:solidFill>
                  <a:srgbClr val="000000"/>
                </a:solidFill>
                <a:latin typeface="'trebuchet ms'" pitchFamily="34"/>
              </a:rPr>
              <a:t>ΟΣΤΑ</a:t>
            </a:r>
            <a:endParaRPr lang="el-GR" sz="9600" b="1" dirty="0">
              <a:solidFill>
                <a:srgbClr val="000000"/>
              </a:solidFill>
              <a:latin typeface="'trebuchet ms'" pitchFamily="34"/>
            </a:endParaRPr>
          </a:p>
        </p:txBody>
      </p:sp>
    </p:spTree>
    <p:extLst>
      <p:ext uri="{BB962C8B-B14F-4D97-AF65-F5344CB8AC3E}">
        <p14:creationId xmlns:p14="http://schemas.microsoft.com/office/powerpoint/2010/main" val="16949852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544513"/>
            <a:ext cx="612457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968" y="4458072"/>
            <a:ext cx="5145087"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02527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56" y="0"/>
            <a:ext cx="291632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120" y="5034136"/>
            <a:ext cx="30480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929172" y="209600"/>
            <a:ext cx="4975364" cy="4708981"/>
          </a:xfrm>
          <a:prstGeom prst="rect">
            <a:avLst/>
          </a:prstGeom>
        </p:spPr>
        <p:txBody>
          <a:bodyPr wrap="square">
            <a:spAutoFit/>
          </a:bodyPr>
          <a:lstStyle/>
          <a:p>
            <a:r>
              <a:rPr lang="el-GR" sz="2000" dirty="0"/>
              <a:t>Οι </a:t>
            </a:r>
            <a:r>
              <a:rPr lang="el-GR" sz="2000" b="1" dirty="0"/>
              <a:t>μηνίσκοι</a:t>
            </a:r>
            <a:r>
              <a:rPr lang="el-GR" sz="2000" dirty="0"/>
              <a:t> έχουν σχήμα ημισεληνοειδές, αποτελούνται από </a:t>
            </a:r>
            <a:r>
              <a:rPr lang="el-GR" sz="2000" dirty="0" err="1"/>
              <a:t>ινοχόνδρινο</a:t>
            </a:r>
            <a:r>
              <a:rPr lang="el-GR" sz="2000" dirty="0"/>
              <a:t> ιστό και πληρούν το χώρο ανάμεσα στις αρθρικές επιφάνειες του μηριαίου οστού και της  κνήμης. Η αποστολή τους είναι να σταθεροποιούν το γόνατο σε όλες τις φάσεις της κίνησης, ενώ συμβάλλουν στον περιορισμό της έσω και της έξω στροφής καθώς  επίσης της κάμψης και της έκτασης. Λειτουργούν τέλος, σαν «αμορτισέρ», δηλαδή σαν </a:t>
            </a:r>
            <a:r>
              <a:rPr lang="el-GR" sz="2000" dirty="0" err="1"/>
              <a:t>εξουδετερωτές</a:t>
            </a:r>
            <a:r>
              <a:rPr lang="el-GR" sz="2000" dirty="0"/>
              <a:t> των φορτίων, που αναπτύσσονται ανάμεσα στο μηριαίο οστό και  την κνήμη, ενώ έχει διαπιστωθεί ότι λαμβάνουν μέρος στη λίπανση των αρθρικών χόνδρων. </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8" y="1914525"/>
            <a:ext cx="48672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5073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5584056" y="2125455"/>
            <a:ext cx="4287912" cy="3416320"/>
          </a:xfrm>
          <a:prstGeom prst="rect">
            <a:avLst/>
          </a:prstGeom>
        </p:spPr>
        <p:txBody>
          <a:bodyPr wrap="square">
            <a:spAutoFit/>
          </a:bodyPr>
          <a:lstStyle/>
          <a:p>
            <a:r>
              <a:rPr lang="el-GR" dirty="0"/>
              <a:t>Η ρήξη του έσω μηνίσκου αντιστοιχεί στο 85% περίπου του συνόλου των κακώσεων αυτών. Η παθογένεια, ωστόσο, της ρήξης και των δύο μηνίσκων είναι κοινή: η  εφαρμογή δύναμης στρέψης στο στηριζόμενο και με ελαφρά κάμψη ακινητοποιημένο γόνατο.</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8" y="401939"/>
            <a:ext cx="5328592" cy="678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224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15633" y="2873896"/>
            <a:ext cx="9904536" cy="1296144"/>
          </a:xfrm>
        </p:spPr>
        <p:txBody>
          <a:bodyPr lIns="0" tIns="0" rIns="0" bIns="0" anchor="t">
            <a:noAutofit/>
          </a:bodyPr>
          <a:lstStyle/>
          <a:p>
            <a:pPr marL="1162050" indent="-1162050">
              <a:lnSpc>
                <a:spcPct val="95000"/>
              </a:lnSpc>
            </a:pPr>
            <a:r>
              <a:rPr lang="el-GR" sz="6600" b="1" dirty="0" smtClean="0">
                <a:solidFill>
                  <a:srgbClr val="000000"/>
                </a:solidFill>
                <a:latin typeface="'trebuchet ms'" pitchFamily="34"/>
              </a:rPr>
              <a:t>4. </a:t>
            </a:r>
            <a:r>
              <a:rPr lang="en-US" sz="6600" b="1" dirty="0" smtClean="0">
                <a:solidFill>
                  <a:srgbClr val="000000"/>
                </a:solidFill>
                <a:latin typeface="'trebuchet ms'" pitchFamily="34"/>
              </a:rPr>
              <a:t>Τα </a:t>
            </a:r>
            <a:r>
              <a:rPr lang="en-US" sz="6600" b="1" dirty="0" err="1">
                <a:solidFill>
                  <a:srgbClr val="000000"/>
                </a:solidFill>
                <a:latin typeface="'trebuchet ms'" pitchFamily="34"/>
              </a:rPr>
              <a:t>μέρη</a:t>
            </a:r>
            <a:r>
              <a:rPr lang="en-US" sz="6600" b="1" dirty="0">
                <a:solidFill>
                  <a:srgbClr val="000000"/>
                </a:solidFill>
                <a:latin typeface="'trebuchet ms'" pitchFamily="34"/>
              </a:rPr>
              <a:t> </a:t>
            </a:r>
            <a:r>
              <a:rPr lang="en-US" sz="6600" b="1" dirty="0" err="1">
                <a:solidFill>
                  <a:srgbClr val="000000"/>
                </a:solidFill>
                <a:latin typeface="'trebuchet ms'" pitchFamily="34"/>
              </a:rPr>
              <a:t>του</a:t>
            </a:r>
            <a:r>
              <a:rPr lang="en-US" sz="6600" b="1" dirty="0">
                <a:solidFill>
                  <a:srgbClr val="000000"/>
                </a:solidFill>
                <a:latin typeface="'trebuchet ms'" pitchFamily="34"/>
              </a:rPr>
              <a:t> </a:t>
            </a:r>
            <a:r>
              <a:rPr lang="en-US" sz="6600" b="1" dirty="0" err="1">
                <a:solidFill>
                  <a:srgbClr val="000000"/>
                </a:solidFill>
                <a:latin typeface="'trebuchet ms'" pitchFamily="34"/>
              </a:rPr>
              <a:t>σκελετού</a:t>
            </a:r>
            <a:endParaRPr lang="en-US" sz="6600" b="1" dirty="0">
              <a:solidFill>
                <a:srgbClr val="000000"/>
              </a:solidFill>
              <a:latin typeface="'trebuchet ms'" pitchFamily="34"/>
            </a:endParaRPr>
          </a:p>
        </p:txBody>
      </p:sp>
    </p:spTree>
    <p:extLst>
      <p:ext uri="{BB962C8B-B14F-4D97-AF65-F5344CB8AC3E}">
        <p14:creationId xmlns:p14="http://schemas.microsoft.com/office/powerpoint/2010/main" val="23288416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999" y="209600"/>
            <a:ext cx="8050213" cy="34861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5584" y="3521968"/>
            <a:ext cx="3124200" cy="3973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28072" y="2977388"/>
            <a:ext cx="2625725" cy="46593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004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03200"/>
            <a:ext cx="9144000" cy="614521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12343" y="4674096"/>
            <a:ext cx="3129002" cy="22887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64175" y="4674096"/>
            <a:ext cx="3365049" cy="22887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3512343" y="7035225"/>
            <a:ext cx="3151832" cy="523220"/>
          </a:xfrm>
          <a:prstGeom prst="rect">
            <a:avLst/>
          </a:prstGeom>
        </p:spPr>
        <p:txBody>
          <a:bodyPr wrap="square">
            <a:spAutoFit/>
          </a:bodyPr>
          <a:lstStyle/>
          <a:p>
            <a:pPr marL="0" lvl="1"/>
            <a:r>
              <a:rPr lang="el-GR" sz="1400" dirty="0">
                <a:solidFill>
                  <a:srgbClr val="002060"/>
                </a:solidFill>
              </a:rPr>
              <a:t>Οστά (8): μετωπιαίο, ινιακό, σφηνοειδές, ηθμοειδές, </a:t>
            </a:r>
            <a:r>
              <a:rPr lang="en-US" sz="1400" dirty="0" smtClean="0">
                <a:solidFill>
                  <a:srgbClr val="002060"/>
                </a:solidFill>
              </a:rPr>
              <a:t>2 </a:t>
            </a:r>
            <a:r>
              <a:rPr lang="el-GR" sz="1400" dirty="0" smtClean="0">
                <a:solidFill>
                  <a:srgbClr val="002060"/>
                </a:solidFill>
              </a:rPr>
              <a:t>κροταφικά</a:t>
            </a:r>
            <a:r>
              <a:rPr lang="el-GR" sz="1400" dirty="0">
                <a:solidFill>
                  <a:srgbClr val="002060"/>
                </a:solidFill>
              </a:rPr>
              <a:t>, </a:t>
            </a:r>
            <a:r>
              <a:rPr lang="en-US" sz="1400" dirty="0" smtClean="0">
                <a:solidFill>
                  <a:srgbClr val="002060"/>
                </a:solidFill>
              </a:rPr>
              <a:t>2 </a:t>
            </a:r>
            <a:r>
              <a:rPr lang="el-GR" sz="1400" dirty="0" smtClean="0">
                <a:solidFill>
                  <a:srgbClr val="002060"/>
                </a:solidFill>
              </a:rPr>
              <a:t>βρεγματικά</a:t>
            </a:r>
            <a:endParaRPr lang="el-GR" sz="1400" dirty="0">
              <a:solidFill>
                <a:srgbClr val="002060"/>
              </a:solidFill>
            </a:endParaRPr>
          </a:p>
        </p:txBody>
      </p:sp>
      <p:sp>
        <p:nvSpPr>
          <p:cNvPr id="3" name="Ορθογώνιο 2"/>
          <p:cNvSpPr/>
          <p:nvPr/>
        </p:nvSpPr>
        <p:spPr>
          <a:xfrm>
            <a:off x="6681259" y="6962825"/>
            <a:ext cx="3347965" cy="738664"/>
          </a:xfrm>
          <a:prstGeom prst="rect">
            <a:avLst/>
          </a:prstGeom>
        </p:spPr>
        <p:txBody>
          <a:bodyPr wrap="square">
            <a:spAutoFit/>
          </a:bodyPr>
          <a:lstStyle/>
          <a:p>
            <a:pPr marL="0" lvl="1"/>
            <a:r>
              <a:rPr lang="el-GR" sz="1400" dirty="0">
                <a:solidFill>
                  <a:srgbClr val="002060"/>
                </a:solidFill>
              </a:rPr>
              <a:t>Οστά (14): δακρυϊκά, ρινικά, κάτω ρινικές κόγχες, </a:t>
            </a:r>
            <a:r>
              <a:rPr lang="el-GR" sz="1400" dirty="0" err="1">
                <a:solidFill>
                  <a:srgbClr val="002060"/>
                </a:solidFill>
              </a:rPr>
              <a:t>ύνιδα</a:t>
            </a:r>
            <a:r>
              <a:rPr lang="el-GR" sz="1400" dirty="0">
                <a:solidFill>
                  <a:srgbClr val="002060"/>
                </a:solidFill>
              </a:rPr>
              <a:t>, άνω γνάθοι, ζυγωματικά, υπερώια, κάτω γνάθος</a:t>
            </a:r>
          </a:p>
        </p:txBody>
      </p:sp>
    </p:spTree>
    <p:extLst>
      <p:ext uri="{BB962C8B-B14F-4D97-AF65-F5344CB8AC3E}">
        <p14:creationId xmlns:p14="http://schemas.microsoft.com/office/powerpoint/2010/main" val="1881618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210" y="65584"/>
            <a:ext cx="9641326" cy="367240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5047392"/>
            <a:ext cx="5953125" cy="234083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12" y="4867895"/>
            <a:ext cx="8658225" cy="22225"/>
          </a:xfrm>
          <a:prstGeom prst="rect">
            <a:avLst/>
          </a:prstGeom>
          <a:solidFill>
            <a:schemeClr val="accent2"/>
          </a:solidFill>
          <a:ln>
            <a:solidFill>
              <a:srgbClr val="FFC000"/>
            </a:solidFill>
          </a:ln>
          <a:extLst/>
        </p:spPr>
      </p:pic>
      <p:pic>
        <p:nvPicPr>
          <p:cNvPr id="5127" name="Picture 7"/>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096224" y="2455341"/>
            <a:ext cx="2660650" cy="229076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8" name="Picture 8"/>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41538" y="5028323"/>
            <a:ext cx="3015336" cy="235990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37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96" y="65584"/>
            <a:ext cx="9000999" cy="7473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705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95" y="713656"/>
            <a:ext cx="9858207"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860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704" y="281608"/>
            <a:ext cx="4968552" cy="724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321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a:xfrm>
            <a:off x="399480" y="2945904"/>
            <a:ext cx="9144000" cy="776480"/>
          </a:xfrm>
        </p:spPr>
        <p:txBody>
          <a:bodyPr lIns="0" tIns="0" rIns="0" bIns="0" anchor="t"/>
          <a:lstStyle/>
          <a:p>
            <a:pPr marL="263525" indent="0" algn="l" eaLnBrk="1" fontAlgn="auto" hangingPunct="1">
              <a:lnSpc>
                <a:spcPct val="95000"/>
              </a:lnSpc>
              <a:spcAft>
                <a:spcPts val="0"/>
              </a:spcAft>
              <a:defRPr/>
            </a:pPr>
            <a:r>
              <a:rPr lang="el-GR" sz="4800" dirty="0" smtClean="0">
                <a:solidFill>
                  <a:srgbClr val="000000"/>
                </a:solidFill>
                <a:latin typeface="'trebuchet ms'" pitchFamily="34"/>
              </a:rPr>
              <a:t>1</a:t>
            </a:r>
            <a:r>
              <a:rPr lang="en-US" sz="4800" dirty="0" smtClean="0">
                <a:solidFill>
                  <a:srgbClr val="000000"/>
                </a:solidFill>
                <a:latin typeface="'trebuchet ms'" pitchFamily="34"/>
              </a:rPr>
              <a:t>A</a:t>
            </a:r>
            <a:r>
              <a:rPr lang="el-GR" sz="4800" dirty="0" smtClean="0">
                <a:solidFill>
                  <a:srgbClr val="000000"/>
                </a:solidFill>
                <a:latin typeface="'trebuchet ms'" pitchFamily="34"/>
              </a:rPr>
              <a:t>. Σύσταση</a:t>
            </a:r>
            <a:r>
              <a:rPr lang="en-US" sz="4800" dirty="0" smtClean="0">
                <a:solidFill>
                  <a:srgbClr val="000000"/>
                </a:solidFill>
                <a:latin typeface="'trebuchet ms'" pitchFamily="34"/>
              </a:rPr>
              <a:t> </a:t>
            </a:r>
            <a:r>
              <a:rPr lang="en-US" sz="4800" dirty="0">
                <a:solidFill>
                  <a:srgbClr val="000000"/>
                </a:solidFill>
                <a:latin typeface="'trebuchet ms'" pitchFamily="34"/>
              </a:rPr>
              <a:t>του οστίτη ιστού</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83456" y="157736"/>
            <a:ext cx="5105537" cy="2308324"/>
          </a:xfrm>
          <a:prstGeom prst="rect">
            <a:avLst/>
          </a:prstGeom>
        </p:spPr>
        <p:txBody>
          <a:bodyPr wrap="square">
            <a:spAutoFit/>
          </a:bodyPr>
          <a:lstStyle/>
          <a:p>
            <a:r>
              <a:rPr lang="el-GR" dirty="0"/>
              <a:t>Στο πλαϊνό σχήμα φαίνονται οι σκελετοί ενός άντρα (Β) και</a:t>
            </a:r>
          </a:p>
          <a:p>
            <a:r>
              <a:rPr lang="el-GR" dirty="0"/>
              <a:t>μιας γυναίκας (Α).</a:t>
            </a:r>
          </a:p>
          <a:p>
            <a:r>
              <a:rPr lang="el-GR" dirty="0"/>
              <a:t>Να συγκρίνετε τα αντίστοιχα τμήματα των σκελετών και να</a:t>
            </a:r>
          </a:p>
          <a:p>
            <a:r>
              <a:rPr lang="el-GR" dirty="0"/>
              <a:t>εντοπίσετε τις διαφορές.</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072" y="170918"/>
            <a:ext cx="3888432" cy="727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728072" y="263641"/>
            <a:ext cx="1692188" cy="3780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p:cNvSpPr/>
          <p:nvPr/>
        </p:nvSpPr>
        <p:spPr>
          <a:xfrm>
            <a:off x="183456" y="2530741"/>
            <a:ext cx="5080000" cy="4524315"/>
          </a:xfrm>
          <a:prstGeom prst="rect">
            <a:avLst/>
          </a:prstGeom>
        </p:spPr>
        <p:txBody>
          <a:bodyPr>
            <a:spAutoFit/>
          </a:bodyPr>
          <a:lstStyle/>
          <a:p>
            <a:r>
              <a:rPr lang="el-GR" i="1" dirty="0">
                <a:solidFill>
                  <a:srgbClr val="FFC000"/>
                </a:solidFill>
              </a:rPr>
              <a:t>(a). </a:t>
            </a:r>
            <a:r>
              <a:rPr lang="el-GR" i="1" dirty="0" err="1">
                <a:solidFill>
                  <a:srgbClr val="FFC000"/>
                </a:solidFill>
              </a:rPr>
              <a:t>To</a:t>
            </a:r>
            <a:r>
              <a:rPr lang="el-GR" i="1" dirty="0">
                <a:solidFill>
                  <a:srgbClr val="FFC000"/>
                </a:solidFill>
              </a:rPr>
              <a:t> κρανίο καθώς και ο θωρακικός κλωβός είναι μικρότερα στο γυναικείο </a:t>
            </a:r>
            <a:r>
              <a:rPr lang="el-GR" i="1" dirty="0" smtClean="0">
                <a:solidFill>
                  <a:srgbClr val="FFC000"/>
                </a:solidFill>
              </a:rPr>
              <a:t>σκελετό. Στον άνδρα το κρανίο έχει πιο έντονες γωνίες και η κάτω σιαγόνα πιο ανεπτυγμένη και γωνιώδης.</a:t>
            </a:r>
            <a:endParaRPr lang="el-GR" i="1" dirty="0">
              <a:solidFill>
                <a:srgbClr val="FFC000"/>
              </a:solidFill>
            </a:endParaRPr>
          </a:p>
          <a:p>
            <a:r>
              <a:rPr lang="el-GR" i="1" dirty="0">
                <a:solidFill>
                  <a:srgbClr val="FFC000"/>
                </a:solidFill>
              </a:rPr>
              <a:t>(β). Τα μακρά οστά των άνω και κάτω άκρων είναι κοντύτερα </a:t>
            </a:r>
            <a:r>
              <a:rPr lang="el-GR" i="1" dirty="0" smtClean="0">
                <a:solidFill>
                  <a:srgbClr val="FFC000"/>
                </a:solidFill>
              </a:rPr>
              <a:t>και λεπτότερα στο </a:t>
            </a:r>
            <a:r>
              <a:rPr lang="el-GR" i="1" dirty="0">
                <a:solidFill>
                  <a:srgbClr val="FFC000"/>
                </a:solidFill>
              </a:rPr>
              <a:t>γυναικείο σκελετό,</a:t>
            </a:r>
          </a:p>
          <a:p>
            <a:r>
              <a:rPr lang="el-GR" i="1" dirty="0">
                <a:solidFill>
                  <a:srgbClr val="FFC000"/>
                </a:solidFill>
              </a:rPr>
              <a:t>(γ). Η λεκάνη είναι πιο φαρδιά στο γυναικείο σκελετό.</a:t>
            </a:r>
          </a:p>
          <a:p>
            <a:r>
              <a:rPr lang="el-GR" i="1" dirty="0">
                <a:solidFill>
                  <a:srgbClr val="FFC000"/>
                </a:solidFill>
              </a:rPr>
              <a:t>(δ). Ο γυναικείος σκελετός είναι μικρότερος.</a:t>
            </a:r>
            <a:endParaRPr lang="el-GR" dirty="0">
              <a:solidFill>
                <a:srgbClr val="FFC000"/>
              </a:solidFill>
            </a:endParaRPr>
          </a:p>
        </p:txBody>
      </p:sp>
    </p:spTree>
    <p:extLst>
      <p:ext uri="{BB962C8B-B14F-4D97-AF65-F5344CB8AC3E}">
        <p14:creationId xmlns:p14="http://schemas.microsoft.com/office/powerpoint/2010/main" val="8187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2631728" y="609600"/>
            <a:ext cx="4752528" cy="409343"/>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pPr>
            <a:r>
              <a:rPr lang="en-US" sz="2800" dirty="0" err="1">
                <a:solidFill>
                  <a:srgbClr val="000000"/>
                </a:solidFill>
                <a:latin typeface="'trebuchet ms'" pitchFamily="34"/>
              </a:rPr>
              <a:t>Σύστ</a:t>
            </a:r>
            <a:r>
              <a:rPr lang="en-US" sz="2800" dirty="0">
                <a:solidFill>
                  <a:srgbClr val="000000"/>
                </a:solidFill>
                <a:latin typeface="'trebuchet ms'" pitchFamily="34"/>
              </a:rPr>
              <a:t>αση οστίτη ιστού</a:t>
            </a:r>
          </a:p>
        </p:txBody>
      </p:sp>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1015999"/>
            <a:ext cx="952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0" y="1016000"/>
            <a:ext cx="952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7"/>
          <p:cNvSpPr txBox="1">
            <a:spLocks noChangeArrowheads="1"/>
          </p:cNvSpPr>
          <p:nvPr/>
        </p:nvSpPr>
        <p:spPr bwMode="auto">
          <a:xfrm>
            <a:off x="1574478" y="2133600"/>
            <a:ext cx="3001466" cy="40934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800" dirty="0" err="1">
                <a:solidFill>
                  <a:srgbClr val="000000"/>
                </a:solidFill>
                <a:latin typeface="'trebuchet ms'" pitchFamily="34"/>
              </a:rPr>
              <a:t>Οστεοκύττ</a:t>
            </a:r>
            <a:r>
              <a:rPr lang="en-US" sz="2800" dirty="0">
                <a:solidFill>
                  <a:srgbClr val="000000"/>
                </a:solidFill>
                <a:latin typeface="'trebuchet ms'" pitchFamily="34"/>
              </a:rPr>
              <a:t>αρα</a:t>
            </a:r>
          </a:p>
        </p:txBody>
      </p:sp>
      <p:sp>
        <p:nvSpPr>
          <p:cNvPr id="14342" name="Text Box 8"/>
          <p:cNvSpPr txBox="1">
            <a:spLocks noChangeArrowheads="1"/>
          </p:cNvSpPr>
          <p:nvPr/>
        </p:nvSpPr>
        <p:spPr bwMode="auto">
          <a:xfrm>
            <a:off x="5244560" y="2133600"/>
            <a:ext cx="3437582" cy="409343"/>
          </a:xfrm>
          <a:prstGeom prst="rect">
            <a:avLst/>
          </a:prstGeom>
          <a:solidFill>
            <a:srgbClr val="9FC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2800" dirty="0" err="1">
                <a:solidFill>
                  <a:srgbClr val="000000"/>
                </a:solidFill>
                <a:latin typeface="'trebuchet ms'" pitchFamily="34"/>
              </a:rPr>
              <a:t>Μεσοκυττάρι</a:t>
            </a:r>
            <a:r>
              <a:rPr lang="en-US" sz="2800" dirty="0">
                <a:solidFill>
                  <a:srgbClr val="000000"/>
                </a:solidFill>
                <a:latin typeface="'trebuchet ms'" pitchFamily="34"/>
              </a:rPr>
              <a:t>α ουσία</a:t>
            </a:r>
          </a:p>
        </p:txBody>
      </p:sp>
      <p:pic>
        <p:nvPicPr>
          <p:cNvPr id="1434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2540000"/>
            <a:ext cx="952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0"/>
          <p:cNvSpPr txBox="1">
            <a:spLocks noChangeArrowheads="1"/>
          </p:cNvSpPr>
          <p:nvPr/>
        </p:nvSpPr>
        <p:spPr bwMode="auto">
          <a:xfrm>
            <a:off x="4311649" y="3613150"/>
            <a:ext cx="2284413" cy="277768"/>
          </a:xfrm>
          <a:prstGeom prst="rect">
            <a:avLst/>
          </a:prstGeom>
          <a:solidFill>
            <a:srgbClr val="9FC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1900" dirty="0" err="1">
                <a:solidFill>
                  <a:srgbClr val="000000"/>
                </a:solidFill>
                <a:latin typeface="'trebuchet ms'" pitchFamily="34"/>
              </a:rPr>
              <a:t>Οργ</a:t>
            </a:r>
            <a:r>
              <a:rPr lang="en-US" sz="1900" dirty="0">
                <a:solidFill>
                  <a:srgbClr val="000000"/>
                </a:solidFill>
                <a:latin typeface="'trebuchet ms'" pitchFamily="34"/>
              </a:rPr>
              <a:t>ανικό </a:t>
            </a:r>
            <a:r>
              <a:rPr lang="en-US" sz="1900" dirty="0" smtClean="0">
                <a:solidFill>
                  <a:srgbClr val="000000"/>
                </a:solidFill>
                <a:latin typeface="'trebuchet ms'" pitchFamily="34"/>
              </a:rPr>
              <a:t>μέρος</a:t>
            </a:r>
            <a:r>
              <a:rPr lang="el-GR" sz="1900" dirty="0" smtClean="0">
                <a:solidFill>
                  <a:srgbClr val="000000"/>
                </a:solidFill>
                <a:latin typeface="'trebuchet ms'" pitchFamily="34"/>
              </a:rPr>
              <a:t> (1/3)</a:t>
            </a:r>
            <a:endParaRPr lang="en-US" sz="1900" dirty="0">
              <a:solidFill>
                <a:srgbClr val="000000"/>
              </a:solidFill>
              <a:latin typeface="'trebuchet ms'" pitchFamily="34"/>
            </a:endParaRPr>
          </a:p>
        </p:txBody>
      </p:sp>
      <p:pic>
        <p:nvPicPr>
          <p:cNvPr id="1434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267200"/>
            <a:ext cx="263366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 Box 12"/>
          <p:cNvSpPr txBox="1">
            <a:spLocks noChangeArrowheads="1"/>
          </p:cNvSpPr>
          <p:nvPr/>
        </p:nvSpPr>
        <p:spPr bwMode="auto">
          <a:xfrm>
            <a:off x="1566863" y="5387975"/>
            <a:ext cx="1838325" cy="566738"/>
          </a:xfrm>
          <a:prstGeom prst="rect">
            <a:avLst/>
          </a:prstGeom>
          <a:noFill/>
          <a:ln>
            <a:noFill/>
          </a:ln>
          <a:effectLs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1600" dirty="0" err="1">
                <a:solidFill>
                  <a:srgbClr val="FFFFFF"/>
                </a:solidFill>
                <a:latin typeface="'trebuchet ms'" pitchFamily="34"/>
              </a:rPr>
              <a:t>Κυρίως</a:t>
            </a:r>
            <a:r>
              <a:rPr lang="en-US" sz="1600" dirty="0">
                <a:solidFill>
                  <a:srgbClr val="FFFFFF"/>
                </a:solidFill>
                <a:latin typeface="'trebuchet ms'" pitchFamily="34"/>
              </a:rPr>
              <a:t> από </a:t>
            </a:r>
            <a:r>
              <a:rPr lang="en-US" sz="1600" dirty="0" err="1">
                <a:solidFill>
                  <a:srgbClr val="FFFFFF"/>
                </a:solidFill>
                <a:latin typeface="'trebuchet ms'" pitchFamily="34"/>
              </a:rPr>
              <a:t>ινίδι</a:t>
            </a:r>
            <a:r>
              <a:rPr lang="en-US" sz="1600" dirty="0">
                <a:solidFill>
                  <a:srgbClr val="FFFFFF"/>
                </a:solidFill>
                <a:latin typeface="'trebuchet ms'" pitchFamily="34"/>
              </a:rPr>
              <a:t>α</a:t>
            </a:r>
            <a:endParaRPr lang="en-US" dirty="0"/>
          </a:p>
          <a:p>
            <a:pPr eaLnBrk="1" hangingPunct="1">
              <a:lnSpc>
                <a:spcPct val="95000"/>
              </a:lnSpc>
            </a:pPr>
            <a:r>
              <a:rPr lang="en-US" sz="1600" dirty="0" err="1">
                <a:solidFill>
                  <a:srgbClr val="FFFFFF"/>
                </a:solidFill>
                <a:latin typeface="'trebuchet ms'" pitchFamily="34"/>
              </a:rPr>
              <a:t>κολλ</a:t>
            </a:r>
            <a:r>
              <a:rPr lang="en-US" sz="1600" dirty="0">
                <a:solidFill>
                  <a:srgbClr val="FFFFFF"/>
                </a:solidFill>
                <a:latin typeface="'trebuchet ms'" pitchFamily="34"/>
              </a:rPr>
              <a:t>αγόνου</a:t>
            </a:r>
          </a:p>
        </p:txBody>
      </p:sp>
      <p:sp>
        <p:nvSpPr>
          <p:cNvPr id="14347" name="Freeform 13"/>
          <p:cNvSpPr>
            <a:spLocks/>
          </p:cNvSpPr>
          <p:nvPr/>
        </p:nvSpPr>
        <p:spPr bwMode="auto">
          <a:xfrm>
            <a:off x="3460750" y="5454650"/>
            <a:ext cx="1598613" cy="185738"/>
          </a:xfrm>
          <a:custGeom>
            <a:avLst/>
            <a:gdLst>
              <a:gd name="T0" fmla="*/ 0 w 21600"/>
              <a:gd name="T1" fmla="*/ 412205 h 22715"/>
              <a:gd name="T2" fmla="*/ 57113484 w 21600"/>
              <a:gd name="T3" fmla="*/ 412205 h 22715"/>
              <a:gd name="T4" fmla="*/ 57113484 w 21600"/>
              <a:gd name="T5" fmla="*/ 65857 h 22715"/>
              <a:gd name="T6" fmla="*/ 62497849 w 21600"/>
              <a:gd name="T7" fmla="*/ 66527 h 22715"/>
              <a:gd name="T8" fmla="*/ 118313126 w 21600"/>
              <a:gd name="T9" fmla="*/ 758545 h 22715"/>
              <a:gd name="T10" fmla="*/ 62514279 w 21600"/>
              <a:gd name="T11" fmla="*/ 1450294 h 22715"/>
              <a:gd name="T12" fmla="*/ 57113484 w 21600"/>
              <a:gd name="T13" fmla="*/ 1451226 h 22715"/>
              <a:gd name="T14" fmla="*/ 57113484 w 21600"/>
              <a:gd name="T15" fmla="*/ 1104951 h 22715"/>
              <a:gd name="T16" fmla="*/ 0 w 21600"/>
              <a:gd name="T17" fmla="*/ 1104951 h 22715"/>
              <a:gd name="T18" fmla="*/ 0 w 21600"/>
              <a:gd name="T19" fmla="*/ 412205 h 22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2715">
                <a:moveTo>
                  <a:pt x="0" y="6165"/>
                </a:moveTo>
                <a:lnTo>
                  <a:pt x="10427" y="6165"/>
                </a:lnTo>
                <a:cubicBezTo>
                  <a:pt x="10427" y="6165"/>
                  <a:pt x="10412" y="1031"/>
                  <a:pt x="10427" y="985"/>
                </a:cubicBezTo>
                <a:cubicBezTo>
                  <a:pt x="10427" y="0"/>
                  <a:pt x="11410" y="995"/>
                  <a:pt x="11410" y="995"/>
                </a:cubicBezTo>
                <a:lnTo>
                  <a:pt x="21600" y="11345"/>
                </a:lnTo>
                <a:cubicBezTo>
                  <a:pt x="21600" y="11345"/>
                  <a:pt x="11413" y="21669"/>
                  <a:pt x="11413" y="21691"/>
                </a:cubicBezTo>
                <a:cubicBezTo>
                  <a:pt x="10263" y="22715"/>
                  <a:pt x="10427" y="21705"/>
                  <a:pt x="10427" y="21705"/>
                </a:cubicBezTo>
                <a:lnTo>
                  <a:pt x="10427" y="16526"/>
                </a:lnTo>
                <a:lnTo>
                  <a:pt x="0" y="16526"/>
                </a:lnTo>
                <a:lnTo>
                  <a:pt x="0" y="6165"/>
                </a:lnTo>
                <a:close/>
              </a:path>
            </a:pathLst>
          </a:cu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pic>
        <p:nvPicPr>
          <p:cNvPr id="1434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1148" y="2644775"/>
            <a:ext cx="17907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540000"/>
            <a:ext cx="9525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 Box 16"/>
          <p:cNvSpPr txBox="1">
            <a:spLocks noChangeArrowheads="1"/>
          </p:cNvSpPr>
          <p:nvPr/>
        </p:nvSpPr>
        <p:spPr bwMode="auto">
          <a:xfrm>
            <a:off x="6851650" y="3603625"/>
            <a:ext cx="2404814" cy="277768"/>
          </a:xfrm>
          <a:prstGeom prst="rect">
            <a:avLst/>
          </a:prstGeom>
          <a:solidFill>
            <a:srgbClr val="9FC5E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1900" dirty="0" err="1">
                <a:solidFill>
                  <a:srgbClr val="000000"/>
                </a:solidFill>
                <a:latin typeface="'trebuchet ms'" pitchFamily="34"/>
              </a:rPr>
              <a:t>Ανόργ</a:t>
            </a:r>
            <a:r>
              <a:rPr lang="en-US" sz="1900" dirty="0">
                <a:solidFill>
                  <a:srgbClr val="000000"/>
                </a:solidFill>
                <a:latin typeface="'trebuchet ms'" pitchFamily="34"/>
              </a:rPr>
              <a:t>ανο </a:t>
            </a:r>
            <a:r>
              <a:rPr lang="en-US" sz="1900" dirty="0" smtClean="0">
                <a:solidFill>
                  <a:srgbClr val="000000"/>
                </a:solidFill>
                <a:latin typeface="'trebuchet ms'" pitchFamily="34"/>
              </a:rPr>
              <a:t>μέρος</a:t>
            </a:r>
            <a:r>
              <a:rPr lang="el-GR" sz="1900" dirty="0" smtClean="0">
                <a:solidFill>
                  <a:srgbClr val="000000"/>
                </a:solidFill>
                <a:latin typeface="'trebuchet ms'" pitchFamily="34"/>
              </a:rPr>
              <a:t> (2/3)</a:t>
            </a:r>
            <a:endParaRPr lang="en-US" sz="1900" dirty="0">
              <a:solidFill>
                <a:srgbClr val="000000"/>
              </a:solidFill>
              <a:latin typeface="'trebuchet ms'" pitchFamily="34"/>
            </a:endParaRPr>
          </a:p>
        </p:txBody>
      </p:sp>
      <p:sp>
        <p:nvSpPr>
          <p:cNvPr id="14351" name="Text Box 17"/>
          <p:cNvSpPr txBox="1">
            <a:spLocks noChangeArrowheads="1"/>
          </p:cNvSpPr>
          <p:nvPr/>
        </p:nvSpPr>
        <p:spPr bwMode="auto">
          <a:xfrm>
            <a:off x="6737350" y="4560888"/>
            <a:ext cx="3248025" cy="701731"/>
          </a:xfrm>
          <a:prstGeom prst="rect">
            <a:avLst/>
          </a:prstGeom>
          <a:noFill/>
          <a:ln>
            <a:noFill/>
          </a:ln>
          <a:effectLs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95000"/>
              </a:lnSpc>
            </a:pPr>
            <a:r>
              <a:rPr lang="en-US" sz="1600" dirty="0" err="1">
                <a:solidFill>
                  <a:srgbClr val="FFFFFF"/>
                </a:solidFill>
                <a:latin typeface="'trebuchet ms'" pitchFamily="34"/>
              </a:rPr>
              <a:t>Κυρίως</a:t>
            </a:r>
            <a:r>
              <a:rPr lang="en-US" sz="1600" dirty="0">
                <a:solidFill>
                  <a:srgbClr val="FFFFFF"/>
                </a:solidFill>
                <a:latin typeface="'trebuchet ms'" pitchFamily="34"/>
              </a:rPr>
              <a:t> Ca</a:t>
            </a:r>
            <a:r>
              <a:rPr lang="en-US" sz="1600" b="1" baseline="-25000" dirty="0">
                <a:solidFill>
                  <a:srgbClr val="FFFFFF"/>
                </a:solidFill>
                <a:latin typeface="'trebuchet ms'" pitchFamily="34"/>
              </a:rPr>
              <a:t>3</a:t>
            </a:r>
            <a:r>
              <a:rPr lang="en-US" sz="1600" b="1" dirty="0">
                <a:solidFill>
                  <a:srgbClr val="FFFFFF"/>
                </a:solidFill>
                <a:latin typeface="'trebuchet ms'" pitchFamily="34"/>
              </a:rPr>
              <a:t>(</a:t>
            </a:r>
            <a:r>
              <a:rPr lang="en-US" sz="1600" dirty="0">
                <a:solidFill>
                  <a:srgbClr val="FFFFFF"/>
                </a:solidFill>
                <a:latin typeface="'trebuchet ms'" pitchFamily="34"/>
              </a:rPr>
              <a:t>PO</a:t>
            </a:r>
            <a:r>
              <a:rPr lang="en-US" sz="1600" baseline="-25000" dirty="0">
                <a:solidFill>
                  <a:srgbClr val="FFFFFF"/>
                </a:solidFill>
                <a:latin typeface="'trebuchet ms'" pitchFamily="34"/>
              </a:rPr>
              <a:t>4</a:t>
            </a:r>
            <a:r>
              <a:rPr lang="en-US" sz="1600" dirty="0">
                <a:solidFill>
                  <a:srgbClr val="FFFFFF"/>
                </a:solidFill>
                <a:latin typeface="'trebuchet ms'" pitchFamily="34"/>
              </a:rPr>
              <a:t>)</a:t>
            </a:r>
            <a:r>
              <a:rPr lang="en-US" sz="1600" baseline="-25000" dirty="0">
                <a:solidFill>
                  <a:srgbClr val="FFFFFF"/>
                </a:solidFill>
                <a:latin typeface="'trebuchet ms'" pitchFamily="34"/>
              </a:rPr>
              <a:t>2, </a:t>
            </a:r>
            <a:r>
              <a:rPr lang="en-US" sz="1600" dirty="0">
                <a:solidFill>
                  <a:srgbClr val="FFFFFF"/>
                </a:solidFill>
                <a:latin typeface="'trebuchet ms'" pitchFamily="34"/>
              </a:rPr>
              <a:t>Mg</a:t>
            </a:r>
            <a:r>
              <a:rPr lang="en-US" sz="1600" baseline="-25000" dirty="0">
                <a:solidFill>
                  <a:srgbClr val="FFFFFF"/>
                </a:solidFill>
                <a:latin typeface="'trebuchet ms'" pitchFamily="34"/>
              </a:rPr>
              <a:t>3</a:t>
            </a:r>
            <a:r>
              <a:rPr lang="en-US" sz="1600" dirty="0">
                <a:solidFill>
                  <a:srgbClr val="FFFFFF"/>
                </a:solidFill>
                <a:latin typeface="'trebuchet ms'" pitchFamily="34"/>
              </a:rPr>
              <a:t>(PO</a:t>
            </a:r>
            <a:r>
              <a:rPr lang="en-US" sz="1600" baseline="-25000" dirty="0">
                <a:solidFill>
                  <a:srgbClr val="FFFFFF"/>
                </a:solidFill>
                <a:latin typeface="'trebuchet ms'" pitchFamily="34"/>
              </a:rPr>
              <a:t>4</a:t>
            </a:r>
            <a:r>
              <a:rPr lang="en-US" sz="1600" dirty="0">
                <a:solidFill>
                  <a:srgbClr val="FFFFFF"/>
                </a:solidFill>
                <a:latin typeface="'trebuchet ms'" pitchFamily="34"/>
              </a:rPr>
              <a:t>)</a:t>
            </a:r>
            <a:r>
              <a:rPr lang="en-US" sz="1600" baseline="-25000" dirty="0">
                <a:solidFill>
                  <a:srgbClr val="FFFFFF"/>
                </a:solidFill>
                <a:latin typeface="'trebuchet ms'" pitchFamily="34"/>
              </a:rPr>
              <a:t>2 </a:t>
            </a:r>
            <a:r>
              <a:rPr lang="el-GR" sz="1600" baseline="-25000" dirty="0" smtClean="0">
                <a:solidFill>
                  <a:srgbClr val="FFFFFF"/>
                </a:solidFill>
                <a:latin typeface="'trebuchet ms'" pitchFamily="34"/>
              </a:rPr>
              <a:t/>
            </a:r>
            <a:br>
              <a:rPr lang="el-GR" sz="1600" baseline="-25000" dirty="0" smtClean="0">
                <a:solidFill>
                  <a:srgbClr val="FFFFFF"/>
                </a:solidFill>
                <a:latin typeface="'trebuchet ms'" pitchFamily="34"/>
              </a:rPr>
            </a:br>
            <a:r>
              <a:rPr lang="en-US" sz="1600" dirty="0" smtClean="0">
                <a:solidFill>
                  <a:srgbClr val="FFFFFF"/>
                </a:solidFill>
                <a:latin typeface="'trebuchet ms'" pitchFamily="34"/>
              </a:rPr>
              <a:t>α</a:t>
            </a:r>
            <a:r>
              <a:rPr lang="en-US" sz="1600" dirty="0" err="1" smtClean="0">
                <a:solidFill>
                  <a:srgbClr val="FFFFFF"/>
                </a:solidFill>
                <a:latin typeface="'trebuchet ms'" pitchFamily="34"/>
              </a:rPr>
              <a:t>λλά</a:t>
            </a:r>
            <a:r>
              <a:rPr lang="en-US" sz="1600" dirty="0" smtClean="0">
                <a:solidFill>
                  <a:srgbClr val="FFFFFF"/>
                </a:solidFill>
                <a:latin typeface="'trebuchet ms'" pitchFamily="34"/>
              </a:rPr>
              <a:t> </a:t>
            </a:r>
            <a:r>
              <a:rPr lang="en-US" sz="1600" dirty="0">
                <a:solidFill>
                  <a:srgbClr val="FFFFFF"/>
                </a:solidFill>
                <a:latin typeface="'trebuchet ms'" pitchFamily="34"/>
              </a:rPr>
              <a:t>και</a:t>
            </a:r>
            <a:endParaRPr lang="en-US" dirty="0"/>
          </a:p>
          <a:p>
            <a:pPr algn="ctr" eaLnBrk="1" hangingPunct="1">
              <a:lnSpc>
                <a:spcPct val="95000"/>
              </a:lnSpc>
            </a:pPr>
            <a:r>
              <a:rPr lang="en-US" sz="1600" dirty="0">
                <a:solidFill>
                  <a:srgbClr val="FFFFFF"/>
                </a:solidFill>
                <a:latin typeface="'trebuchet ms'" pitchFamily="34"/>
              </a:rPr>
              <a:t>CaCO</a:t>
            </a:r>
            <a:r>
              <a:rPr lang="en-US" sz="1600" baseline="-25000" dirty="0">
                <a:solidFill>
                  <a:srgbClr val="FFFFFF"/>
                </a:solidFill>
                <a:latin typeface="'trebuchet ms'" pitchFamily="34"/>
              </a:rPr>
              <a:t>3</a:t>
            </a:r>
            <a:r>
              <a:rPr lang="en-US" sz="1600" dirty="0">
                <a:solidFill>
                  <a:srgbClr val="FFFFFF"/>
                </a:solidFill>
                <a:latin typeface="'trebuchet ms'" pitchFamily="34"/>
              </a:rPr>
              <a:t>, Na</a:t>
            </a:r>
            <a:r>
              <a:rPr lang="en-US" sz="1600" baseline="-25000" dirty="0">
                <a:solidFill>
                  <a:srgbClr val="FFFFFF"/>
                </a:solidFill>
                <a:latin typeface="'trebuchet ms'" pitchFamily="34"/>
              </a:rPr>
              <a:t>2</a:t>
            </a:r>
            <a:r>
              <a:rPr lang="en-US" sz="1600" dirty="0">
                <a:solidFill>
                  <a:srgbClr val="FFFFFF"/>
                </a:solidFill>
                <a:latin typeface="'trebuchet ms'" pitchFamily="34"/>
              </a:rPr>
              <a:t>CO</a:t>
            </a:r>
            <a:r>
              <a:rPr lang="en-US" sz="1600" baseline="-25000" dirty="0">
                <a:solidFill>
                  <a:srgbClr val="FFFFFF"/>
                </a:solidFill>
                <a:latin typeface="'trebuchet ms'" pitchFamily="34"/>
              </a:rPr>
              <a:t>3</a:t>
            </a:r>
            <a:r>
              <a:rPr lang="en-US" sz="1600" dirty="0">
                <a:solidFill>
                  <a:srgbClr val="FFFFFF"/>
                </a:solidFill>
                <a:latin typeface="'trebuchet ms'" pitchFamily="34"/>
              </a:rPr>
              <a:t>, K</a:t>
            </a:r>
            <a:r>
              <a:rPr lang="en-US" sz="1600" baseline="-25000" dirty="0">
                <a:solidFill>
                  <a:srgbClr val="FFFFFF"/>
                </a:solidFill>
                <a:latin typeface="'trebuchet ms'" pitchFamily="34"/>
              </a:rPr>
              <a:t>2</a:t>
            </a:r>
            <a:r>
              <a:rPr lang="en-US" sz="1600" dirty="0">
                <a:solidFill>
                  <a:srgbClr val="FFFFFF"/>
                </a:solidFill>
                <a:latin typeface="'trebuchet ms'" pitchFamily="34"/>
              </a:rPr>
              <a:t>CO</a:t>
            </a:r>
            <a:r>
              <a:rPr lang="en-US" sz="1600" baseline="-25000" dirty="0">
                <a:solidFill>
                  <a:srgbClr val="FFFFFF"/>
                </a:solidFill>
                <a:latin typeface="'trebuchet ms'" pitchFamily="34"/>
              </a:rPr>
              <a:t>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περιεχομένου 2"/>
          <p:cNvSpPr>
            <a:spLocks noGrp="1"/>
          </p:cNvSpPr>
          <p:nvPr>
            <p:ph idx="1"/>
          </p:nvPr>
        </p:nvSpPr>
        <p:spPr>
          <a:xfrm>
            <a:off x="508000" y="2092325"/>
            <a:ext cx="9144000" cy="3733800"/>
          </a:xfrm>
        </p:spPr>
        <p:txBody>
          <a:bodyPr/>
          <a:lstStyle/>
          <a:p>
            <a:pPr marL="527050" indent="-527050" eaLnBrk="1" hangingPunct="1">
              <a:buBlip>
                <a:blip r:embed="rId2"/>
              </a:buBlip>
            </a:pPr>
            <a:r>
              <a:rPr lang="el-GR" dirty="0" smtClean="0"/>
              <a:t>Τα άλατα προσδίδουν σκληρότητα και ανθεκτικότητα στα οστά. </a:t>
            </a:r>
          </a:p>
          <a:p>
            <a:pPr marL="69850" indent="0" eaLnBrk="1" hangingPunct="1">
              <a:buFont typeface="Wingdings 2" pitchFamily="18" charset="2"/>
              <a:buNone/>
            </a:pPr>
            <a:endParaRPr lang="el-GR" dirty="0" smtClean="0"/>
          </a:p>
          <a:p>
            <a:pPr marL="527050" indent="-457200" eaLnBrk="1" hangingPunct="1">
              <a:buBlip>
                <a:blip r:embed="rId2"/>
              </a:buBlip>
            </a:pPr>
            <a:r>
              <a:rPr lang="el-GR" dirty="0" smtClean="0"/>
              <a:t>Τα ινίδια κολλαγόνου τους προσδίδουν ελαστικότητα και ενισχύουν την αντοχή του οστού</a:t>
            </a:r>
            <a:r>
              <a:rPr lang="en-US" dirty="0" smtClean="0"/>
              <a:t>.</a:t>
            </a:r>
            <a:endParaRPr lang="el-GR"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Διάγραμμα 3"/>
          <p:cNvGraphicFramePr/>
          <p:nvPr/>
        </p:nvGraphicFramePr>
        <p:xfrm>
          <a:off x="615505" y="1552222"/>
          <a:ext cx="8640960" cy="4515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Ζωντάνια">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Ζωντάνι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Ζωντάνι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1279</TotalTime>
  <Words>1559</Words>
  <Application>Microsoft Office PowerPoint</Application>
  <PresentationFormat>Προσαρμογή</PresentationFormat>
  <Paragraphs>176</Paragraphs>
  <Slides>60</Slides>
  <Notes>5</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60</vt:i4>
      </vt:variant>
    </vt:vector>
  </HeadingPairs>
  <TitlesOfParts>
    <vt:vector size="62" baseType="lpstr">
      <vt:lpstr>Ζωντάνια</vt:lpstr>
      <vt:lpstr>Φωτογραφία του Photo Editor</vt:lpstr>
      <vt:lpstr>ΕΡΕΙΣΤΙΚΟ ΣΥΣΤΗΜΑ (ή Σκελετικό Σύστημα)</vt:lpstr>
      <vt:lpstr>Παρουσίαση του PowerPoint</vt:lpstr>
      <vt:lpstr>Παρουσίαση του PowerPoint</vt:lpstr>
      <vt:lpstr>Παρουσίαση του PowerPoint</vt:lpstr>
      <vt:lpstr>1. ΟΣΤΑ</vt:lpstr>
      <vt:lpstr>1A. Σύσταση του οστίτη ιστού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1B. Μορφολογία των οστών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Ποιος ο ρόλος του;</vt:lpstr>
      <vt:lpstr>Παρουσίαση του PowerPoint</vt:lpstr>
      <vt:lpstr>ΕΡΥΘΡΟΣ ΚΑΙ ΩΧΡΟΣ ΜΥΕΛΟΣ</vt:lpstr>
      <vt:lpstr>Παρουσίαση του PowerPoint</vt:lpstr>
      <vt:lpstr>Παρουσίαση του PowerPoint</vt:lpstr>
      <vt:lpstr>Παρουσίαση του PowerPoint</vt:lpstr>
      <vt:lpstr>2. Σχηματισμός και ανάπτυξη των οστών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είναι η άρθρωση;</vt:lpstr>
      <vt:lpstr>Παρουσίαση του PowerPoint</vt:lpstr>
      <vt:lpstr>Παρουσίαση του PowerPoint</vt:lpstr>
      <vt:lpstr>Παρουσίαση του PowerPoint</vt:lpstr>
      <vt:lpstr>επικουρικά μέρη</vt:lpstr>
      <vt:lpstr>Αρθρικός χόνδρος</vt:lpstr>
      <vt:lpstr>Παρουσίαση του PowerPoint</vt:lpstr>
      <vt:lpstr>Παρουσίαση του PowerPoint</vt:lpstr>
      <vt:lpstr>Παρουσίαση του PowerPoint</vt:lpstr>
      <vt:lpstr>4. Τα μέρη του σκελετού</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Kostas</cp:lastModifiedBy>
  <cp:revision>57</cp:revision>
  <dcterms:created xsi:type="dcterms:W3CDTF">2004-05-06T09:28:21Z</dcterms:created>
  <dcterms:modified xsi:type="dcterms:W3CDTF">2012-10-10T20:01:18Z</dcterms:modified>
</cp:coreProperties>
</file>