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59" r:id="rId3"/>
    <p:sldId id="260" r:id="rId4"/>
    <p:sldId id="257" r:id="rId5"/>
    <p:sldId id="258" r:id="rId6"/>
    <p:sldId id="263" r:id="rId7"/>
    <p:sldId id="261" r:id="rId8"/>
    <p:sldId id="262"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6" d="100"/>
          <a:sy n="86" d="100"/>
        </p:scale>
        <p:origin x="14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A807DA81-C2FE-402E-AA66-61274783846C}" type="datetimeFigureOut">
              <a:rPr lang="el-GR" smtClean="0"/>
              <a:t>6/12/2021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2FB665C-1261-42F5-B15B-76194B7C8AED}" type="slidenum">
              <a:rPr lang="el-GR" smtClean="0"/>
              <a:t>‹#›</a:t>
            </a:fld>
            <a:endParaRPr lang="el-GR"/>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4432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07DA81-C2FE-402E-AA66-61274783846C}" type="datetimeFigureOut">
              <a:rPr lang="el-GR" smtClean="0"/>
              <a:t>6/12/2021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2FB665C-1261-42F5-B15B-76194B7C8AED}" type="slidenum">
              <a:rPr lang="el-GR" smtClean="0"/>
              <a:t>‹#›</a:t>
            </a:fld>
            <a:endParaRPr lang="el-GR"/>
          </a:p>
        </p:txBody>
      </p:sp>
    </p:spTree>
    <p:extLst>
      <p:ext uri="{BB962C8B-B14F-4D97-AF65-F5344CB8AC3E}">
        <p14:creationId xmlns:p14="http://schemas.microsoft.com/office/powerpoint/2010/main" val="2225555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07DA81-C2FE-402E-AA66-61274783846C}" type="datetimeFigureOut">
              <a:rPr lang="el-GR" smtClean="0"/>
              <a:t>6/12/2021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2FB665C-1261-42F5-B15B-76194B7C8AED}" type="slidenum">
              <a:rPr lang="el-GR" smtClean="0"/>
              <a:t>‹#›</a:t>
            </a:fld>
            <a:endParaRPr lang="el-GR"/>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3776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07DA81-C2FE-402E-AA66-61274783846C}" type="datetimeFigureOut">
              <a:rPr lang="el-GR" smtClean="0"/>
              <a:t>6/12/2021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2FB665C-1261-42F5-B15B-76194B7C8AED}" type="slidenum">
              <a:rPr lang="el-GR" smtClean="0"/>
              <a:t>‹#›</a:t>
            </a:fld>
            <a:endParaRPr lang="el-GR"/>
          </a:p>
        </p:txBody>
      </p:sp>
    </p:spTree>
    <p:extLst>
      <p:ext uri="{BB962C8B-B14F-4D97-AF65-F5344CB8AC3E}">
        <p14:creationId xmlns:p14="http://schemas.microsoft.com/office/powerpoint/2010/main" val="4244718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807DA81-C2FE-402E-AA66-61274783846C}" type="datetimeFigureOut">
              <a:rPr lang="el-GR" smtClean="0"/>
              <a:t>6/12/2021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2FB665C-1261-42F5-B15B-76194B7C8AED}" type="slidenum">
              <a:rPr lang="el-GR" smtClean="0"/>
              <a:t>‹#›</a:t>
            </a:fld>
            <a:endParaRPr lang="el-GR"/>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1882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807DA81-C2FE-402E-AA66-61274783846C}" type="datetimeFigureOut">
              <a:rPr lang="el-GR" smtClean="0"/>
              <a:t>6/12/2021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2FB665C-1261-42F5-B15B-76194B7C8AED}" type="slidenum">
              <a:rPr lang="el-GR" smtClean="0"/>
              <a:t>‹#›</a:t>
            </a:fld>
            <a:endParaRPr lang="el-GR"/>
          </a:p>
        </p:txBody>
      </p:sp>
    </p:spTree>
    <p:extLst>
      <p:ext uri="{BB962C8B-B14F-4D97-AF65-F5344CB8AC3E}">
        <p14:creationId xmlns:p14="http://schemas.microsoft.com/office/powerpoint/2010/main" val="1327085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807DA81-C2FE-402E-AA66-61274783846C}" type="datetimeFigureOut">
              <a:rPr lang="el-GR" smtClean="0"/>
              <a:t>6/12/2021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62FB665C-1261-42F5-B15B-76194B7C8AED}" type="slidenum">
              <a:rPr lang="el-GR" smtClean="0"/>
              <a:t>‹#›</a:t>
            </a:fld>
            <a:endParaRPr lang="el-GR"/>
          </a:p>
        </p:txBody>
      </p:sp>
    </p:spTree>
    <p:extLst>
      <p:ext uri="{BB962C8B-B14F-4D97-AF65-F5344CB8AC3E}">
        <p14:creationId xmlns:p14="http://schemas.microsoft.com/office/powerpoint/2010/main" val="4257942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807DA81-C2FE-402E-AA66-61274783846C}" type="datetimeFigureOut">
              <a:rPr lang="el-GR" smtClean="0"/>
              <a:t>6/12/2021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62FB665C-1261-42F5-B15B-76194B7C8AED}" type="slidenum">
              <a:rPr lang="el-GR" smtClean="0"/>
              <a:t>‹#›</a:t>
            </a:fld>
            <a:endParaRPr lang="el-GR"/>
          </a:p>
        </p:txBody>
      </p:sp>
    </p:spTree>
    <p:extLst>
      <p:ext uri="{BB962C8B-B14F-4D97-AF65-F5344CB8AC3E}">
        <p14:creationId xmlns:p14="http://schemas.microsoft.com/office/powerpoint/2010/main" val="1144528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7DA81-C2FE-402E-AA66-61274783846C}" type="datetimeFigureOut">
              <a:rPr lang="el-GR" smtClean="0"/>
              <a:t>6/12/2021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62FB665C-1261-42F5-B15B-76194B7C8AED}" type="slidenum">
              <a:rPr lang="el-GR" smtClean="0"/>
              <a:t>‹#›</a:t>
            </a:fld>
            <a:endParaRPr lang="el-GR"/>
          </a:p>
        </p:txBody>
      </p:sp>
    </p:spTree>
    <p:extLst>
      <p:ext uri="{BB962C8B-B14F-4D97-AF65-F5344CB8AC3E}">
        <p14:creationId xmlns:p14="http://schemas.microsoft.com/office/powerpoint/2010/main" val="2671749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807DA81-C2FE-402E-AA66-61274783846C}" type="datetimeFigureOut">
              <a:rPr lang="el-GR" smtClean="0"/>
              <a:t>6/12/2021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2FB665C-1261-42F5-B15B-76194B7C8AED}" type="slidenum">
              <a:rPr lang="el-GR" smtClean="0"/>
              <a:t>‹#›</a:t>
            </a:fld>
            <a:endParaRPr lang="el-GR"/>
          </a:p>
        </p:txBody>
      </p:sp>
    </p:spTree>
    <p:extLst>
      <p:ext uri="{BB962C8B-B14F-4D97-AF65-F5344CB8AC3E}">
        <p14:creationId xmlns:p14="http://schemas.microsoft.com/office/powerpoint/2010/main" val="784835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807DA81-C2FE-402E-AA66-61274783846C}" type="datetimeFigureOut">
              <a:rPr lang="el-GR" smtClean="0"/>
              <a:t>6/12/2021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2FB665C-1261-42F5-B15B-76194B7C8AED}" type="slidenum">
              <a:rPr lang="el-GR" smtClean="0"/>
              <a:t>‹#›</a:t>
            </a:fld>
            <a:endParaRPr lang="el-GR"/>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024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A807DA81-C2FE-402E-AA66-61274783846C}" type="datetimeFigureOut">
              <a:rPr lang="el-GR" smtClean="0"/>
              <a:t>6/12/2021</a:t>
            </a:fld>
            <a:endParaRPr lang="el-GR"/>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l-GR"/>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62FB665C-1261-42F5-B15B-76194B7C8AED}" type="slidenum">
              <a:rPr lang="el-GR" smtClean="0"/>
              <a:t>‹#›</a:t>
            </a:fld>
            <a:endParaRPr lang="el-GR"/>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6063467"/>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media.giphy.com/media/ZMhJePjWSoPvi/giphy.gif" TargetMode="External"/><Relationship Id="rId1" Type="http://schemas.openxmlformats.org/officeDocument/2006/relationships/slideLayout" Target="../slideLayouts/slideLayout8.xml"/><Relationship Id="rId5" Type="http://schemas.openxmlformats.org/officeDocument/2006/relationships/hyperlink" Target="https://www.youtube.com/watch?v=t-k_yg62T2k" TargetMode="External"/><Relationship Id="rId4" Type="http://schemas.openxmlformats.org/officeDocument/2006/relationships/hyperlink" Target="https://www.dailymotion.com/video/x4nxxd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0hWp9lpu4FI" TargetMode="External"/><Relationship Id="rId2" Type="http://schemas.openxmlformats.org/officeDocument/2006/relationships/hyperlink" Target="https://www.onmed.gr/diatrofi/story/362285/vitamini-d-me-aytes-tis-15-trofes-tha-kalypsete-tis-anagkes-toy-organismoy-sa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solidFill>
                  <a:schemeClr val="accent2">
                    <a:lumMod val="75000"/>
                  </a:schemeClr>
                </a:solidFill>
              </a:rPr>
              <a:t>Υγεια και ΠΑΘΗΣΕΙΣ ΤΟΥ ΣΚΕΛΕΤΟΥ</a:t>
            </a:r>
            <a:endParaRPr lang="el-GR" dirty="0">
              <a:solidFill>
                <a:schemeClr val="accent2">
                  <a:lumMod val="75000"/>
                </a:schemeClr>
              </a:solidFill>
            </a:endParaRPr>
          </a:p>
        </p:txBody>
      </p:sp>
      <p:pic>
        <p:nvPicPr>
          <p:cNvPr id="4" name="Picture 3"/>
          <p:cNvPicPr>
            <a:picLocks noChangeAspect="1"/>
          </p:cNvPicPr>
          <p:nvPr/>
        </p:nvPicPr>
        <p:blipFill>
          <a:blip r:embed="rId2"/>
          <a:stretch>
            <a:fillRect/>
          </a:stretch>
        </p:blipFill>
        <p:spPr>
          <a:xfrm>
            <a:off x="8610600" y="4820119"/>
            <a:ext cx="2619375" cy="1743075"/>
          </a:xfrm>
          <a:prstGeom prst="rect">
            <a:avLst/>
          </a:prstGeom>
        </p:spPr>
      </p:pic>
      <p:pic>
        <p:nvPicPr>
          <p:cNvPr id="5" name="Picture 4"/>
          <p:cNvPicPr>
            <a:picLocks noChangeAspect="1"/>
          </p:cNvPicPr>
          <p:nvPr/>
        </p:nvPicPr>
        <p:blipFill>
          <a:blip r:embed="rId3"/>
          <a:stretch>
            <a:fillRect/>
          </a:stretch>
        </p:blipFill>
        <p:spPr>
          <a:xfrm rot="19465784">
            <a:off x="1262526" y="1866086"/>
            <a:ext cx="2619375" cy="1743075"/>
          </a:xfrm>
          <a:prstGeom prst="rect">
            <a:avLst/>
          </a:prstGeom>
        </p:spPr>
      </p:pic>
      <p:pic>
        <p:nvPicPr>
          <p:cNvPr id="6" name="Picture 5"/>
          <p:cNvPicPr>
            <a:picLocks noChangeAspect="1"/>
          </p:cNvPicPr>
          <p:nvPr/>
        </p:nvPicPr>
        <p:blipFill>
          <a:blip r:embed="rId4"/>
          <a:stretch>
            <a:fillRect/>
          </a:stretch>
        </p:blipFill>
        <p:spPr>
          <a:xfrm rot="1935131">
            <a:off x="7418001" y="1831304"/>
            <a:ext cx="2619375" cy="1743075"/>
          </a:xfrm>
          <a:prstGeom prst="rect">
            <a:avLst/>
          </a:prstGeom>
        </p:spPr>
      </p:pic>
    </p:spTree>
    <p:extLst>
      <p:ext uri="{BB962C8B-B14F-4D97-AF65-F5344CB8AC3E}">
        <p14:creationId xmlns:p14="http://schemas.microsoft.com/office/powerpoint/2010/main" val="2678997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438" y="110142"/>
            <a:ext cx="4389120" cy="993829"/>
          </a:xfrm>
        </p:spPr>
        <p:txBody>
          <a:bodyPr>
            <a:normAutofit/>
          </a:bodyPr>
          <a:lstStyle/>
          <a:p>
            <a:r>
              <a:rPr lang="el-GR" sz="2800" b="1" dirty="0">
                <a:solidFill>
                  <a:schemeClr val="accent2">
                    <a:lumMod val="75000"/>
                  </a:schemeClr>
                </a:solidFill>
              </a:rPr>
              <a:t>Ολυμπιακοί Αγώνες: </a:t>
            </a:r>
            <a:r>
              <a:rPr lang="el-GR" sz="2800" b="1" dirty="0" smtClean="0">
                <a:solidFill>
                  <a:schemeClr val="accent2">
                    <a:lumMod val="75000"/>
                  </a:schemeClr>
                </a:solidFill>
              </a:rPr>
              <a:t>τρομακτικά </a:t>
            </a:r>
            <a:r>
              <a:rPr lang="el-GR" sz="2800" b="1" dirty="0">
                <a:solidFill>
                  <a:schemeClr val="accent2">
                    <a:lumMod val="75000"/>
                  </a:schemeClr>
                </a:solidFill>
              </a:rPr>
              <a:t>ατυχήματα</a:t>
            </a:r>
          </a:p>
        </p:txBody>
      </p:sp>
      <p:sp>
        <p:nvSpPr>
          <p:cNvPr id="3" name="Content Placeholder 2"/>
          <p:cNvSpPr>
            <a:spLocks noGrp="1"/>
          </p:cNvSpPr>
          <p:nvPr>
            <p:ph idx="1"/>
          </p:nvPr>
        </p:nvSpPr>
        <p:spPr/>
        <p:txBody>
          <a:bodyPr>
            <a:normAutofit lnSpcReduction="10000"/>
          </a:bodyPr>
          <a:lstStyle/>
          <a:p>
            <a:r>
              <a:rPr lang="el-GR" dirty="0"/>
              <a:t>Μπορεί οι Ολυμπιακοί αγώνες να αποτελούν τη καλύτερη ευκαιρία για να αποδείξουν οι αθλητές τις τεράστιες ικανότητές τους, αλλά συμμετέχοντας σε αυτούς ίσως και να </a:t>
            </a:r>
            <a:r>
              <a:rPr lang="el-GR" dirty="0" smtClean="0"/>
              <a:t>ρισκάρουν</a:t>
            </a:r>
          </a:p>
          <a:p>
            <a:r>
              <a:rPr lang="el-GR" dirty="0"/>
              <a:t> Ενώ όλοι οι αθλητές στοχεύουν και οδεύουν προς το χρυσό μετάλλιο, υπάρχουν και κάποιοι που είναι πολύ άτυχοι. </a:t>
            </a:r>
            <a:endParaRPr lang="el-GR" dirty="0" smtClean="0"/>
          </a:p>
          <a:p>
            <a:r>
              <a:rPr lang="el-GR" dirty="0" smtClean="0"/>
              <a:t>Ο </a:t>
            </a:r>
            <a:r>
              <a:rPr lang="el-GR" dirty="0"/>
              <a:t>Γάλλος αθλητής Samir Ait Said διέλυσε στην κυριολεξία το αριστερό πόδι του, κατά τη διάρκεια της εμφάνισής του στο αγώνισμα της δοκου, στο πλαίσιο του προγράμματος της ενόργανης γυμναστικής στους Ολυμπιακούς Αγώνες στο Ρίο.</a:t>
            </a:r>
            <a:endParaRPr lang="el-GR" dirty="0"/>
          </a:p>
        </p:txBody>
      </p:sp>
      <p:sp>
        <p:nvSpPr>
          <p:cNvPr id="6" name="Text Placeholder 5"/>
          <p:cNvSpPr>
            <a:spLocks noGrp="1"/>
          </p:cNvSpPr>
          <p:nvPr>
            <p:ph type="body" sz="half" idx="2"/>
          </p:nvPr>
        </p:nvSpPr>
        <p:spPr>
          <a:xfrm>
            <a:off x="702527" y="4315522"/>
            <a:ext cx="4783873" cy="557561"/>
          </a:xfrm>
        </p:spPr>
        <p:txBody>
          <a:bodyPr>
            <a:normAutofit fontScale="92500"/>
          </a:bodyPr>
          <a:lstStyle/>
          <a:p>
            <a:r>
              <a:rPr lang="en-US" dirty="0">
                <a:hlinkClick r:id="rId2"/>
              </a:rPr>
              <a:t>https://</a:t>
            </a:r>
            <a:r>
              <a:rPr lang="en-US" dirty="0" smtClean="0">
                <a:hlinkClick r:id="rId2"/>
              </a:rPr>
              <a:t>media.giphy.com/media/ZMhJePjWSoPvi/giphy.gif</a:t>
            </a:r>
            <a:endParaRPr lang="el-GR" dirty="0" smtClean="0"/>
          </a:p>
          <a:p>
            <a:endParaRPr lang="el-GR" dirty="0"/>
          </a:p>
        </p:txBody>
      </p:sp>
      <p:pic>
        <p:nvPicPr>
          <p:cNvPr id="5" name="Content Placeholder 4"/>
          <p:cNvPicPr>
            <a:picLocks noGrp="1" noChangeAspect="1"/>
          </p:cNvPicPr>
          <p:nvPr>
            <p:ph sz="half" idx="4294967295"/>
          </p:nvPr>
        </p:nvPicPr>
        <p:blipFill>
          <a:blip r:embed="rId3"/>
          <a:stretch>
            <a:fillRect/>
          </a:stretch>
        </p:blipFill>
        <p:spPr>
          <a:xfrm>
            <a:off x="960437" y="1583473"/>
            <a:ext cx="3738859" cy="2152185"/>
          </a:xfrm>
          <a:prstGeom prst="rect">
            <a:avLst/>
          </a:prstGeom>
        </p:spPr>
      </p:pic>
      <p:sp>
        <p:nvSpPr>
          <p:cNvPr id="7" name="Rectangle 6"/>
          <p:cNvSpPr/>
          <p:nvPr/>
        </p:nvSpPr>
        <p:spPr>
          <a:xfrm>
            <a:off x="791737" y="4873083"/>
            <a:ext cx="4694663" cy="1477328"/>
          </a:xfrm>
          <a:prstGeom prst="rect">
            <a:avLst/>
          </a:prstGeom>
        </p:spPr>
        <p:txBody>
          <a:bodyPr wrap="square">
            <a:spAutoFit/>
          </a:bodyPr>
          <a:lstStyle/>
          <a:p>
            <a:r>
              <a:rPr lang="el-GR" dirty="0" smtClean="0">
                <a:hlinkClick r:id="rId4"/>
              </a:rPr>
              <a:t>https://www.dailymotion.com/video/x4nxxdt</a:t>
            </a:r>
            <a:endParaRPr lang="el-GR" dirty="0" smtClean="0"/>
          </a:p>
          <a:p>
            <a:endParaRPr lang="el-GR" dirty="0" smtClean="0">
              <a:hlinkClick r:id="rId5"/>
            </a:endParaRPr>
          </a:p>
          <a:p>
            <a:r>
              <a:rPr lang="en-US" dirty="0" smtClean="0">
                <a:hlinkClick r:id="rId5"/>
              </a:rPr>
              <a:t>https://www.youtube.com/watch?v=t-k_yg62T2k</a:t>
            </a:r>
            <a:endParaRPr lang="el-GR" dirty="0" smtClean="0"/>
          </a:p>
          <a:p>
            <a:endParaRPr lang="el-GR" dirty="0" smtClean="0"/>
          </a:p>
          <a:p>
            <a:endParaRPr lang="el-GR" dirty="0"/>
          </a:p>
        </p:txBody>
      </p:sp>
    </p:spTree>
    <p:extLst>
      <p:ext uri="{BB962C8B-B14F-4D97-AF65-F5344CB8AC3E}">
        <p14:creationId xmlns:p14="http://schemas.microsoft.com/office/powerpoint/2010/main" val="4043959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solidFill>
                  <a:schemeClr val="accent2">
                    <a:lumMod val="75000"/>
                  </a:schemeClr>
                </a:solidFill>
              </a:rPr>
              <a:t>Στοχοι Α’ μεροσ</a:t>
            </a:r>
            <a:r>
              <a:rPr lang="el-GR" sz="3600" dirty="0" smtClean="0">
                <a:solidFill>
                  <a:schemeClr val="accent2">
                    <a:lumMod val="50000"/>
                  </a:schemeClr>
                </a:solidFill>
              </a:rPr>
              <a:t>:</a:t>
            </a:r>
            <a:endParaRPr lang="el-GR" sz="3600" dirty="0">
              <a:solidFill>
                <a:schemeClr val="accent2">
                  <a:lumMod val="50000"/>
                </a:schemeClr>
              </a:solidFill>
            </a:endParaRPr>
          </a:p>
        </p:txBody>
      </p:sp>
      <p:sp>
        <p:nvSpPr>
          <p:cNvPr id="5" name="Content Placeholder 4"/>
          <p:cNvSpPr>
            <a:spLocks noGrp="1"/>
          </p:cNvSpPr>
          <p:nvPr>
            <p:ph idx="1"/>
          </p:nvPr>
        </p:nvSpPr>
        <p:spPr>
          <a:xfrm>
            <a:off x="1024128" y="1706137"/>
            <a:ext cx="9720071" cy="4603223"/>
          </a:xfrm>
        </p:spPr>
        <p:txBody>
          <a:bodyPr/>
          <a:lstStyle/>
          <a:p>
            <a:pPr marL="457200" indent="-457200">
              <a:buFont typeface="+mj-lt"/>
              <a:buAutoNum type="arabicPeriod"/>
            </a:pPr>
            <a:r>
              <a:rPr lang="el-GR" dirty="0"/>
              <a:t>ν</a:t>
            </a:r>
            <a:r>
              <a:rPr lang="el-GR" dirty="0" smtClean="0"/>
              <a:t>α αναγνωρίζετε τις κακώσεις οστών και αρθρώσεων μέσα από εικόνες, </a:t>
            </a:r>
          </a:p>
          <a:p>
            <a:pPr marL="457200" indent="-457200">
              <a:buFont typeface="+mj-lt"/>
              <a:buAutoNum type="arabicPeriod"/>
            </a:pPr>
            <a:r>
              <a:rPr lang="el-GR" dirty="0"/>
              <a:t>ν</a:t>
            </a:r>
            <a:r>
              <a:rPr lang="el-GR" dirty="0" smtClean="0"/>
              <a:t>α περιγράφετε τα χαρακτηριστικά τους και </a:t>
            </a:r>
          </a:p>
          <a:p>
            <a:pPr marL="457200" indent="-457200">
              <a:buFont typeface="+mj-lt"/>
              <a:buAutoNum type="arabicPeriod"/>
            </a:pPr>
            <a:r>
              <a:rPr lang="el-GR" dirty="0" smtClean="0"/>
              <a:t>να αναφέρετε τις ονομασίες τους</a:t>
            </a:r>
          </a:p>
          <a:p>
            <a:pPr marL="457200" indent="-457200">
              <a:buFont typeface="+mj-lt"/>
              <a:buAutoNum type="arabicPeriod"/>
            </a:pPr>
            <a:r>
              <a:rPr lang="el-GR" dirty="0" smtClean="0"/>
              <a:t> </a:t>
            </a:r>
            <a:endParaRPr lang="el-GR" dirty="0"/>
          </a:p>
        </p:txBody>
      </p:sp>
    </p:spTree>
    <p:extLst>
      <p:ext uri="{BB962C8B-B14F-4D97-AF65-F5344CB8AC3E}">
        <p14:creationId xmlns:p14="http://schemas.microsoft.com/office/powerpoint/2010/main" val="502499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712" y="585216"/>
            <a:ext cx="11227047" cy="1065164"/>
          </a:xfrm>
        </p:spPr>
        <p:txBody>
          <a:bodyPr>
            <a:normAutofit/>
          </a:bodyPr>
          <a:lstStyle/>
          <a:p>
            <a:r>
              <a:rPr lang="el-GR" sz="2800" dirty="0">
                <a:solidFill>
                  <a:schemeClr val="accent2">
                    <a:lumMod val="75000"/>
                  </a:schemeClr>
                </a:solidFill>
              </a:rPr>
              <a:t>Οι </a:t>
            </a:r>
            <a:r>
              <a:rPr lang="el-GR" sz="2800" dirty="0" smtClean="0">
                <a:solidFill>
                  <a:schemeClr val="accent2">
                    <a:lumMod val="75000"/>
                  </a:schemeClr>
                </a:solidFill>
              </a:rPr>
              <a:t>κακΩσεις </a:t>
            </a:r>
            <a:r>
              <a:rPr lang="el-GR" sz="2800" dirty="0">
                <a:solidFill>
                  <a:schemeClr val="accent2">
                    <a:lumMod val="75000"/>
                  </a:schemeClr>
                </a:solidFill>
              </a:rPr>
              <a:t>των </a:t>
            </a:r>
            <a:r>
              <a:rPr lang="el-GR" sz="2800" dirty="0" smtClean="0">
                <a:solidFill>
                  <a:schemeClr val="accent2">
                    <a:lumMod val="75000"/>
                  </a:schemeClr>
                </a:solidFill>
              </a:rPr>
              <a:t>αρθρΩσεων αποτελοΥν Ενα σοβαρΟ πρΟβλημα </a:t>
            </a:r>
            <a:r>
              <a:rPr lang="el-GR" sz="2800" dirty="0">
                <a:solidFill>
                  <a:schemeClr val="accent2">
                    <a:lumMod val="75000"/>
                  </a:schemeClr>
                </a:solidFill>
              </a:rPr>
              <a:t>για τους </a:t>
            </a:r>
            <a:r>
              <a:rPr lang="el-GR" sz="2800" dirty="0" smtClean="0">
                <a:solidFill>
                  <a:schemeClr val="accent2">
                    <a:lumMod val="75000"/>
                  </a:schemeClr>
                </a:solidFill>
              </a:rPr>
              <a:t>αθλητΕς</a:t>
            </a:r>
            <a:r>
              <a:rPr lang="el-GR" sz="2800" dirty="0">
                <a:solidFill>
                  <a:schemeClr val="accent2">
                    <a:lumMod val="75000"/>
                  </a:schemeClr>
                </a:solidFill>
              </a:rPr>
              <a:t>.</a:t>
            </a:r>
          </a:p>
        </p:txBody>
      </p:sp>
      <p:sp>
        <p:nvSpPr>
          <p:cNvPr id="3" name="Content Placeholder 2"/>
          <p:cNvSpPr>
            <a:spLocks noGrp="1"/>
          </p:cNvSpPr>
          <p:nvPr>
            <p:ph idx="1"/>
          </p:nvPr>
        </p:nvSpPr>
        <p:spPr>
          <a:xfrm>
            <a:off x="1024128" y="1851102"/>
            <a:ext cx="9720071" cy="4458258"/>
          </a:xfrm>
        </p:spPr>
        <p:txBody>
          <a:bodyPr>
            <a:normAutofit fontScale="77500" lnSpcReduction="20000"/>
          </a:bodyPr>
          <a:lstStyle/>
          <a:p>
            <a:r>
              <a:rPr lang="el-GR" i="1" dirty="0">
                <a:latin typeface="Comic Sans MS" panose="030F0702030302020204" pitchFamily="66" charset="0"/>
              </a:rPr>
              <a:t>«Στον αθλητισμό είναι δυνατόν να εμφανιστεί κάθε μορφής παθογένεια στο ανθρώπινο σώμα του ασκούμενου </a:t>
            </a:r>
            <a:r>
              <a:rPr lang="el-GR" i="1" dirty="0" smtClean="0">
                <a:latin typeface="Comic Sans MS" panose="030F0702030302020204" pitchFamily="66" charset="0"/>
              </a:rPr>
              <a:t>αθλητή, είτε </a:t>
            </a:r>
            <a:r>
              <a:rPr lang="el-GR" i="1" dirty="0">
                <a:latin typeface="Comic Sans MS" panose="030F0702030302020204" pitchFamily="66" charset="0"/>
              </a:rPr>
              <a:t>αυτός είναι ερασιτέχνης είτε επαγγελματίας. </a:t>
            </a:r>
            <a:endParaRPr lang="el-GR" i="1" dirty="0" smtClean="0">
              <a:latin typeface="Comic Sans MS" panose="030F0702030302020204" pitchFamily="66" charset="0"/>
            </a:endParaRPr>
          </a:p>
          <a:p>
            <a:r>
              <a:rPr lang="el-GR" i="1" dirty="0" smtClean="0">
                <a:latin typeface="Comic Sans MS" panose="030F0702030302020204" pitchFamily="66" charset="0"/>
              </a:rPr>
              <a:t>Μια </a:t>
            </a:r>
            <a:r>
              <a:rPr lang="el-GR" i="1" dirty="0">
                <a:latin typeface="Comic Sans MS" panose="030F0702030302020204" pitchFamily="66" charset="0"/>
              </a:rPr>
              <a:t>συχνή ομάδα παθήσεων ή κακώσεων είναι αυτή που αφορά </a:t>
            </a:r>
            <a:r>
              <a:rPr lang="el-GR" i="1" dirty="0" smtClean="0">
                <a:latin typeface="Comic Sans MS" panose="030F0702030302020204" pitchFamily="66" charset="0"/>
              </a:rPr>
              <a:t>στις αρθρώσεις</a:t>
            </a:r>
            <a:r>
              <a:rPr lang="el-GR" i="1" dirty="0">
                <a:latin typeface="Comic Sans MS" panose="030F0702030302020204" pitchFamily="66" charset="0"/>
              </a:rPr>
              <a:t>. Υπάρχουν διάφορες μορφές παθήσεων ή κακώσεων των αρθρώσεων. </a:t>
            </a:r>
            <a:endParaRPr lang="el-GR" i="1" dirty="0" smtClean="0">
              <a:latin typeface="Comic Sans MS" panose="030F0702030302020204" pitchFamily="66" charset="0"/>
            </a:endParaRPr>
          </a:p>
          <a:p>
            <a:r>
              <a:rPr lang="el-GR" i="1" dirty="0" smtClean="0">
                <a:latin typeface="Comic Sans MS" panose="030F0702030302020204" pitchFamily="66" charset="0"/>
              </a:rPr>
              <a:t>Μερικές </a:t>
            </a:r>
            <a:r>
              <a:rPr lang="el-GR" i="1" dirty="0">
                <a:latin typeface="Comic Sans MS" panose="030F0702030302020204" pitchFamily="66" charset="0"/>
              </a:rPr>
              <a:t>φορές στις διαρθρώσεις </a:t>
            </a:r>
            <a:r>
              <a:rPr lang="el-GR" i="1" dirty="0" smtClean="0">
                <a:latin typeface="Comic Sans MS" panose="030F0702030302020204" pitchFamily="66" charset="0"/>
              </a:rPr>
              <a:t>μπορεί να  φθαρεί </a:t>
            </a:r>
            <a:r>
              <a:rPr lang="el-GR" i="1" dirty="0">
                <a:latin typeface="Comic Sans MS" panose="030F0702030302020204" pitchFamily="66" charset="0"/>
              </a:rPr>
              <a:t>ο χόνδρος, να μεγαλώσουν και να παραμορφωθούν τα οστά της άρθρωσης ή να αναπτυχθεί ιστός </a:t>
            </a:r>
            <a:r>
              <a:rPr lang="el-GR" i="1" dirty="0" smtClean="0">
                <a:latin typeface="Comic Sans MS" panose="030F0702030302020204" pitchFamily="66" charset="0"/>
              </a:rPr>
              <a:t>ανάμεσα στα οστά </a:t>
            </a:r>
            <a:r>
              <a:rPr lang="el-GR" i="1" dirty="0">
                <a:latin typeface="Comic Sans MS" panose="030F0702030302020204" pitchFamily="66" charset="0"/>
              </a:rPr>
              <a:t>της διάρθρωσης. </a:t>
            </a:r>
            <a:endParaRPr lang="el-GR" i="1" dirty="0" smtClean="0">
              <a:latin typeface="Comic Sans MS" panose="030F0702030302020204" pitchFamily="66" charset="0"/>
            </a:endParaRPr>
          </a:p>
          <a:p>
            <a:r>
              <a:rPr lang="el-GR" i="1" dirty="0" smtClean="0">
                <a:latin typeface="Comic Sans MS" panose="030F0702030302020204" pitchFamily="66" charset="0"/>
              </a:rPr>
              <a:t>Υπάρχουν </a:t>
            </a:r>
            <a:r>
              <a:rPr lang="el-GR" i="1" dirty="0">
                <a:latin typeface="Comic Sans MS" panose="030F0702030302020204" pitchFamily="66" charset="0"/>
              </a:rPr>
              <a:t>περιπτώσεις που απομακρύνονται από τη θέση τους οι αρθρικές επιφάνειες των </a:t>
            </a:r>
            <a:r>
              <a:rPr lang="el-GR" i="1" dirty="0" smtClean="0">
                <a:latin typeface="Comic Sans MS" panose="030F0702030302020204" pitchFamily="66" charset="0"/>
              </a:rPr>
              <a:t>οστών μεταξύ </a:t>
            </a:r>
            <a:r>
              <a:rPr lang="el-GR" i="1" dirty="0">
                <a:latin typeface="Comic Sans MS" panose="030F0702030302020204" pitchFamily="66" charset="0"/>
              </a:rPr>
              <a:t>τους. </a:t>
            </a:r>
            <a:endParaRPr lang="el-GR" i="1" dirty="0" smtClean="0">
              <a:latin typeface="Comic Sans MS" panose="030F0702030302020204" pitchFamily="66" charset="0"/>
            </a:endParaRPr>
          </a:p>
          <a:p>
            <a:r>
              <a:rPr lang="el-GR" i="1" dirty="0" smtClean="0">
                <a:latin typeface="Comic Sans MS" panose="030F0702030302020204" pitchFamily="66" charset="0"/>
              </a:rPr>
              <a:t>Σε </a:t>
            </a:r>
            <a:r>
              <a:rPr lang="el-GR" i="1" dirty="0">
                <a:latin typeface="Comic Sans MS" panose="030F0702030302020204" pitchFamily="66" charset="0"/>
              </a:rPr>
              <a:t>κάποιους αθλητές που μπορεί να έχουν κάνει απότομες κινήσεις, μπορεί να σπάσουν οι σύνδεσμοι </a:t>
            </a:r>
            <a:r>
              <a:rPr lang="el-GR" i="1" dirty="0" smtClean="0">
                <a:latin typeface="Comic Sans MS" panose="030F0702030302020204" pitchFamily="66" charset="0"/>
              </a:rPr>
              <a:t>που συγκρατούν </a:t>
            </a:r>
            <a:r>
              <a:rPr lang="el-GR" i="1" dirty="0">
                <a:latin typeface="Comic Sans MS" panose="030F0702030302020204" pitchFamily="66" charset="0"/>
              </a:rPr>
              <a:t>και περιβάλλουν τη διάρθρωση, χωρίς όμως να παρατηρηθεί μετακίνηση οστών. </a:t>
            </a:r>
            <a:endParaRPr lang="el-GR" i="1" dirty="0" smtClean="0">
              <a:latin typeface="Comic Sans MS" panose="030F0702030302020204" pitchFamily="66" charset="0"/>
            </a:endParaRPr>
          </a:p>
          <a:p>
            <a:r>
              <a:rPr lang="el-GR" i="1" dirty="0" smtClean="0">
                <a:latin typeface="Comic Sans MS" panose="030F0702030302020204" pitchFamily="66" charset="0"/>
              </a:rPr>
              <a:t>Μια </a:t>
            </a:r>
            <a:r>
              <a:rPr lang="el-GR" i="1" dirty="0">
                <a:latin typeface="Comic Sans MS" panose="030F0702030302020204" pitchFamily="66" charset="0"/>
              </a:rPr>
              <a:t>απότομη κίνηση, η </a:t>
            </a:r>
            <a:r>
              <a:rPr lang="el-GR" i="1" dirty="0" smtClean="0">
                <a:latin typeface="Comic Sans MS" panose="030F0702030302020204" pitchFamily="66" charset="0"/>
              </a:rPr>
              <a:t>ένας λανθασμένος </a:t>
            </a:r>
            <a:r>
              <a:rPr lang="el-GR" i="1" dirty="0">
                <a:latin typeface="Comic Sans MS" panose="030F0702030302020204" pitchFamily="66" charset="0"/>
              </a:rPr>
              <a:t>τρόπος σπρωξίματος που σχετίζεται με τη σπονδυλική στήλη, μπορεί να προκαλέσει μετατόπιση </a:t>
            </a:r>
            <a:r>
              <a:rPr lang="el-GR" i="1" dirty="0" smtClean="0">
                <a:latin typeface="Comic Sans MS" panose="030F0702030302020204" pitchFamily="66" charset="0"/>
              </a:rPr>
              <a:t>στους δίσκους </a:t>
            </a:r>
            <a:r>
              <a:rPr lang="el-GR" i="1" dirty="0">
                <a:latin typeface="Comic Sans MS" panose="030F0702030302020204" pitchFamily="66" charset="0"/>
              </a:rPr>
              <a:t>των σπονδύλων. Όλες οι παθήσεις των αρθρώσεων είναι οδυνηρές</a:t>
            </a:r>
            <a:r>
              <a:rPr lang="el-GR" i="1" dirty="0" smtClean="0">
                <a:latin typeface="Comic Sans MS" panose="030F0702030302020204" pitchFamily="66" charset="0"/>
              </a:rPr>
              <a:t>.... </a:t>
            </a:r>
          </a:p>
          <a:p>
            <a:r>
              <a:rPr lang="el-GR" i="1" dirty="0" smtClean="0">
                <a:latin typeface="Comic Sans MS" panose="030F0702030302020204" pitchFamily="66" charset="0"/>
              </a:rPr>
              <a:t>Εκτός όμως από τις κακώσεις στις αρθρώσεις, υπάρχουν και περιπτώσεις αθλητών  όπως αυτών που  ασχολούνται με την ενόργανη Γυμναστική που μπορεί να συμβούν ατυχήματα που αφορούν σε διακοπή της συνέχειας ενός οστού όπως η κνήμη κατά την προσγείωση του αθλητή μετά την εκτέλεση του προγράμματός του ».</a:t>
            </a:r>
            <a:endParaRPr lang="el-GR" i="1" dirty="0">
              <a:latin typeface="Comic Sans MS" panose="030F0702030302020204" pitchFamily="66" charset="0"/>
            </a:endParaRPr>
          </a:p>
        </p:txBody>
      </p:sp>
    </p:spTree>
    <p:extLst>
      <p:ext uri="{BB962C8B-B14F-4D97-AF65-F5344CB8AC3E}">
        <p14:creationId xmlns:p14="http://schemas.microsoft.com/office/powerpoint/2010/main" val="3784332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a:solidFill>
                  <a:schemeClr val="accent2">
                    <a:lumMod val="50000"/>
                  </a:schemeClr>
                </a:solidFill>
              </a:rPr>
              <a:t>Οι </a:t>
            </a:r>
            <a:r>
              <a:rPr lang="el-GR" sz="2800" dirty="0" smtClean="0">
                <a:solidFill>
                  <a:schemeClr val="accent2">
                    <a:lumMod val="50000"/>
                  </a:schemeClr>
                </a:solidFill>
              </a:rPr>
              <a:t>κυριΟτερες παθΗσεις </a:t>
            </a:r>
            <a:r>
              <a:rPr lang="el-GR" sz="2800" dirty="0">
                <a:solidFill>
                  <a:schemeClr val="accent2">
                    <a:lumMod val="50000"/>
                  </a:schemeClr>
                </a:solidFill>
              </a:rPr>
              <a:t>των </a:t>
            </a:r>
            <a:r>
              <a:rPr lang="el-GR" sz="2800" dirty="0" smtClean="0">
                <a:solidFill>
                  <a:schemeClr val="accent2">
                    <a:lumMod val="50000"/>
                  </a:schemeClr>
                </a:solidFill>
              </a:rPr>
              <a:t>αρθρΩσεων ΕΙναι </a:t>
            </a:r>
            <a:r>
              <a:rPr lang="el-GR" sz="2800" dirty="0">
                <a:solidFill>
                  <a:schemeClr val="accent2">
                    <a:lumMod val="50000"/>
                  </a:schemeClr>
                </a:solidFill>
              </a:rPr>
              <a:t>η </a:t>
            </a:r>
            <a:r>
              <a:rPr lang="el-GR" sz="2800" dirty="0" smtClean="0">
                <a:solidFill>
                  <a:schemeClr val="accent2">
                    <a:lumMod val="50000"/>
                  </a:schemeClr>
                </a:solidFill>
              </a:rPr>
              <a:t>δισκοπΑθεια</a:t>
            </a:r>
            <a:r>
              <a:rPr lang="el-GR" sz="2800" dirty="0">
                <a:solidFill>
                  <a:schemeClr val="accent2">
                    <a:lumMod val="50000"/>
                  </a:schemeClr>
                </a:solidFill>
              </a:rPr>
              <a:t>, το </a:t>
            </a:r>
            <a:r>
              <a:rPr lang="el-GR" sz="2800" dirty="0" smtClean="0">
                <a:solidFill>
                  <a:schemeClr val="accent2">
                    <a:lumMod val="50000"/>
                  </a:schemeClr>
                </a:solidFill>
              </a:rPr>
              <a:t>διΑστρεμμα</a:t>
            </a:r>
            <a:r>
              <a:rPr lang="el-GR" sz="2800" dirty="0">
                <a:solidFill>
                  <a:schemeClr val="accent2">
                    <a:lumMod val="50000"/>
                  </a:schemeClr>
                </a:solidFill>
              </a:rPr>
              <a:t>, η </a:t>
            </a:r>
            <a:r>
              <a:rPr lang="el-GR" sz="2800" dirty="0" smtClean="0">
                <a:solidFill>
                  <a:schemeClr val="accent2">
                    <a:lumMod val="50000"/>
                  </a:schemeClr>
                </a:solidFill>
              </a:rPr>
              <a:t>εξΑρθρωση </a:t>
            </a:r>
            <a:r>
              <a:rPr lang="el-GR" sz="2800" dirty="0">
                <a:solidFill>
                  <a:schemeClr val="accent2">
                    <a:lumMod val="50000"/>
                  </a:schemeClr>
                </a:solidFill>
              </a:rPr>
              <a:t>και </a:t>
            </a:r>
            <a:r>
              <a:rPr lang="el-GR" sz="2800" dirty="0" smtClean="0">
                <a:solidFill>
                  <a:schemeClr val="accent2">
                    <a:lumMod val="50000"/>
                  </a:schemeClr>
                </a:solidFill>
              </a:rPr>
              <a:t>οι αρθρΙτιδες</a:t>
            </a:r>
            <a:r>
              <a:rPr lang="el-GR" sz="3200" dirty="0">
                <a:solidFill>
                  <a:schemeClr val="accent2">
                    <a:lumMod val="50000"/>
                  </a:schemeClr>
                </a:solidFill>
              </a:rPr>
              <a:t>.</a:t>
            </a:r>
          </a:p>
        </p:txBody>
      </p:sp>
      <p:graphicFrame>
        <p:nvGraphicFramePr>
          <p:cNvPr id="6" name="Table 5"/>
          <p:cNvGraphicFramePr>
            <a:graphicFrameLocks noGrp="1"/>
          </p:cNvGraphicFramePr>
          <p:nvPr>
            <p:extLst>
              <p:ext uri="{D42A27DB-BD31-4B8C-83A1-F6EECF244321}">
                <p14:modId xmlns:p14="http://schemas.microsoft.com/office/powerpoint/2010/main" val="2830972519"/>
              </p:ext>
            </p:extLst>
          </p:nvPr>
        </p:nvGraphicFramePr>
        <p:xfrm>
          <a:off x="1380967" y="2368768"/>
          <a:ext cx="8128000" cy="4114800"/>
        </p:xfrm>
        <a:graphic>
          <a:graphicData uri="http://schemas.openxmlformats.org/drawingml/2006/table">
            <a:tbl>
              <a:tblPr firstRow="1" bandRow="1">
                <a:tableStyleId>{21E4AEA4-8DFA-4A89-87EB-49C32662AFE0}</a:tableStyleId>
              </a:tblPr>
              <a:tblGrid>
                <a:gridCol w="682201">
                  <a:extLst>
                    <a:ext uri="{9D8B030D-6E8A-4147-A177-3AD203B41FA5}">
                      <a16:colId xmlns:a16="http://schemas.microsoft.com/office/drawing/2014/main" val="1839028603"/>
                    </a:ext>
                  </a:extLst>
                </a:gridCol>
                <a:gridCol w="2230244">
                  <a:extLst>
                    <a:ext uri="{9D8B030D-6E8A-4147-A177-3AD203B41FA5}">
                      <a16:colId xmlns:a16="http://schemas.microsoft.com/office/drawing/2014/main" val="3857966009"/>
                    </a:ext>
                  </a:extLst>
                </a:gridCol>
                <a:gridCol w="3066393">
                  <a:extLst>
                    <a:ext uri="{9D8B030D-6E8A-4147-A177-3AD203B41FA5}">
                      <a16:colId xmlns:a16="http://schemas.microsoft.com/office/drawing/2014/main" val="2555391867"/>
                    </a:ext>
                  </a:extLst>
                </a:gridCol>
                <a:gridCol w="2149162">
                  <a:extLst>
                    <a:ext uri="{9D8B030D-6E8A-4147-A177-3AD203B41FA5}">
                      <a16:colId xmlns:a16="http://schemas.microsoft.com/office/drawing/2014/main" val="1834774571"/>
                    </a:ext>
                  </a:extLst>
                </a:gridCol>
              </a:tblGrid>
              <a:tr h="370840">
                <a:tc>
                  <a:txBody>
                    <a:bodyPr/>
                    <a:lstStyle/>
                    <a:p>
                      <a:r>
                        <a:rPr lang="el-GR" dirty="0" smtClean="0"/>
                        <a:t>Α/Α</a:t>
                      </a:r>
                      <a:endParaRPr lang="el-GR" dirty="0"/>
                    </a:p>
                  </a:txBody>
                  <a:tcPr/>
                </a:tc>
                <a:tc>
                  <a:txBody>
                    <a:bodyPr/>
                    <a:lstStyle/>
                    <a:p>
                      <a:r>
                        <a:rPr lang="el-GR" dirty="0" smtClean="0"/>
                        <a:t>ΚΡΙΤΗΡΙΟ </a:t>
                      </a:r>
                      <a:endParaRPr lang="el-GR" dirty="0"/>
                    </a:p>
                  </a:txBody>
                  <a:tcPr/>
                </a:tc>
                <a:tc>
                  <a:txBody>
                    <a:bodyPr/>
                    <a:lstStyle/>
                    <a:p>
                      <a:r>
                        <a:rPr lang="el-GR" dirty="0" smtClean="0"/>
                        <a:t>ΧΑΡΑΚΤΗΡΙΣΤΙΚΑ ΠΑΘΗΣΗΣ</a:t>
                      </a:r>
                      <a:endParaRPr lang="el-GR" dirty="0"/>
                    </a:p>
                  </a:txBody>
                  <a:tcPr/>
                </a:tc>
                <a:tc>
                  <a:txBody>
                    <a:bodyPr/>
                    <a:lstStyle/>
                    <a:p>
                      <a:r>
                        <a:rPr lang="el-GR" dirty="0" smtClean="0"/>
                        <a:t>ΟΝΟΜΑΣΙΑ ΠΑΘΗΣΗΣ</a:t>
                      </a:r>
                      <a:endParaRPr lang="el-GR" dirty="0"/>
                    </a:p>
                  </a:txBody>
                  <a:tcPr/>
                </a:tc>
                <a:extLst>
                  <a:ext uri="{0D108BD9-81ED-4DB2-BD59-A6C34878D82A}">
                    <a16:rowId xmlns:a16="http://schemas.microsoft.com/office/drawing/2014/main" val="3527451098"/>
                  </a:ext>
                </a:extLst>
              </a:tr>
              <a:tr h="370840">
                <a:tc>
                  <a:txBody>
                    <a:bodyPr/>
                    <a:lstStyle/>
                    <a:p>
                      <a:r>
                        <a:rPr lang="el-GR" smtClean="0"/>
                        <a:t>1</a:t>
                      </a:r>
                      <a:endParaRPr lang="el-GR" dirty="0"/>
                    </a:p>
                  </a:txBody>
                  <a:tcPr/>
                </a:tc>
                <a:tc>
                  <a:txBody>
                    <a:bodyPr/>
                    <a:lstStyle/>
                    <a:p>
                      <a:r>
                        <a:rPr lang="el-GR" dirty="0" smtClean="0"/>
                        <a:t>Κάκωση των διαρθρώσεων</a:t>
                      </a:r>
                    </a:p>
                  </a:txBody>
                  <a:tcPr/>
                </a:tc>
                <a:tc>
                  <a:txBody>
                    <a:bodyPr/>
                    <a:lstStyle/>
                    <a:p>
                      <a:endParaRPr lang="el-GR"/>
                    </a:p>
                  </a:txBody>
                  <a:tcPr/>
                </a:tc>
                <a:tc>
                  <a:txBody>
                    <a:bodyPr/>
                    <a:lstStyle/>
                    <a:p>
                      <a:endParaRPr lang="el-GR" dirty="0"/>
                    </a:p>
                  </a:txBody>
                  <a:tcPr/>
                </a:tc>
                <a:extLst>
                  <a:ext uri="{0D108BD9-81ED-4DB2-BD59-A6C34878D82A}">
                    <a16:rowId xmlns:a16="http://schemas.microsoft.com/office/drawing/2014/main" val="2176952224"/>
                  </a:ext>
                </a:extLst>
              </a:tr>
              <a:tr h="370840">
                <a:tc>
                  <a:txBody>
                    <a:bodyPr/>
                    <a:lstStyle/>
                    <a:p>
                      <a:r>
                        <a:rPr lang="el-GR" smtClean="0"/>
                        <a:t>2</a:t>
                      </a:r>
                      <a:endParaRPr lang="el-GR" dirty="0"/>
                    </a:p>
                  </a:txBody>
                  <a:tcPr/>
                </a:tc>
                <a:tc>
                  <a:txBody>
                    <a:bodyPr/>
                    <a:lstStyle/>
                    <a:p>
                      <a:endParaRPr lang="el-GR" dirty="0"/>
                    </a:p>
                  </a:txBody>
                  <a:tcPr/>
                </a:tc>
                <a:tc>
                  <a:txBody>
                    <a:bodyPr/>
                    <a:lstStyle/>
                    <a:p>
                      <a:r>
                        <a:rPr lang="el-GR" dirty="0" smtClean="0"/>
                        <a:t>Οι αρθρικές επιφάνειες</a:t>
                      </a:r>
                    </a:p>
                    <a:p>
                      <a:r>
                        <a:rPr lang="el-GR" dirty="0" smtClean="0"/>
                        <a:t>των οστών απομακρύνονται</a:t>
                      </a:r>
                    </a:p>
                    <a:p>
                      <a:r>
                        <a:rPr lang="el-GR" dirty="0" smtClean="0"/>
                        <a:t>από τη θέση τους.</a:t>
                      </a:r>
                    </a:p>
                  </a:txBody>
                  <a:tcPr/>
                </a:tc>
                <a:tc>
                  <a:txBody>
                    <a:bodyPr/>
                    <a:lstStyle/>
                    <a:p>
                      <a:endParaRPr lang="el-GR"/>
                    </a:p>
                  </a:txBody>
                  <a:tcPr/>
                </a:tc>
                <a:extLst>
                  <a:ext uri="{0D108BD9-81ED-4DB2-BD59-A6C34878D82A}">
                    <a16:rowId xmlns:a16="http://schemas.microsoft.com/office/drawing/2014/main" val="3772931790"/>
                  </a:ext>
                </a:extLst>
              </a:tr>
              <a:tr h="370840">
                <a:tc>
                  <a:txBody>
                    <a:bodyPr/>
                    <a:lstStyle/>
                    <a:p>
                      <a:r>
                        <a:rPr lang="el-GR" smtClean="0"/>
                        <a:t>3</a:t>
                      </a:r>
                      <a:endParaRPr lang="el-GR" dirty="0"/>
                    </a:p>
                  </a:txBody>
                  <a:tcPr/>
                </a:tc>
                <a:tc>
                  <a:txBody>
                    <a:bodyPr/>
                    <a:lstStyle/>
                    <a:p>
                      <a:endParaRPr lang="el-GR" dirty="0" smtClean="0"/>
                    </a:p>
                  </a:txBody>
                  <a:tcPr/>
                </a:tc>
                <a:tc>
                  <a:txBody>
                    <a:bodyPr/>
                    <a:lstStyle/>
                    <a:p>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 Δισκοπάθεια</a:t>
                      </a:r>
                    </a:p>
                    <a:p>
                      <a:endParaRPr lang="el-GR" dirty="0"/>
                    </a:p>
                  </a:txBody>
                  <a:tcPr/>
                </a:tc>
                <a:extLst>
                  <a:ext uri="{0D108BD9-81ED-4DB2-BD59-A6C34878D82A}">
                    <a16:rowId xmlns:a16="http://schemas.microsoft.com/office/drawing/2014/main" val="2989385879"/>
                  </a:ext>
                </a:extLst>
              </a:tr>
              <a:tr h="370840">
                <a:tc>
                  <a:txBody>
                    <a:bodyPr/>
                    <a:lstStyle/>
                    <a:p>
                      <a:r>
                        <a:rPr lang="el-GR" smtClean="0"/>
                        <a:t>4</a:t>
                      </a:r>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Σπάσιμο συνδέσμων</a:t>
                      </a:r>
                    </a:p>
                    <a:p>
                      <a:endParaRPr lang="el-GR" dirty="0"/>
                    </a:p>
                  </a:txBody>
                  <a:tcPr/>
                </a:tc>
                <a:tc>
                  <a:txBody>
                    <a:bodyPr/>
                    <a:lstStyle/>
                    <a:p>
                      <a:endParaRPr lang="el-GR" dirty="0"/>
                    </a:p>
                  </a:txBody>
                  <a:tcPr/>
                </a:tc>
                <a:tc>
                  <a:txBody>
                    <a:bodyPr/>
                    <a:lstStyle/>
                    <a:p>
                      <a:endParaRPr lang="el-GR" dirty="0"/>
                    </a:p>
                  </a:txBody>
                  <a:tcPr/>
                </a:tc>
                <a:extLst>
                  <a:ext uri="{0D108BD9-81ED-4DB2-BD59-A6C34878D82A}">
                    <a16:rowId xmlns:a16="http://schemas.microsoft.com/office/drawing/2014/main" val="426771504"/>
                  </a:ext>
                </a:extLst>
              </a:tr>
              <a:tr h="370840">
                <a:tc>
                  <a:txBody>
                    <a:bodyPr/>
                    <a:lstStyle/>
                    <a:p>
                      <a:r>
                        <a:rPr lang="el-GR" dirty="0" smtClean="0"/>
                        <a:t>5</a:t>
                      </a:r>
                      <a:endParaRPr lang="el-GR" dirty="0"/>
                    </a:p>
                  </a:txBody>
                  <a:tcPr/>
                </a:tc>
                <a:tc>
                  <a:txBody>
                    <a:bodyPr/>
                    <a:lstStyle/>
                    <a:p>
                      <a:endParaRPr lang="el-GR"/>
                    </a:p>
                  </a:txBody>
                  <a:tcPr/>
                </a:tc>
                <a:tc>
                  <a:txBody>
                    <a:bodyPr/>
                    <a:lstStyle/>
                    <a:p>
                      <a:r>
                        <a:rPr lang="el-GR" dirty="0" smtClean="0"/>
                        <a:t>Διακόπτεται</a:t>
                      </a:r>
                      <a:r>
                        <a:rPr lang="el-GR" baseline="0" dirty="0" smtClean="0"/>
                        <a:t> η συνέχεια ενός οστού μερικώς ή πλήρως</a:t>
                      </a:r>
                      <a:endParaRPr lang="el-GR" dirty="0"/>
                    </a:p>
                  </a:txBody>
                  <a:tcPr/>
                </a:tc>
                <a:tc>
                  <a:txBody>
                    <a:bodyPr/>
                    <a:lstStyle/>
                    <a:p>
                      <a:endParaRPr lang="el-GR" dirty="0"/>
                    </a:p>
                  </a:txBody>
                  <a:tcPr/>
                </a:tc>
                <a:extLst>
                  <a:ext uri="{0D108BD9-81ED-4DB2-BD59-A6C34878D82A}">
                    <a16:rowId xmlns:a16="http://schemas.microsoft.com/office/drawing/2014/main" val="719193337"/>
                  </a:ext>
                </a:extLst>
              </a:tr>
            </a:tbl>
          </a:graphicData>
        </a:graphic>
      </p:graphicFrame>
    </p:spTree>
    <p:extLst>
      <p:ext uri="{BB962C8B-B14F-4D97-AF65-F5344CB8AC3E}">
        <p14:creationId xmlns:p14="http://schemas.microsoft.com/office/powerpoint/2010/main" val="1244187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smtClean="0">
                <a:solidFill>
                  <a:schemeClr val="accent2">
                    <a:lumMod val="75000"/>
                  </a:schemeClr>
                </a:solidFill>
              </a:rPr>
              <a:t>Στοχοι β’ μεροσ</a:t>
            </a:r>
            <a:endParaRPr lang="el-GR" sz="3200" dirty="0">
              <a:solidFill>
                <a:schemeClr val="accent2">
                  <a:lumMod val="75000"/>
                </a:schemeClr>
              </a:solidFill>
            </a:endParaRPr>
          </a:p>
        </p:txBody>
      </p:sp>
      <p:sp>
        <p:nvSpPr>
          <p:cNvPr id="3" name="Content Placeholder 2"/>
          <p:cNvSpPr>
            <a:spLocks noGrp="1"/>
          </p:cNvSpPr>
          <p:nvPr>
            <p:ph idx="1"/>
          </p:nvPr>
        </p:nvSpPr>
        <p:spPr/>
        <p:txBody>
          <a:bodyPr/>
          <a:lstStyle/>
          <a:p>
            <a:pPr marL="457200" indent="-457200">
              <a:buFont typeface="+mj-lt"/>
              <a:buAutoNum type="arabicPeriod"/>
            </a:pPr>
            <a:r>
              <a:rPr lang="el-GR" dirty="0"/>
              <a:t>να μπορείτε να αναγνωρίζετε τα οφέλη στο μυοσκελετικό σύστημα από την άθληση</a:t>
            </a:r>
          </a:p>
          <a:p>
            <a:pPr marL="457200" indent="-457200">
              <a:buFont typeface="+mj-lt"/>
              <a:buAutoNum type="arabicPeriod"/>
            </a:pPr>
            <a:r>
              <a:rPr lang="el-GR" dirty="0"/>
              <a:t>να  αναγνωρίζετε  τη σημασία πρόσληψης βιταμίνης D στην υγεία του σκελετού μας.</a:t>
            </a:r>
          </a:p>
          <a:p>
            <a:r>
              <a:rPr lang="el-GR" dirty="0"/>
              <a:t> </a:t>
            </a:r>
            <a:endParaRPr lang="el-GR" dirty="0"/>
          </a:p>
        </p:txBody>
      </p:sp>
    </p:spTree>
    <p:extLst>
      <p:ext uri="{BB962C8B-B14F-4D97-AF65-F5344CB8AC3E}">
        <p14:creationId xmlns:p14="http://schemas.microsoft.com/office/powerpoint/2010/main" val="955759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4919" y="596368"/>
            <a:ext cx="9720072" cy="1499616"/>
          </a:xfrm>
        </p:spPr>
        <p:txBody>
          <a:bodyPr>
            <a:normAutofit/>
          </a:bodyPr>
          <a:lstStyle/>
          <a:p>
            <a:r>
              <a:rPr lang="el-GR" sz="3200" dirty="0" smtClean="0">
                <a:solidFill>
                  <a:schemeClr val="accent2">
                    <a:lumMod val="50000"/>
                  </a:schemeClr>
                </a:solidFill>
              </a:rPr>
              <a:t>Υγεια του μυοσκελετικου συστηματος</a:t>
            </a:r>
            <a:br>
              <a:rPr lang="el-GR" sz="3200" dirty="0" smtClean="0">
                <a:solidFill>
                  <a:schemeClr val="accent2">
                    <a:lumMod val="50000"/>
                  </a:schemeClr>
                </a:solidFill>
              </a:rPr>
            </a:br>
            <a:r>
              <a:rPr lang="el-GR" sz="3200" dirty="0" smtClean="0">
                <a:solidFill>
                  <a:schemeClr val="accent2">
                    <a:lumMod val="50000"/>
                  </a:schemeClr>
                </a:solidFill>
              </a:rPr>
              <a:t>1. αθληση 2. διατροφη</a:t>
            </a:r>
            <a:endParaRPr lang="el-GR" sz="3200" dirty="0">
              <a:solidFill>
                <a:schemeClr val="accent2">
                  <a:lumMod val="50000"/>
                </a:schemeClr>
              </a:solidFill>
            </a:endParaRPr>
          </a:p>
        </p:txBody>
      </p:sp>
      <p:sp>
        <p:nvSpPr>
          <p:cNvPr id="3" name="Content Placeholder 2"/>
          <p:cNvSpPr>
            <a:spLocks noGrp="1"/>
          </p:cNvSpPr>
          <p:nvPr>
            <p:ph idx="1"/>
          </p:nvPr>
        </p:nvSpPr>
        <p:spPr/>
        <p:txBody>
          <a:bodyPr/>
          <a:lstStyle/>
          <a:p>
            <a:r>
              <a:rPr lang="el-GR" dirty="0" smtClean="0">
                <a:hlinkClick r:id="rId2"/>
              </a:rPr>
              <a:t>1. </a:t>
            </a:r>
          </a:p>
          <a:p>
            <a:r>
              <a:rPr lang="en-US" dirty="0" smtClean="0">
                <a:hlinkClick r:id="rId2"/>
              </a:rPr>
              <a:t>https</a:t>
            </a:r>
            <a:r>
              <a:rPr lang="en-US" dirty="0">
                <a:hlinkClick r:id="rId2"/>
              </a:rPr>
              <a:t>://</a:t>
            </a:r>
            <a:r>
              <a:rPr lang="en-US" dirty="0" smtClean="0">
                <a:hlinkClick r:id="rId2"/>
              </a:rPr>
              <a:t>www.ted.com/talks/leah_lagos_and_jaspal_ricky_singh_how_playing_sports_benefits_your_body_and_your_brain/transcript?language=el</a:t>
            </a:r>
            <a:endParaRPr lang="el-GR" dirty="0" smtClean="0">
              <a:hlinkClick r:id="rId2"/>
            </a:endParaRPr>
          </a:p>
          <a:p>
            <a:r>
              <a:rPr lang="el-GR" dirty="0" smtClean="0">
                <a:hlinkClick r:id="rId2"/>
              </a:rPr>
              <a:t>2. </a:t>
            </a:r>
            <a:endParaRPr lang="el-GR" dirty="0" smtClean="0"/>
          </a:p>
          <a:p>
            <a:pPr marL="0" indent="0">
              <a:buNone/>
            </a:pPr>
            <a:r>
              <a:rPr lang="en-US" dirty="0" smtClean="0">
                <a:hlinkClick r:id="rId3"/>
              </a:rPr>
              <a:t>https</a:t>
            </a:r>
            <a:r>
              <a:rPr lang="en-US" dirty="0">
                <a:hlinkClick r:id="rId3"/>
              </a:rPr>
              <a:t>://</a:t>
            </a:r>
            <a:r>
              <a:rPr lang="en-US" dirty="0" smtClean="0">
                <a:hlinkClick r:id="rId3"/>
              </a:rPr>
              <a:t>www.youtube.com/watch?v=0hWp9lpu4FI</a:t>
            </a:r>
            <a:endParaRPr lang="el-GR" dirty="0" smtClean="0"/>
          </a:p>
          <a:p>
            <a:endParaRPr lang="el-GR" dirty="0"/>
          </a:p>
          <a:p>
            <a:endParaRPr lang="el-GR" dirty="0"/>
          </a:p>
        </p:txBody>
      </p:sp>
    </p:spTree>
    <p:extLst>
      <p:ext uri="{BB962C8B-B14F-4D97-AF65-F5344CB8AC3E}">
        <p14:creationId xmlns:p14="http://schemas.microsoft.com/office/powerpoint/2010/main" val="868097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smtClean="0">
                <a:solidFill>
                  <a:schemeClr val="accent2">
                    <a:lumMod val="75000"/>
                  </a:schemeClr>
                </a:solidFill>
              </a:rPr>
              <a:t>Ερωτησεισ</a:t>
            </a:r>
            <a:r>
              <a:rPr lang="el-GR" sz="3200" dirty="0" smtClean="0"/>
              <a:t>:</a:t>
            </a:r>
            <a:endParaRPr lang="el-GR" sz="3200" dirty="0"/>
          </a:p>
        </p:txBody>
      </p:sp>
      <p:sp>
        <p:nvSpPr>
          <p:cNvPr id="3" name="Content Placeholder 2"/>
          <p:cNvSpPr>
            <a:spLocks noGrp="1"/>
          </p:cNvSpPr>
          <p:nvPr>
            <p:ph idx="1"/>
          </p:nvPr>
        </p:nvSpPr>
        <p:spPr>
          <a:xfrm>
            <a:off x="745348" y="1694985"/>
            <a:ext cx="9720071" cy="4502862"/>
          </a:xfrm>
        </p:spPr>
        <p:txBody>
          <a:bodyPr/>
          <a:lstStyle/>
          <a:p>
            <a:r>
              <a:rPr lang="el-GR" dirty="0" smtClean="0"/>
              <a:t>1. Ποια είναι τα οφέλη που αποκομίζει κανείς από την άθληση;</a:t>
            </a:r>
          </a:p>
          <a:p>
            <a:pPr marL="0" indent="0">
              <a:buNone/>
            </a:pPr>
            <a:endParaRPr lang="el-GR" dirty="0" smtClean="0"/>
          </a:p>
          <a:p>
            <a:r>
              <a:rPr lang="el-GR" dirty="0" smtClean="0"/>
              <a:t>2. Τι επιπλέον κερδίζεις από τη συμμετοχή σε ένα ομαδικό άθλημα;</a:t>
            </a:r>
          </a:p>
          <a:p>
            <a:endParaRPr lang="el-GR" dirty="0"/>
          </a:p>
          <a:p>
            <a:r>
              <a:rPr lang="el-GR" dirty="0" smtClean="0"/>
              <a:t>3. </a:t>
            </a:r>
            <a:r>
              <a:rPr lang="el-GR" smtClean="0"/>
              <a:t>Να </a:t>
            </a:r>
            <a:r>
              <a:rPr lang="el-GR" dirty="0" smtClean="0"/>
              <a:t>αναφέρετε  τροφές που έχουν βιταμίνη D</a:t>
            </a:r>
          </a:p>
          <a:p>
            <a:endParaRPr lang="el-GR" dirty="0"/>
          </a:p>
          <a:p>
            <a:r>
              <a:rPr lang="el-GR" dirty="0" smtClean="0"/>
              <a:t>4. Που συντίθεται η βιταμινη D στον οργανισμο;</a:t>
            </a:r>
            <a:endParaRPr lang="el-GR" dirty="0"/>
          </a:p>
        </p:txBody>
      </p:sp>
    </p:spTree>
    <p:extLst>
      <p:ext uri="{BB962C8B-B14F-4D97-AF65-F5344CB8AC3E}">
        <p14:creationId xmlns:p14="http://schemas.microsoft.com/office/powerpoint/2010/main" val="127062259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137</TotalTime>
  <Words>434</Words>
  <Application>Microsoft Office PowerPoint</Application>
  <PresentationFormat>Widescreen</PresentationFormat>
  <Paragraphs>56</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Calibri</vt:lpstr>
      <vt:lpstr>Comic Sans MS</vt:lpstr>
      <vt:lpstr>Tw Cen MT</vt:lpstr>
      <vt:lpstr>Tw Cen MT Condensed</vt:lpstr>
      <vt:lpstr>Wingdings 3</vt:lpstr>
      <vt:lpstr>Integral</vt:lpstr>
      <vt:lpstr>Υγεια και ΠΑΘΗΣΕΙΣ ΤΟΥ ΣΚΕΛΕΤΟΥ</vt:lpstr>
      <vt:lpstr>Ολυμπιακοί Αγώνες: τρομακτικά ατυχήματα</vt:lpstr>
      <vt:lpstr>Στοχοι Α’ μεροσ:</vt:lpstr>
      <vt:lpstr>Οι κακΩσεις των αρθρΩσεων αποτελοΥν Ενα σοβαρΟ πρΟβλημα για τους αθλητΕς.</vt:lpstr>
      <vt:lpstr>Οι κυριΟτερες παθΗσεις των αρθρΩσεων ΕΙναι η δισκοπΑθεια, το διΑστρεμμα, η εξΑρθρωση και οι αρθρΙτιδες.</vt:lpstr>
      <vt:lpstr>Στοχοι β’ μεροσ</vt:lpstr>
      <vt:lpstr>Υγεια του μυοσκελετικου συστηματος 1. αθληση 2. διατροφη</vt:lpstr>
      <vt:lpstr>Ερωτησεισ: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ΠΑΘΗΣΕΙΣ ΤΟΥ ΣΚΕΛΕΤΟΥ</dc:title>
  <dc:creator>admin</dc:creator>
  <cp:lastModifiedBy>admin</cp:lastModifiedBy>
  <cp:revision>13</cp:revision>
  <dcterms:created xsi:type="dcterms:W3CDTF">2021-12-06T18:34:08Z</dcterms:created>
  <dcterms:modified xsi:type="dcterms:W3CDTF">2021-12-06T20:51:18Z</dcterms:modified>
</cp:coreProperties>
</file>