
<file path=[Content_Types].xml><?xml version="1.0" encoding="utf-8"?>
<Types xmlns="http://schemas.openxmlformats.org/package/2006/content-types">
  <Default Extension="gif" ContentType="image/gi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0160000" cy="7620000"/>
  <p:notesSz cx="7620000" cy="10160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1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i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" name="Google Shape;21;i0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i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i50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i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i57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i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i62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i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i68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i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i73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6"/>
              <a:t>Eye color and hair color are complicated traits in humans and controlled by multiple genes.</a:t>
            </a:r>
            <a:endParaRPr sz="1466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i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i78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i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i85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i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i90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i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i96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i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i102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i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Google Shape;27;i6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i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i109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i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i115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i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i122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i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i127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i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i134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i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i139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i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i145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i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i12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i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" name="Google Shape;41;i17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i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i22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i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i28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i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i33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i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i38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i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i44:notes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6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 txBox="1">
            <a:spLocks noGrp="1"/>
          </p:cNvSpPr>
          <p:nvPr>
            <p:ph type="ctrTitle"/>
          </p:nvPr>
        </p:nvSpPr>
        <p:spPr>
          <a:xfrm>
            <a:off x="914400" y="3048000"/>
            <a:ext cx="83312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subTitle" idx="1"/>
          </p:nvPr>
        </p:nvSpPr>
        <p:spPr>
          <a:xfrm>
            <a:off x="1828800" y="4572000"/>
            <a:ext cx="650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67"/>
              <a:buChar char="●"/>
              <a:defRPr sz="4266"/>
            </a:lvl1pPr>
            <a:lvl2pPr lvl="1">
              <a:spcBef>
                <a:spcPts val="0"/>
              </a:spcBef>
              <a:spcAft>
                <a:spcPts val="0"/>
              </a:spcAft>
              <a:buSzPts val="4267"/>
              <a:buChar char="○"/>
              <a:defRPr sz="4266"/>
            </a:lvl2pPr>
            <a:lvl3pPr lvl="2">
              <a:spcBef>
                <a:spcPts val="0"/>
              </a:spcBef>
              <a:spcAft>
                <a:spcPts val="0"/>
              </a:spcAft>
              <a:buSzPts val="4267"/>
              <a:buChar char="■"/>
              <a:defRPr sz="4266"/>
            </a:lvl3pPr>
            <a:lvl4pPr lvl="3">
              <a:spcBef>
                <a:spcPts val="0"/>
              </a:spcBef>
              <a:spcAft>
                <a:spcPts val="0"/>
              </a:spcAft>
              <a:buSzPts val="4267"/>
              <a:buChar char="●"/>
              <a:defRPr sz="4266"/>
            </a:lvl4pPr>
            <a:lvl5pPr lvl="4">
              <a:spcBef>
                <a:spcPts val="0"/>
              </a:spcBef>
              <a:spcAft>
                <a:spcPts val="0"/>
              </a:spcAft>
              <a:buSzPts val="4267"/>
              <a:buChar char="○"/>
              <a:defRPr sz="4266"/>
            </a:lvl5pPr>
            <a:lvl6pPr lvl="5">
              <a:spcBef>
                <a:spcPts val="0"/>
              </a:spcBef>
              <a:spcAft>
                <a:spcPts val="0"/>
              </a:spcAft>
              <a:buSzPts val="4267"/>
              <a:buChar char="■"/>
              <a:defRPr sz="4266"/>
            </a:lvl6pPr>
            <a:lvl7pPr lvl="6">
              <a:spcBef>
                <a:spcPts val="0"/>
              </a:spcBef>
              <a:spcAft>
                <a:spcPts val="0"/>
              </a:spcAft>
              <a:buSzPts val="4267"/>
              <a:buChar char="●"/>
              <a:defRPr sz="4266"/>
            </a:lvl7pPr>
            <a:lvl8pPr lvl="7">
              <a:spcBef>
                <a:spcPts val="0"/>
              </a:spcBef>
              <a:spcAft>
                <a:spcPts val="0"/>
              </a:spcAft>
              <a:buSzPts val="4267"/>
              <a:buChar char="○"/>
              <a:defRPr sz="4266"/>
            </a:lvl8pPr>
            <a:lvl9pPr lvl="8">
              <a:spcBef>
                <a:spcPts val="0"/>
              </a:spcBef>
              <a:spcAft>
                <a:spcPts val="0"/>
              </a:spcAft>
              <a:buSzPts val="4267"/>
              <a:buChar char="■"/>
              <a:defRPr sz="4266"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550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7933">
              <a:spcBef>
                <a:spcPts val="0"/>
              </a:spcBef>
              <a:spcAft>
                <a:spcPts val="0"/>
              </a:spcAft>
              <a:buSzPts val="2667"/>
              <a:buChar char="●"/>
              <a:defRPr sz="2666"/>
            </a:lvl1pPr>
            <a:lvl2pPr marL="914400" lvl="1" indent="-397933">
              <a:spcBef>
                <a:spcPts val="0"/>
              </a:spcBef>
              <a:spcAft>
                <a:spcPts val="0"/>
              </a:spcAft>
              <a:buSzPts val="2667"/>
              <a:buChar char="○"/>
              <a:defRPr sz="2666"/>
            </a:lvl2pPr>
            <a:lvl3pPr marL="1371600" lvl="2" indent="-397933">
              <a:spcBef>
                <a:spcPts val="0"/>
              </a:spcBef>
              <a:spcAft>
                <a:spcPts val="0"/>
              </a:spcAft>
              <a:buSzPts val="2667"/>
              <a:buChar char="■"/>
              <a:defRPr sz="2666"/>
            </a:lvl3pPr>
            <a:lvl4pPr marL="1828800" lvl="3" indent="-397933">
              <a:spcBef>
                <a:spcPts val="0"/>
              </a:spcBef>
              <a:spcAft>
                <a:spcPts val="0"/>
              </a:spcAft>
              <a:buSzPts val="2667"/>
              <a:buChar char="●"/>
              <a:defRPr sz="2666"/>
            </a:lvl4pPr>
            <a:lvl5pPr marL="2286000" lvl="4" indent="-397933">
              <a:spcBef>
                <a:spcPts val="0"/>
              </a:spcBef>
              <a:spcAft>
                <a:spcPts val="0"/>
              </a:spcAft>
              <a:buSzPts val="2667"/>
              <a:buChar char="○"/>
              <a:defRPr sz="2666"/>
            </a:lvl5pPr>
            <a:lvl6pPr marL="2743200" lvl="5" indent="-397933">
              <a:spcBef>
                <a:spcPts val="0"/>
              </a:spcBef>
              <a:spcAft>
                <a:spcPts val="0"/>
              </a:spcAft>
              <a:buSzPts val="2667"/>
              <a:buChar char="■"/>
              <a:defRPr sz="2666"/>
            </a:lvl6pPr>
            <a:lvl7pPr marL="3200400" lvl="6" indent="-397933">
              <a:spcBef>
                <a:spcPts val="0"/>
              </a:spcBef>
              <a:spcAft>
                <a:spcPts val="0"/>
              </a:spcAft>
              <a:buSzPts val="2667"/>
              <a:buChar char="●"/>
              <a:defRPr sz="2666"/>
            </a:lvl7pPr>
            <a:lvl8pPr marL="3657600" lvl="7" indent="-397933">
              <a:spcBef>
                <a:spcPts val="0"/>
              </a:spcBef>
              <a:spcAft>
                <a:spcPts val="0"/>
              </a:spcAft>
              <a:buSzPts val="2667"/>
              <a:buChar char="○"/>
              <a:defRPr sz="2666"/>
            </a:lvl8pPr>
            <a:lvl9pPr marL="4114800" lvl="8" indent="-397933">
              <a:spcBef>
                <a:spcPts val="0"/>
              </a:spcBef>
              <a:spcAft>
                <a:spcPts val="0"/>
              </a:spcAft>
              <a:buSzPts val="2667"/>
              <a:buChar char="■"/>
              <a:defRPr sz="26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67"/>
              <a:buChar char="●"/>
              <a:defRPr sz="4266"/>
            </a:lvl1pPr>
            <a:lvl2pPr lvl="1">
              <a:spcBef>
                <a:spcPts val="0"/>
              </a:spcBef>
              <a:spcAft>
                <a:spcPts val="0"/>
              </a:spcAft>
              <a:buSzPts val="4267"/>
              <a:buChar char="○"/>
              <a:defRPr sz="4266"/>
            </a:lvl2pPr>
            <a:lvl3pPr lvl="2">
              <a:spcBef>
                <a:spcPts val="0"/>
              </a:spcBef>
              <a:spcAft>
                <a:spcPts val="0"/>
              </a:spcAft>
              <a:buSzPts val="4267"/>
              <a:buChar char="■"/>
              <a:defRPr sz="4266"/>
            </a:lvl3pPr>
            <a:lvl4pPr lvl="3">
              <a:spcBef>
                <a:spcPts val="0"/>
              </a:spcBef>
              <a:spcAft>
                <a:spcPts val="0"/>
              </a:spcAft>
              <a:buSzPts val="4267"/>
              <a:buChar char="●"/>
              <a:defRPr sz="4266"/>
            </a:lvl4pPr>
            <a:lvl5pPr lvl="4">
              <a:spcBef>
                <a:spcPts val="0"/>
              </a:spcBef>
              <a:spcAft>
                <a:spcPts val="0"/>
              </a:spcAft>
              <a:buSzPts val="4267"/>
              <a:buChar char="○"/>
              <a:defRPr sz="4266"/>
            </a:lvl5pPr>
            <a:lvl6pPr lvl="5">
              <a:spcBef>
                <a:spcPts val="0"/>
              </a:spcBef>
              <a:spcAft>
                <a:spcPts val="0"/>
              </a:spcAft>
              <a:buSzPts val="4267"/>
              <a:buChar char="■"/>
              <a:defRPr sz="4266"/>
            </a:lvl6pPr>
            <a:lvl7pPr lvl="6">
              <a:spcBef>
                <a:spcPts val="0"/>
              </a:spcBef>
              <a:spcAft>
                <a:spcPts val="0"/>
              </a:spcAft>
              <a:buSzPts val="4267"/>
              <a:buChar char="●"/>
              <a:defRPr sz="4266"/>
            </a:lvl7pPr>
            <a:lvl8pPr lvl="7">
              <a:spcBef>
                <a:spcPts val="0"/>
              </a:spcBef>
              <a:spcAft>
                <a:spcPts val="0"/>
              </a:spcAft>
              <a:buSzPts val="4267"/>
              <a:buChar char="○"/>
              <a:defRPr sz="4266"/>
            </a:lvl8pPr>
            <a:lvl9pPr lvl="8">
              <a:spcBef>
                <a:spcPts val="0"/>
              </a:spcBef>
              <a:spcAft>
                <a:spcPts val="0"/>
              </a:spcAft>
              <a:buSzPts val="4267"/>
              <a:buChar char="■"/>
              <a:defRPr sz="4266"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4470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7933">
              <a:spcBef>
                <a:spcPts val="0"/>
              </a:spcBef>
              <a:spcAft>
                <a:spcPts val="0"/>
              </a:spcAft>
              <a:buSzPts val="2667"/>
              <a:buChar char="●"/>
              <a:defRPr sz="2666"/>
            </a:lvl1pPr>
            <a:lvl2pPr marL="914400" lvl="1" indent="-397933">
              <a:spcBef>
                <a:spcPts val="0"/>
              </a:spcBef>
              <a:spcAft>
                <a:spcPts val="0"/>
              </a:spcAft>
              <a:buSzPts val="2667"/>
              <a:buChar char="○"/>
              <a:defRPr sz="2666"/>
            </a:lvl2pPr>
            <a:lvl3pPr marL="1371600" lvl="2" indent="-397933">
              <a:spcBef>
                <a:spcPts val="0"/>
              </a:spcBef>
              <a:spcAft>
                <a:spcPts val="0"/>
              </a:spcAft>
              <a:buSzPts val="2667"/>
              <a:buChar char="■"/>
              <a:defRPr sz="2666"/>
            </a:lvl3pPr>
            <a:lvl4pPr marL="1828800" lvl="3" indent="-397933">
              <a:spcBef>
                <a:spcPts val="0"/>
              </a:spcBef>
              <a:spcAft>
                <a:spcPts val="0"/>
              </a:spcAft>
              <a:buSzPts val="2667"/>
              <a:buChar char="●"/>
              <a:defRPr sz="2666"/>
            </a:lvl4pPr>
            <a:lvl5pPr marL="2286000" lvl="4" indent="-397933">
              <a:spcBef>
                <a:spcPts val="0"/>
              </a:spcBef>
              <a:spcAft>
                <a:spcPts val="0"/>
              </a:spcAft>
              <a:buSzPts val="2667"/>
              <a:buChar char="○"/>
              <a:defRPr sz="2666"/>
            </a:lvl5pPr>
            <a:lvl6pPr marL="2743200" lvl="5" indent="-397933">
              <a:spcBef>
                <a:spcPts val="0"/>
              </a:spcBef>
              <a:spcAft>
                <a:spcPts val="0"/>
              </a:spcAft>
              <a:buSzPts val="2667"/>
              <a:buChar char="■"/>
              <a:defRPr sz="2666"/>
            </a:lvl6pPr>
            <a:lvl7pPr marL="3200400" lvl="6" indent="-397933">
              <a:spcBef>
                <a:spcPts val="0"/>
              </a:spcBef>
              <a:spcAft>
                <a:spcPts val="0"/>
              </a:spcAft>
              <a:buSzPts val="2667"/>
              <a:buChar char="●"/>
              <a:defRPr sz="2666"/>
            </a:lvl7pPr>
            <a:lvl8pPr marL="3657600" lvl="7" indent="-397933">
              <a:spcBef>
                <a:spcPts val="0"/>
              </a:spcBef>
              <a:spcAft>
                <a:spcPts val="0"/>
              </a:spcAft>
              <a:buSzPts val="2667"/>
              <a:buChar char="○"/>
              <a:defRPr sz="2666"/>
            </a:lvl8pPr>
            <a:lvl9pPr marL="4114800" lvl="8" indent="-397933">
              <a:spcBef>
                <a:spcPts val="0"/>
              </a:spcBef>
              <a:spcAft>
                <a:spcPts val="0"/>
              </a:spcAft>
              <a:buSzPts val="2667"/>
              <a:buChar char="■"/>
              <a:defRPr sz="2666"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body" idx="2"/>
          </p:nvPr>
        </p:nvSpPr>
        <p:spPr>
          <a:xfrm>
            <a:off x="5384800" y="1828800"/>
            <a:ext cx="4470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7933">
              <a:spcBef>
                <a:spcPts val="0"/>
              </a:spcBef>
              <a:spcAft>
                <a:spcPts val="0"/>
              </a:spcAft>
              <a:buSzPts val="2667"/>
              <a:buChar char="●"/>
              <a:defRPr sz="2666"/>
            </a:lvl1pPr>
            <a:lvl2pPr marL="914400" lvl="1" indent="-397933">
              <a:spcBef>
                <a:spcPts val="0"/>
              </a:spcBef>
              <a:spcAft>
                <a:spcPts val="0"/>
              </a:spcAft>
              <a:buSzPts val="2667"/>
              <a:buChar char="○"/>
              <a:defRPr sz="2666"/>
            </a:lvl2pPr>
            <a:lvl3pPr marL="1371600" lvl="2" indent="-397933">
              <a:spcBef>
                <a:spcPts val="0"/>
              </a:spcBef>
              <a:spcAft>
                <a:spcPts val="0"/>
              </a:spcAft>
              <a:buSzPts val="2667"/>
              <a:buChar char="■"/>
              <a:defRPr sz="2666"/>
            </a:lvl3pPr>
            <a:lvl4pPr marL="1828800" lvl="3" indent="-397933">
              <a:spcBef>
                <a:spcPts val="0"/>
              </a:spcBef>
              <a:spcAft>
                <a:spcPts val="0"/>
              </a:spcAft>
              <a:buSzPts val="2667"/>
              <a:buChar char="●"/>
              <a:defRPr sz="2666"/>
            </a:lvl4pPr>
            <a:lvl5pPr marL="2286000" lvl="4" indent="-397933">
              <a:spcBef>
                <a:spcPts val="0"/>
              </a:spcBef>
              <a:spcAft>
                <a:spcPts val="0"/>
              </a:spcAft>
              <a:buSzPts val="2667"/>
              <a:buChar char="○"/>
              <a:defRPr sz="2666"/>
            </a:lvl5pPr>
            <a:lvl6pPr marL="2743200" lvl="5" indent="-397933">
              <a:spcBef>
                <a:spcPts val="0"/>
              </a:spcBef>
              <a:spcAft>
                <a:spcPts val="0"/>
              </a:spcAft>
              <a:buSzPts val="2667"/>
              <a:buChar char="■"/>
              <a:defRPr sz="2666"/>
            </a:lvl6pPr>
            <a:lvl7pPr marL="3200400" lvl="6" indent="-397933">
              <a:spcBef>
                <a:spcPts val="0"/>
              </a:spcBef>
              <a:spcAft>
                <a:spcPts val="0"/>
              </a:spcAft>
              <a:buSzPts val="2667"/>
              <a:buChar char="●"/>
              <a:defRPr sz="2666"/>
            </a:lvl7pPr>
            <a:lvl8pPr marL="3657600" lvl="7" indent="-397933">
              <a:spcBef>
                <a:spcPts val="0"/>
              </a:spcBef>
              <a:spcAft>
                <a:spcPts val="0"/>
              </a:spcAft>
              <a:buSzPts val="2667"/>
              <a:buChar char="○"/>
              <a:defRPr sz="2666"/>
            </a:lvl8pPr>
            <a:lvl9pPr marL="4114800" lvl="8" indent="-397933">
              <a:spcBef>
                <a:spcPts val="0"/>
              </a:spcBef>
              <a:spcAft>
                <a:spcPts val="0"/>
              </a:spcAft>
              <a:buSzPts val="2667"/>
              <a:buChar char="■"/>
              <a:defRPr sz="26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body" idx="1"/>
          </p:nvPr>
        </p:nvSpPr>
        <p:spPr>
          <a:xfrm>
            <a:off x="304800" y="6705600"/>
            <a:ext cx="9550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31800" algn="ctr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1pPr>
            <a:lvl2pPr marL="914400" lvl="1" indent="-431800" algn="ctr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2pPr>
            <a:lvl3pPr marL="1371600" lvl="2" indent="-431800" algn="ctr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3pPr>
            <a:lvl4pPr marL="1828800" lvl="3" indent="-431800" algn="ctr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4pPr>
            <a:lvl5pPr marL="2286000" lvl="4" indent="-431800" algn="ctr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5pPr>
            <a:lvl6pPr marL="2743200" lvl="5" indent="-431800" algn="ctr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6pPr>
            <a:lvl7pPr marL="3200400" lvl="6" indent="-431800" algn="ctr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7pPr>
            <a:lvl8pPr marL="3657600" lvl="7" indent="-431800" algn="ctr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8pPr>
            <a:lvl9pPr marL="4114800" lvl="8" indent="-431800" algn="ctr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ctrTitle"/>
          </p:nvPr>
        </p:nvSpPr>
        <p:spPr>
          <a:xfrm>
            <a:off x="812575" y="300775"/>
            <a:ext cx="8326125" cy="920475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Ανθρώπινα Χαρακτηριστικά</a:t>
            </a:r>
            <a:endParaRPr sz="4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00" y="1502700"/>
            <a:ext cx="8594174" cy="560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3048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φακίδες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1219200"/>
            <a:ext cx="3810000" cy="507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3600" y="1320800"/>
            <a:ext cx="5080000" cy="337817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4682800" y="4878325"/>
            <a:ext cx="4970125" cy="164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lvl="0"/>
            <a:r>
              <a:rPr lang="el-GR" sz="2400" dirty="0"/>
              <a:t>Οι φακίδες μπορεί να εξασθενίσουν με την ηλικία. Οι άνθρωποι μπορούν επίσης να αποκτήσουν νέες φακίδες μετά την έκθεση στον ήλιο.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body" idx="1"/>
          </p:nvPr>
        </p:nvSpPr>
        <p:spPr>
          <a:xfrm>
            <a:off x="3048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>
              <a:buNone/>
            </a:pPr>
            <a:r>
              <a:rPr lang="el-GR" dirty="0"/>
              <a:t>Λυγισμένα δάχτυλα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1320800"/>
            <a:ext cx="7022775" cy="476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3048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Curly Hair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117600"/>
            <a:ext cx="3797300" cy="507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4800" y="1219200"/>
            <a:ext cx="3916825" cy="57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3048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Short Big Toe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117600"/>
            <a:ext cx="8140225" cy="537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203200" y="1016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Blue Eyes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375" y="789700"/>
            <a:ext cx="4318226" cy="666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 rotWithShape="1">
          <a:blip r:embed="rId4">
            <a:alphaModFix/>
          </a:blip>
          <a:srcRect l="21091" r="11592"/>
          <a:stretch/>
        </p:blipFill>
        <p:spPr>
          <a:xfrm>
            <a:off x="5083425" y="887450"/>
            <a:ext cx="4744750" cy="528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4064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Γραμμή τριχοφυϊας χωρίε κορυφή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550" y="1220125"/>
            <a:ext cx="4996075" cy="598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18050" y="1220128"/>
            <a:ext cx="3942300" cy="472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1"/>
          <p:cNvSpPr txBox="1"/>
          <p:nvPr/>
        </p:nvSpPr>
        <p:spPr>
          <a:xfrm>
            <a:off x="6001200" y="6118837"/>
            <a:ext cx="3576000" cy="8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lvl="0"/>
            <a:r>
              <a:rPr lang="el-GR" sz="2666" dirty="0"/>
              <a:t>Ο Τζον Τραβόλτα έχει γραμμή τριχοφυϊας με κορυφή</a:t>
            </a: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4064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Chin Dimple   (......and dimples)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3200" y="1117600"/>
            <a:ext cx="4923725" cy="607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body" idx="1"/>
          </p:nvPr>
        </p:nvSpPr>
        <p:spPr>
          <a:xfrm>
            <a:off x="3048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>
              <a:buNone/>
            </a:pPr>
            <a:r>
              <a:rPr lang="el-GR" sz="2800" dirty="0"/>
              <a:t>Σταύρωμα δακτύλων, αριστερός αντίχειρας πάνω από δεξιό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914400"/>
            <a:ext cx="7845375" cy="548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3"/>
          <p:cNvSpPr txBox="1"/>
          <p:nvPr/>
        </p:nvSpPr>
        <p:spPr>
          <a:xfrm>
            <a:off x="1327759" y="6502400"/>
            <a:ext cx="7736816" cy="861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lvl="0"/>
            <a:r>
              <a:rPr lang="el-GR" sz="2000" dirty="0"/>
              <a:t>Παραδόξως, αυτό το χαρακτηριστικό δεν έχει καμία σχέση με το αν είναι κανείς αριστερόχειρας ή δεξιόχειρας.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body" idx="1"/>
          </p:nvPr>
        </p:nvSpPr>
        <p:spPr>
          <a:xfrm>
            <a:off x="304800" y="3048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Hair on Fingers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5775" y="1176800"/>
            <a:ext cx="4726625" cy="59082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4"/>
          <p:cNvSpPr/>
          <p:nvPr/>
        </p:nvSpPr>
        <p:spPr>
          <a:xfrm>
            <a:off x="2493775" y="5076517"/>
            <a:ext cx="2012700" cy="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41" name="Google Shape;141;p24"/>
          <p:cNvSpPr txBox="1"/>
          <p:nvPr/>
        </p:nvSpPr>
        <p:spPr>
          <a:xfrm>
            <a:off x="304800" y="2893512"/>
            <a:ext cx="2463452" cy="3645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lvl="0"/>
            <a:r>
              <a:rPr lang="el-GR" sz="2666" dirty="0"/>
              <a:t>Ελέγξτε για μικροσκοπικές τρίχες σε αυτήν την περιοχή των δακτύλων σας, πάνω από την άρθρωση.</a:t>
            </a: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>
            <a:spLocks noGrp="1"/>
          </p:cNvSpPr>
          <p:nvPr>
            <p:ph type="body" idx="1"/>
          </p:nvPr>
        </p:nvSpPr>
        <p:spPr>
          <a:xfrm>
            <a:off x="3048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GPA of 4.0 or Above  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1015975"/>
            <a:ext cx="4536450" cy="56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5"/>
          <p:cNvSpPr txBox="1"/>
          <p:nvPr/>
        </p:nvSpPr>
        <p:spPr>
          <a:xfrm>
            <a:off x="5892800" y="4368775"/>
            <a:ext cx="3688550" cy="12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are smart people often portrayed as nerds?</a:t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1200" y="1524000"/>
            <a:ext cx="3705750" cy="252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298475" y="341350"/>
            <a:ext cx="5442225" cy="2167825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Σημεία αυτιών - που ονομάζονται επίσης Σημείο του Δαρβίνου</a:t>
            </a: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Google Shape;3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9200" y="406400"/>
            <a:ext cx="276032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025" y="2137200"/>
            <a:ext cx="4907550" cy="437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/>
          <p:nvPr/>
        </p:nvSpPr>
        <p:spPr>
          <a:xfrm>
            <a:off x="1727200" y="4016817"/>
            <a:ext cx="1817675" cy="0"/>
          </a:xfrm>
          <a:prstGeom prst="straightConnector1">
            <a:avLst/>
          </a:prstGeom>
          <a:noFill/>
          <a:ln w="28575" cap="flat" cmpd="sng">
            <a:solidFill>
              <a:srgbClr val="073763"/>
            </a:solidFill>
            <a:prstDash val="solid"/>
            <a:round/>
            <a:headEnd type="none" w="med" len="med"/>
            <a:tailEnd type="stealth" w="med" len="med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body" idx="1"/>
          </p:nvPr>
        </p:nvSpPr>
        <p:spPr>
          <a:xfrm>
            <a:off x="203200" y="3048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Ring Finger Longer than Index Finger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1117600"/>
            <a:ext cx="8128700" cy="576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6"/>
          <p:cNvSpPr txBox="1"/>
          <p:nvPr/>
        </p:nvSpPr>
        <p:spPr>
          <a:xfrm>
            <a:off x="302575" y="3210125"/>
            <a:ext cx="3190625" cy="2218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lvl="0"/>
            <a:r>
              <a:rPr lang="el-GR" sz="2666" dirty="0">
                <a:solidFill>
                  <a:srgbClr val="0070C0"/>
                </a:solidFill>
              </a:rPr>
              <a:t>Αυτό μπορεί να σχετίζεται με το φύλο... πόσα αγόρια έχουν αυτό το χαρακτηριστικό; Πόσα κορίτσια;</a:t>
            </a:r>
            <a:endParaRPr sz="2666" dirty="0">
              <a:solidFill>
                <a:srgbClr val="0070C0"/>
              </a:solidFill>
              <a:highlight>
                <a:srgbClr val="EEEEEE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>
            <a:spLocks noGrp="1"/>
          </p:cNvSpPr>
          <p:nvPr>
            <p:ph type="body" idx="1"/>
          </p:nvPr>
        </p:nvSpPr>
        <p:spPr>
          <a:xfrm>
            <a:off x="267512" y="193457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>
              <a:buNone/>
            </a:pPr>
            <a:r>
              <a:rPr lang="el-GR" dirty="0"/>
              <a:t>Μου αρέσει το μπρόκολο;;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0800" y="1219200"/>
            <a:ext cx="5392525" cy="45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7"/>
          <p:cNvSpPr txBox="1"/>
          <p:nvPr/>
        </p:nvSpPr>
        <p:spPr>
          <a:xfrm>
            <a:off x="509250" y="688932"/>
            <a:ext cx="2888775" cy="378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lvl="0"/>
            <a:r>
              <a:rPr lang="el-GR" sz="2400" dirty="0"/>
              <a:t>Τα τρόφιμα που μας αρέσουν ή δεν μας αρέσουν συχνά σχετίζονται με αυτά με τα οποία είμαστε εξοικειωμένοι ή με αυτά που έχουμε μάθει να μας αρέσουν ή να μην μας αρέσουν.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7"/>
          <p:cNvSpPr txBox="1"/>
          <p:nvPr/>
        </p:nvSpPr>
        <p:spPr>
          <a:xfrm>
            <a:off x="406400" y="4470400"/>
            <a:ext cx="2991625" cy="141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lvl="0"/>
            <a:r>
              <a:rPr lang="el-GR" sz="2400" dirty="0"/>
              <a:t>Οι προτιμήσεις σας στο φαγητό μπορεί να αλλάξουν καθώς μεγαλώνετε....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>
            <a:spLocks noGrp="1"/>
          </p:cNvSpPr>
          <p:nvPr>
            <p:ph type="body" idx="1"/>
          </p:nvPr>
        </p:nvSpPr>
        <p:spPr>
          <a:xfrm>
            <a:off x="508000" y="3048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>
              <a:buNone/>
            </a:pPr>
            <a:r>
              <a:rPr lang="el-GR" dirty="0"/>
              <a:t>Σταύρωμα Χεριών - Αριστερά Πάνω από Δεξιά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" name="Google Shape;17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6000" y="1117600"/>
            <a:ext cx="8038625" cy="598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9"/>
          <p:cNvSpPr txBox="1">
            <a:spLocks noGrp="1"/>
          </p:cNvSpPr>
          <p:nvPr>
            <p:ph type="body" idx="1"/>
          </p:nvPr>
        </p:nvSpPr>
        <p:spPr>
          <a:xfrm>
            <a:off x="914400" y="101600"/>
            <a:ext cx="6918950" cy="6065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Popularity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" name="Google Shape;17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6000" y="609600"/>
            <a:ext cx="63500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9"/>
          <p:cNvSpPr txBox="1"/>
          <p:nvPr/>
        </p:nvSpPr>
        <p:spPr>
          <a:xfrm>
            <a:off x="1016000" y="5588000"/>
            <a:ext cx="5476875" cy="164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lvl="0"/>
            <a:r>
              <a:rPr lang="el-GR" sz="2400" dirty="0"/>
              <a:t>Τι θα γινόταν αν υπήρχε ένα ή περισσότερα γονίδια που επηρέαζαν την κοινωνική ικανότητα ενός ατόμου; Θα σας έκανε αυτό το γονίδιο να γίνεται πρόεδρος;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00800" y="5079975"/>
            <a:ext cx="3267650" cy="252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0"/>
          <p:cNvSpPr txBox="1">
            <a:spLocks noGrp="1"/>
          </p:cNvSpPr>
          <p:nvPr>
            <p:ph type="body" idx="1"/>
          </p:nvPr>
        </p:nvSpPr>
        <p:spPr>
          <a:xfrm>
            <a:off x="304800" y="1016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μυωπία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0400" y="914400"/>
            <a:ext cx="6350000" cy="61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body" idx="1"/>
          </p:nvPr>
        </p:nvSpPr>
        <p:spPr>
          <a:xfrm>
            <a:off x="4064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Κενό ανάμεσα στα μπροστινά δόντια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1117600"/>
            <a:ext cx="381000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4800" y="1117600"/>
            <a:ext cx="3543300" cy="521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8326125" cy="72045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P.T.C Taster</a:t>
            </a:r>
            <a:endParaRPr sz="42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2"/>
          <p:cNvSpPr txBox="1">
            <a:spLocks noGrp="1"/>
          </p:cNvSpPr>
          <p:nvPr>
            <p:ph type="body" idx="1"/>
          </p:nvPr>
        </p:nvSpPr>
        <p:spPr>
          <a:xfrm>
            <a:off x="304800" y="1117600"/>
            <a:ext cx="9734000" cy="3915425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>
              <a:buNone/>
            </a:pPr>
            <a:r>
              <a:rPr lang="el-GR" dirty="0"/>
              <a:t>Ορισμένα γονίδια μας επιτρέπουν να γευόμαστε και να βιώνουμε αισθήσεις που άλλοι δεν μπορούν.</a:t>
            </a:r>
          </a:p>
          <a:p>
            <a:pPr marL="0" lvl="0" indent="0">
              <a:buNone/>
            </a:pPr>
            <a:r>
              <a:rPr lang="el-GR" dirty="0"/>
              <a:t>Η φαινυλοθειοκαρβαμίδη, γνωστή και ως PTC, έχει την ασυνήθιστη ιδιότητα είτε να έχει πολύ πικρή είτε να είναι ουσιαστικά άγευστη, ανάλογα με τη γενετική σύνθεση του δοκιμαστή. </a:t>
            </a:r>
          </a:p>
          <a:p>
            <a:pPr marL="0" lvl="0" indent="0">
              <a:buNone/>
            </a:pPr>
            <a:r>
              <a:rPr lang="el-GR" dirty="0"/>
              <a:t>Η ικανότητα να γευόμαστε το PTC είναι ένα επικρατές γενετικό χαρακτηριστικό και η εξέταση για τον προσδιορισμό της ευαισθησίας στο PTC είναι μία από τις πιο συχνά χρησιμοποιούμενες γενετικές εξετάσεις σε ανθρώπους.</a:t>
            </a: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1836" y="5398718"/>
            <a:ext cx="2371594" cy="2221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2032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/>
              <a:t>Αναδίπλω</a:t>
            </a:r>
            <a:r>
              <a:rPr lang="el-GR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ση γλώσσας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117600"/>
            <a:ext cx="81280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048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Plays a Sport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4800" y="1015975"/>
            <a:ext cx="4775200" cy="622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2032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>
              <a:buNone/>
            </a:pPr>
            <a:r>
              <a:rPr lang="el-GR" dirty="0"/>
              <a:t> προσκολλημένοι λοβοί αυτιών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" name="Google Shape;50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6000" y="1015975"/>
            <a:ext cx="3098800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8800" y="2539975"/>
            <a:ext cx="3996100" cy="459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406400" y="2032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Plays an Instrument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2"/>
          <p:cNvPicPr preferRelativeResize="0"/>
          <p:nvPr/>
        </p:nvPicPr>
        <p:blipFill rotWithShape="1">
          <a:blip r:embed="rId3">
            <a:alphaModFix/>
          </a:blip>
          <a:srcRect l="6757" r="3990"/>
          <a:stretch/>
        </p:blipFill>
        <p:spPr>
          <a:xfrm>
            <a:off x="4377950" y="1351550"/>
            <a:ext cx="5782050" cy="476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075" y="1219225"/>
            <a:ext cx="3987800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304800" y="3048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>
              <a:buNone/>
            </a:pPr>
            <a:r>
              <a:rPr lang="el-GR" dirty="0"/>
              <a:t>Αντίχειρας ωτοστόπ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0800" y="1320800"/>
            <a:ext cx="7124350" cy="506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body" idx="1"/>
          </p:nvPr>
        </p:nvSpPr>
        <p:spPr>
          <a:xfrm>
            <a:off x="296475" y="302800"/>
            <a:ext cx="4805400" cy="612625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>
              <a:buNone/>
            </a:pPr>
            <a:r>
              <a:rPr lang="el-GR" dirty="0"/>
              <a:t>Ανασηκωμένη μύτη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000" y="1625600"/>
            <a:ext cx="4279900" cy="539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3200" y="609600"/>
            <a:ext cx="46323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304800" y="101600"/>
            <a:ext cx="9624975" cy="6881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δεξιόχειρας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8400" y="711175"/>
            <a:ext cx="4762500" cy="641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325" y="710975"/>
            <a:ext cx="4096325" cy="626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blank">
      <a:dk1>
        <a:srgbClr val="000000"/>
      </a:dk1>
      <a:lt1>
        <a:srgbClr val="FFFFFF"/>
      </a:lt1>
      <a:dk2>
        <a:srgbClr val="073763"/>
      </a:dk2>
      <a:lt2>
        <a:srgbClr val="CFE2F3"/>
      </a:lt2>
      <a:accent1>
        <a:srgbClr val="404040"/>
      </a:accent1>
      <a:accent2>
        <a:srgbClr val="808080"/>
      </a:accent2>
      <a:accent3>
        <a:srgbClr val="C0C0C0"/>
      </a:accent3>
      <a:accent4>
        <a:srgbClr val="396187"/>
      </a:accent4>
      <a:accent5>
        <a:srgbClr val="6B8CAB"/>
      </a:accent5>
      <a:accent6>
        <a:srgbClr val="9DB7CF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355</Words>
  <Application>Microsoft Office PowerPoint</Application>
  <PresentationFormat>Custom</PresentationFormat>
  <Paragraphs>39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Arial</vt:lpstr>
      <vt:lpstr>Custom</vt:lpstr>
      <vt:lpstr>Ανθρώπινα Χαρακτηριστικά</vt:lpstr>
      <vt:lpstr>Σημεία αυτιών - που ονομάζονται επίσης Σημείο του Δαρβίνου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P.T.C Taster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Anavryta-teacher</dc:creator>
  <cp:lastModifiedBy>Angelos Karafotias</cp:lastModifiedBy>
  <cp:revision>2</cp:revision>
  <dcterms:modified xsi:type="dcterms:W3CDTF">2026-03-06T10:23:44Z</dcterms:modified>
</cp:coreProperties>
</file>