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Old Standard TT"/>
      <p:regular r:id="rId31"/>
      <p:bold r:id="rId32"/>
      <p: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ldStandardTT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33" Type="http://schemas.openxmlformats.org/officeDocument/2006/relationships/font" Target="fonts/OldStandardTT-italic.fntdata"/><Relationship Id="rId10" Type="http://schemas.openxmlformats.org/officeDocument/2006/relationships/slide" Target="slides/slide5.xml"/><Relationship Id="rId32" Type="http://schemas.openxmlformats.org/officeDocument/2006/relationships/font" Target="fonts/OldStandardT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0357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035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6f90357f_0_3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6f90357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6f90357f_0_4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6f90357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6f90357f_0_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c6f90357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b7689b67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cb7689b67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cb7689b67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cb7689b67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b7689b677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cb7689b677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cb7689b677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cb7689b67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b7689b677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cb7689b677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cb7689b677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cb7689b677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b7689b677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cb7689b677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6f90357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6f90357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cb7689b677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cb7689b677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b7689b677_0_4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cb7689b677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b7689b67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b7689b67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c6f90357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c6f90357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6f90357f_0_1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6f90357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6f90357f_0_1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6f90357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b7689b677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b7689b677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b7689b677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cb7689b677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6f90357f_0_2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c6f90357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Μεταλλάξεις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Μ. Π.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/>
              <a:t>Χρωμοσωμικές</a:t>
            </a:r>
            <a:r>
              <a:rPr b="1" lang="en" sz="3200"/>
              <a:t> ανωμαλίες</a:t>
            </a:r>
            <a:endParaRPr b="1" sz="3200"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Αποτελούν μεταβολές είτε </a:t>
            </a:r>
            <a:r>
              <a:rPr b="1" lang="en" sz="2000">
                <a:solidFill>
                  <a:schemeClr val="accent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στην κατασκευή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των χρωμοσωμάτων (</a:t>
            </a: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δομικές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 είτε </a:t>
            </a:r>
            <a:r>
              <a:rPr b="1" lang="en" sz="2000">
                <a:solidFill>
                  <a:schemeClr val="accent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στον αριθμό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τους (</a:t>
            </a: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αριθμητικές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).</a:t>
            </a:r>
            <a:endParaRPr sz="20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Χαρακτηριστικές περιπτώσεις δομικών χρωμοσωμικών ανωμαλιών είναι η </a:t>
            </a:r>
            <a:r>
              <a:rPr b="1" lang="en" sz="2000">
                <a:solidFill>
                  <a:schemeClr val="accent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αναστροφή, η μετατόπιση, η έλλειψη και ο διπλασιασμός.</a:t>
            </a:r>
            <a:endParaRPr b="1" sz="2000">
              <a:solidFill>
                <a:schemeClr val="accent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experiment</a:t>
            </a:r>
            <a:endParaRPr/>
          </a:p>
        </p:txBody>
      </p:sp>
      <p:pic>
        <p:nvPicPr>
          <p:cNvPr id="119" name="Google Shape;119;p23" title="τρανσλοψατιον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8723"/>
            <a:ext cx="9144000" cy="420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534575" y="445025"/>
            <a:ext cx="82977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 du </a:t>
            </a:r>
            <a:r>
              <a:rPr lang="en"/>
              <a:t>chat</a:t>
            </a:r>
            <a:endParaRPr/>
          </a:p>
        </p:txBody>
      </p:sp>
      <p:pic>
        <p:nvPicPr>
          <p:cNvPr id="125" name="Google Shape;12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575" y="1171663"/>
            <a:ext cx="2960825" cy="401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4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/>
              <a:t>Στο σύνδροµο cri du chat χάνεται το τελικό άκρο του p βραχίονα του </a:t>
            </a:r>
            <a:r>
              <a:rPr b="1" lang="en" sz="2500"/>
              <a:t>χρωµοσώµατος 5 </a:t>
            </a:r>
            <a:endParaRPr b="1" sz="2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445025"/>
            <a:ext cx="8520600" cy="104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accent5"/>
                </a:solidFill>
              </a:rPr>
              <a:t>Πως προκαλούνται οι αριθμητικές χρωμοσωμικές ανωμαλίες;</a:t>
            </a:r>
            <a:endParaRPr b="1" sz="2800">
              <a:solidFill>
                <a:schemeClr val="accent5"/>
              </a:solidFill>
            </a:endParaRPr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157400" y="1383925"/>
            <a:ext cx="8520600" cy="31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accent5"/>
                </a:solidFill>
              </a:rPr>
              <a:t>– </a:t>
            </a:r>
            <a:r>
              <a:rPr b="1" lang="en" sz="2300">
                <a:solidFill>
                  <a:schemeClr val="accent5"/>
                </a:solidFill>
              </a:rPr>
              <a:t>Στη µείωση Ι</a:t>
            </a:r>
            <a:r>
              <a:rPr lang="en" sz="2300"/>
              <a:t> – </a:t>
            </a:r>
            <a:r>
              <a:rPr b="1" lang="en" sz="2300"/>
              <a:t>δύο οµόλογα χρωµοσώµατα</a:t>
            </a:r>
            <a:r>
              <a:rPr lang="en" sz="2300"/>
              <a:t> καταλήγουν </a:t>
            </a:r>
            <a:r>
              <a:rPr b="1" lang="en" sz="2300"/>
              <a:t>στον ίδιο γαµέτη</a:t>
            </a:r>
            <a:r>
              <a:rPr lang="en" sz="2300"/>
              <a:t> αντί να διαχωριστούν – </a:t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300"/>
              <a:t>Σ</a:t>
            </a:r>
            <a:r>
              <a:rPr b="1" lang="en" sz="2300">
                <a:solidFill>
                  <a:schemeClr val="accent5"/>
                </a:solidFill>
              </a:rPr>
              <a:t>τη µείωση ΙΙ</a:t>
            </a:r>
            <a:r>
              <a:rPr b="1" lang="en" sz="2300"/>
              <a:t> </a:t>
            </a:r>
            <a:r>
              <a:rPr lang="en" sz="2300"/>
              <a:t>– </a:t>
            </a:r>
            <a:r>
              <a:rPr b="1" lang="en" sz="2300"/>
              <a:t>δεν διαχωρίζονται οι αδελφές χρωµατίδες</a:t>
            </a:r>
            <a:r>
              <a:rPr lang="en" sz="2300"/>
              <a:t> και πηγαίνουν και οι δύο στον ίδιο γαµέτη – </a:t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300"/>
              <a:t>Η γονιµοποίηση σε αυτή την περίπτωση θα δώσει έµβρυο µε ανευπλοειδία</a:t>
            </a:r>
            <a:endParaRPr sz="2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6" title="χρ ανω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70" y="0"/>
            <a:ext cx="855066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7" title="σ. δοςν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6024" y="0"/>
            <a:ext cx="667195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623400" y="249900"/>
            <a:ext cx="8520600" cy="7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000">
                <a:solidFill>
                  <a:schemeClr val="lt1"/>
                </a:solidFill>
              </a:rPr>
              <a:t>Ανευπλοειδίες... </a:t>
            </a:r>
            <a:endParaRPr b="1" sz="5200">
              <a:solidFill>
                <a:schemeClr val="lt1"/>
              </a:solidFill>
            </a:endParaRPr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1"/>
                </a:solidFill>
              </a:rPr>
              <a:t>Ανώµαλος αριθµός xρωµοσωµάτων </a:t>
            </a:r>
            <a:endParaRPr sz="2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1"/>
                </a:solidFill>
              </a:rPr>
              <a:t>2 ν-1 ή 2 ν+1 </a:t>
            </a:r>
            <a:endParaRPr sz="2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900">
                <a:solidFill>
                  <a:schemeClr val="lt1"/>
                </a:solidFill>
              </a:rPr>
              <a:t>µονοσω µίες ή τρισω µίες</a:t>
            </a:r>
            <a:endParaRPr sz="2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/>
              <a:t>Ανευπλοειδίες για φυλετικά χρωµοσώµατα</a:t>
            </a:r>
            <a:endParaRPr b="1" sz="3800"/>
          </a:p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• Τρισωµίες – 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100"/>
              <a:t>XXY: Klinefelter syndrome – 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100"/>
              <a:t>YYX: Jacobs syndrome – 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100"/>
              <a:t>XXX: poly-X syndrome 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100"/>
              <a:t>• Μονοσωµίες – </a:t>
            </a:r>
            <a:endParaRPr b="1" sz="21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2100"/>
              <a:t>XO : Turner’s syndrome</a:t>
            </a:r>
            <a:endParaRPr b="1" sz="2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/>
              <a:t>Μωσαϊκισµός</a:t>
            </a:r>
            <a:endParaRPr b="1" sz="3300"/>
          </a:p>
        </p:txBody>
      </p:sp>
      <p:sp>
        <p:nvSpPr>
          <p:cNvPr id="162" name="Google Shape;162;p30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Ανώµαλος διαχωρισµός µπορεί να συµβεί και </a:t>
            </a:r>
            <a:r>
              <a:rPr b="1" lang="en" sz="2800"/>
              <a:t>στη µίτωση </a:t>
            </a:r>
            <a:endParaRPr b="1" sz="2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800"/>
              <a:t>• Αν αυτό συµβεί νωρίς στη ζωή, το έµβρυο θα είναι </a:t>
            </a:r>
            <a:r>
              <a:rPr b="1" lang="en" sz="2800"/>
              <a:t>µωσαϊκό</a:t>
            </a:r>
            <a:r>
              <a:rPr lang="en" sz="2800"/>
              <a:t> µε µεγάλο αριθµό κυττάρων µε ανευπλοειδία</a:t>
            </a: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1" title="me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713" y="204788"/>
            <a:ext cx="8410575" cy="47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490250" y="200950"/>
            <a:ext cx="7848300" cy="4416300"/>
          </a:xfrm>
          <a:prstGeom prst="rect">
            <a:avLst/>
          </a:prstGeom>
          <a:solidFill>
            <a:schemeClr val="accen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Ο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αυτοδιπλασιασμός του γενετικού υλικού</a:t>
            </a: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και η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μιτωτική διαίρεση</a:t>
            </a: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διασφαλίζουν την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αναλλοίωτη μεταβίβαση</a:t>
            </a: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των γενετικών πληροφοριών από γενιά σε γενιά, συμβάλλοντας στη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διατήρηση της γενετικής σταθερότητας.</a:t>
            </a:r>
            <a:endParaRPr b="1" sz="19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Όσο σημαντική είναι όμως η διατήρηση της γενετικής σταθερότητας των οργανισμών τόσο σημαντική είναι και η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προσαρμογή τους στο μεταβαλλόμενο περιβάλλον.</a:t>
            </a: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Σ' αυτό μπορεί να συμβάλουν οι </a:t>
            </a:r>
            <a:r>
              <a:rPr b="1"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μεταλλάξεις</a:t>
            </a:r>
            <a:r>
              <a:rPr lang="en" sz="19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, μία κατηγορία γενετικών αλλαγών.</a:t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highlight>
                <a:schemeClr val="lt2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550" y="0"/>
            <a:ext cx="42552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2"/>
          <p:cNvSpPr txBox="1"/>
          <p:nvPr>
            <p:ph type="title"/>
          </p:nvPr>
        </p:nvSpPr>
        <p:spPr>
          <a:xfrm>
            <a:off x="311700" y="558400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ανακεφαλαίωση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πηγές</a:t>
            </a:r>
            <a:endParaRPr/>
          </a:p>
        </p:txBody>
      </p:sp>
      <p:sp>
        <p:nvSpPr>
          <p:cNvPr id="180" name="Google Shape;180;p3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Βιολογία Γ λυκείου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Χρωµοσωµικές ανωµαλίες Π. Πάσχου, PhD, DABMG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https://www.scribd.com/document/698627953/C18-Metallaxeis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Πως προκαλούνται οι μεταλλάξεις</a:t>
            </a:r>
            <a:endParaRPr b="1"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548775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Οι μεταλλάξεις μπορεί να συμβούν τυχαία υπό την επίδραση παραγόντων, οι οποίοι ονομάζονται </a:t>
            </a:r>
            <a:r>
              <a:rPr b="1" lang="en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μεταλλαξογόνοι παράγοντες</a:t>
            </a:r>
            <a:r>
              <a:rPr lang="en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 Σ' αυτούς ανήκουν διάφορες ακτινοβολίες (π.χ. οι ακτίνες Χ), χημικές ουσίες κ.ά.</a:t>
            </a:r>
            <a:endParaRPr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Οι μεταλλάξεις διακρίνονται σε </a:t>
            </a:r>
            <a:r>
              <a:rPr b="1" lang="en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γονιδιακές μεταλλάξεις και χρωμοσωμικές ανωμαλίες.</a:t>
            </a:r>
            <a:endParaRPr b="1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</a:rPr>
              <a:t>Γονιδιακές μεταλλάξεις</a:t>
            </a:r>
            <a:endParaRPr b="1" sz="3400">
              <a:solidFill>
                <a:schemeClr val="lt1"/>
              </a:solidFill>
            </a:endParaRPr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Γονιδιακές μεταλλάξεις 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ονομάζονται οι μεταβολές στη </a:t>
            </a: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σειρά των βάσεων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ενός γονιδίου.</a:t>
            </a:r>
            <a:endParaRPr sz="20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Είναι </a:t>
            </a: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αποτέλεσμα λαθών στην αντιγραφή του DNA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και οδηγούν στην εμφάνιση </a:t>
            </a:r>
            <a:r>
              <a:rPr b="1"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νέων αλληλόμορφω</a:t>
            </a:r>
            <a:r>
              <a:rPr lang="en" sz="2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ν γονιδίων. 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265500" y="1092475"/>
            <a:ext cx="4045200" cy="21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Τι είδους αλλαγές βάσεων DNA </a:t>
            </a:r>
            <a:r>
              <a:rPr lang="en"/>
              <a:t>συμβαίνουν</a:t>
            </a:r>
            <a:endParaRPr/>
          </a:p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Char char="●"/>
            </a:pPr>
            <a:r>
              <a:rPr lang="en" sz="25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500">
                <a:solidFill>
                  <a:schemeClr val="lt1"/>
                </a:solidFill>
                <a:highlight>
                  <a:schemeClr val="dk1"/>
                </a:highlight>
              </a:rPr>
              <a:t>αντικατάσταση, </a:t>
            </a:r>
            <a:endParaRPr sz="25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-425450" lvl="0" marL="457200" rtl="0" algn="l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3100"/>
              <a:buChar char="●"/>
            </a:pPr>
            <a:r>
              <a:rPr lang="en" sz="2500">
                <a:solidFill>
                  <a:schemeClr val="lt1"/>
                </a:solidFill>
                <a:highlight>
                  <a:schemeClr val="dk1"/>
                </a:highlight>
              </a:rPr>
              <a:t>προσθήκη ή </a:t>
            </a:r>
            <a:endParaRPr sz="25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-425450" lvl="0" marL="45720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3100"/>
              <a:buChar char="●"/>
            </a:pPr>
            <a:r>
              <a:rPr lang="en" sz="2500">
                <a:solidFill>
                  <a:schemeClr val="lt1"/>
                </a:solidFill>
                <a:highlight>
                  <a:schemeClr val="dk1"/>
                </a:highlight>
              </a:rPr>
              <a:t>αφαίρεση ενός νουκλεοτιδίου</a:t>
            </a:r>
            <a:endParaRPr sz="3100"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154200" cy="534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10625"/>
            <a:ext cx="4421499" cy="3074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539600" y="170700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Αλφισμός</a:t>
            </a:r>
            <a:endParaRPr/>
          </a:p>
        </p:txBody>
      </p:sp>
      <p:pic>
        <p:nvPicPr>
          <p:cNvPr id="95" name="Google Shape;95;p19" title="downloa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600" y="1058225"/>
            <a:ext cx="2638425" cy="250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000" y="3619500"/>
            <a:ext cx="299085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 title="qlbin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0455" y="0"/>
            <a:ext cx="500354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512700" y="1538250"/>
            <a:ext cx="8118600" cy="18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Χρωμοσωμικές ανωμαλίες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