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</p:sldMasterIdLst>
  <p:notesMasterIdLst>
    <p:notesMasterId r:id="rId5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embeddedFontLst>
    <p:embeddedFont>
      <p:font typeface="Cantarell" panose="020B0604020202020204" charset="0"/>
      <p:regular r:id="rId59"/>
      <p:bold r:id="rId60"/>
      <p:italic r:id="rId61"/>
      <p:boldItalic r:id="rId62"/>
    </p:embeddedFont>
    <p:embeddedFont>
      <p:font typeface="Century Gothic" panose="020B0502020202020204" pitchFamily="34" charset="0"/>
      <p:regular r:id="rId63"/>
      <p:bold r:id="rId64"/>
      <p:italic r:id="rId65"/>
      <p:boldItalic r:id="rId66"/>
    </p:embeddedFont>
    <p:embeddedFont>
      <p:font typeface="Comfortaa" panose="020B0604020202020204" charset="0"/>
      <p:regular r:id="rId67"/>
      <p:bold r:id="rId68"/>
    </p:embeddedFont>
    <p:embeddedFont>
      <p:font typeface="NTR" panose="020B0604020202020204" charset="0"/>
      <p:regular r:id="rId69"/>
    </p:embeddedFont>
    <p:embeddedFont>
      <p:font typeface="Open Sans" panose="020B0606030504020204" pitchFamily="34" charset="0"/>
      <p:regular r:id="rId70"/>
      <p:bold r:id="rId71"/>
      <p:italic r:id="rId72"/>
      <p:boldItalic r:id="rId73"/>
    </p:embeddedFont>
    <p:embeddedFont>
      <p:font typeface="Roboto" panose="02000000000000000000" pitchFamily="2" charset="0"/>
      <p:regular r:id="rId74"/>
      <p:bold r:id="rId75"/>
      <p:italic r:id="rId76"/>
      <p:boldItalic r:id="rId77"/>
    </p:embeddedFont>
    <p:embeddedFont>
      <p:font typeface="Roboto Slab" panose="020F0502020204030204" pitchFamily="2" charset="0"/>
      <p:regular r:id="rId78"/>
      <p:bold r:id="rId7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562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74" Type="http://schemas.openxmlformats.org/officeDocument/2006/relationships/font" Target="fonts/font16.fntdata"/><Relationship Id="rId79" Type="http://schemas.openxmlformats.org/officeDocument/2006/relationships/font" Target="fonts/font21.fntdata"/><Relationship Id="rId5" Type="http://schemas.openxmlformats.org/officeDocument/2006/relationships/slide" Target="slides/slide3.xml"/><Relationship Id="rId61" Type="http://schemas.openxmlformats.org/officeDocument/2006/relationships/font" Target="fonts/font3.fntdata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77" Type="http://schemas.openxmlformats.org/officeDocument/2006/relationships/font" Target="fonts/font19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4.fntdata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font" Target="fonts/font17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font" Target="fonts/font15.fntdata"/><Relationship Id="rId78" Type="http://schemas.openxmlformats.org/officeDocument/2006/relationships/font" Target="fonts/font20.fntdata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8.fntdata"/><Relationship Id="rId7" Type="http://schemas.openxmlformats.org/officeDocument/2006/relationships/slide" Target="slides/slide5.xml"/><Relationship Id="rId71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f054e821c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ef054e821c_0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f25d668830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f25d668830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f25d668830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f25d668830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f25d668830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f25d668830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efb2cb82b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efb2cb82b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fccfe96bf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fccfe96bf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f3400e9782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f3400e9782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f3400e9782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f3400e9782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f25d6688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f25d6688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f118a63ca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f118a63ca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060f3cdf27_0_1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060f3cdf27_0_1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ef054e821c_0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ef054e821c_0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efb2cb82b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efb2cb82b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090d2887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090d2887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0708d70156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0708d70156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f25d668830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f25d668830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f25d668830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f25d668830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f25d668830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f25d668830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f25d66883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f25d66883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f204d07601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f204d07601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062496f7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1062496f7a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f204d07601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297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f204d07601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07293180d2_1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07293180d2_1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0708d70156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0708d70156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07293180d2_1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107293180d2_1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f4aa3a12f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f4aa3a12f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f4aa3a12f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f4aa3a12f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f4aa3a12f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f4aa3a12f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f4aa3a12f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f4aa3a12f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f4aa3a12f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f4aa3a12fa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f4aa3a12fa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f4aa3a12fa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f4aa3a12fa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f4aa3a12fa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f204d07601_0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f204d07601_0_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f4aa3a12fa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f4aa3a12fa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f4aa3a12f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f4aa3a12f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f4aa3a12fa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f4aa3a12fa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f204d07601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f204d07601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f4aa3a12fa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f4aa3a12fa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f4aa3a12fa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f4aa3a12fa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f4aa3a12fa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f4aa3a12fa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f4aa3a12fa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f4aa3a12fa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f4aa3a12fa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f4aa3a12fa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07293180d2_1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107293180d2_1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f204d07601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f204d07601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f118a63c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f118a63c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060f3cdf27_0_4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1060f3cdf27_0_4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ef37bf83b6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ef37bf83b6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ef37bf83b6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ef37bf83b6_0_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ef054e821c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ef054e821c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ef37bf83b6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ef37bf83b6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ef054e821c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ef054e821c_0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ef054e821c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ef054e821c_0_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060f3cdf27_0_1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060f3cdf27_0_1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ef054e821c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ef054e821c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>
            <a:spLocks noGrp="1"/>
          </p:cNvSpPr>
          <p:nvPr>
            <p:ph type="body" idx="1"/>
          </p:nvPr>
        </p:nvSpPr>
        <p:spPr>
          <a:xfrm>
            <a:off x="457198" y="1135459"/>
            <a:ext cx="8220000" cy="3661800"/>
          </a:xfrm>
          <a:prstGeom prst="roundRect">
            <a:avLst>
              <a:gd name="adj" fmla="val 1874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Char char="○"/>
              <a:defRPr sz="1600">
                <a:latin typeface="NTR"/>
                <a:ea typeface="NTR"/>
                <a:cs typeface="NTR"/>
                <a:sym typeface="NTR"/>
              </a:defRPr>
            </a:lvl2pPr>
            <a:lvl3pPr marL="137160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Char char="■"/>
              <a:defRPr sz="1400">
                <a:latin typeface="NTR"/>
                <a:ea typeface="NTR"/>
                <a:cs typeface="NTR"/>
                <a:sym typeface="NTR"/>
              </a:defRPr>
            </a:lvl3pPr>
            <a:lvl4pPr marL="182880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Char char="●"/>
              <a:defRPr sz="1400">
                <a:latin typeface="NTR"/>
                <a:ea typeface="NTR"/>
                <a:cs typeface="NTR"/>
                <a:sym typeface="NTR"/>
              </a:defRPr>
            </a:lvl4pPr>
            <a:lvl5pPr marL="228600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Char char="○"/>
              <a:defRPr sz="1400">
                <a:latin typeface="NTR"/>
                <a:ea typeface="NTR"/>
                <a:cs typeface="NTR"/>
                <a:sym typeface="NTR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>
            <a:spLocks noGrp="1"/>
          </p:cNvSpPr>
          <p:nvPr>
            <p:ph type="title"/>
          </p:nvPr>
        </p:nvSpPr>
        <p:spPr>
          <a:xfrm>
            <a:off x="457198" y="359171"/>
            <a:ext cx="8220000" cy="745800"/>
          </a:xfrm>
          <a:prstGeom prst="roundRect">
            <a:avLst>
              <a:gd name="adj" fmla="val 2082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2">
  <p:cSld name="AUTOLAYOUT_13">
    <p:bg>
      <p:bgPr>
        <a:solidFill>
          <a:srgbClr val="FFFFFF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291875" y="406900"/>
            <a:ext cx="3039600" cy="138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291938" y="2053718"/>
            <a:ext cx="3039600" cy="2378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3">
  <p:cSld name="AUTOLAYOUT_14">
    <p:bg>
      <p:bgPr>
        <a:solidFill>
          <a:srgbClr val="FFFFFF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ctrTitle"/>
          </p:nvPr>
        </p:nvSpPr>
        <p:spPr>
          <a:xfrm>
            <a:off x="1837575" y="1251525"/>
            <a:ext cx="5445900" cy="2640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83" name="Google Shape;83;p18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84" name="Google Shape;84;p18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5" name="Google Shape;85;p18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Google Shape;89;p19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20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Google Shape;98;p21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23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8" name="Google Shape;108;p23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0" name="Google Shape;11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5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6" name="Google Shape;116;p25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p25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7" name="Google Shape;127;p27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>
            <a:spLocks noGrp="1"/>
          </p:cNvSpPr>
          <p:nvPr>
            <p:ph type="body" idx="1"/>
          </p:nvPr>
        </p:nvSpPr>
        <p:spPr>
          <a:xfrm>
            <a:off x="457198" y="1135459"/>
            <a:ext cx="8220000" cy="3661800"/>
          </a:xfrm>
          <a:prstGeom prst="roundRect">
            <a:avLst>
              <a:gd name="adj" fmla="val 1874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Char char="○"/>
              <a:defRPr sz="1600">
                <a:latin typeface="NTR"/>
                <a:ea typeface="NTR"/>
                <a:cs typeface="NTR"/>
                <a:sym typeface="NTR"/>
              </a:defRPr>
            </a:lvl2pPr>
            <a:lvl3pPr marL="137160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Char char="■"/>
              <a:defRPr sz="1400">
                <a:latin typeface="NTR"/>
                <a:ea typeface="NTR"/>
                <a:cs typeface="NTR"/>
                <a:sym typeface="NTR"/>
              </a:defRPr>
            </a:lvl3pPr>
            <a:lvl4pPr marL="182880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Char char="●"/>
              <a:defRPr sz="1400">
                <a:latin typeface="NTR"/>
                <a:ea typeface="NTR"/>
                <a:cs typeface="NTR"/>
                <a:sym typeface="NTR"/>
              </a:defRPr>
            </a:lvl4pPr>
            <a:lvl5pPr marL="228600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Char char="○"/>
              <a:defRPr sz="1400">
                <a:latin typeface="NTR"/>
                <a:ea typeface="NTR"/>
                <a:cs typeface="NTR"/>
                <a:sym typeface="NTR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33" name="Google Shape;133;p29"/>
          <p:cNvSpPr>
            <a:spLocks noGrp="1"/>
          </p:cNvSpPr>
          <p:nvPr>
            <p:ph type="title"/>
          </p:nvPr>
        </p:nvSpPr>
        <p:spPr>
          <a:xfrm>
            <a:off x="457198" y="359171"/>
            <a:ext cx="8220000" cy="745800"/>
          </a:xfrm>
          <a:prstGeom prst="roundRect">
            <a:avLst>
              <a:gd name="adj" fmla="val 2082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Title 10 Slide">
  <p:cSld name="Page Title 10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/>
          <p:nvPr/>
        </p:nvSpPr>
        <p:spPr>
          <a:xfrm>
            <a:off x="1" y="282907"/>
            <a:ext cx="9144000" cy="1041900"/>
          </a:xfrm>
          <a:prstGeom prst="rect">
            <a:avLst/>
          </a:prstGeom>
          <a:gradFill>
            <a:gsLst>
              <a:gs pos="0">
                <a:srgbClr val="2CCB70">
                  <a:alpha val="72941"/>
                </a:srgbClr>
              </a:gs>
              <a:gs pos="100000">
                <a:srgbClr val="156537">
                  <a:alpha val="82745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0"/>
          <p:cNvSpPr/>
          <p:nvPr/>
        </p:nvSpPr>
        <p:spPr>
          <a:xfrm>
            <a:off x="381000" y="1621631"/>
            <a:ext cx="8343900" cy="3230100"/>
          </a:xfrm>
          <a:prstGeom prst="rect">
            <a:avLst/>
          </a:prstGeom>
          <a:solidFill>
            <a:schemeClr val="lt1">
              <a:alpha val="898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0"/>
          <p:cNvSpPr txBox="1">
            <a:spLocks noGrp="1"/>
          </p:cNvSpPr>
          <p:nvPr>
            <p:ph type="ctrTitle"/>
          </p:nvPr>
        </p:nvSpPr>
        <p:spPr>
          <a:xfrm>
            <a:off x="381000" y="589510"/>
            <a:ext cx="83439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0"/>
          <p:cNvSpPr txBox="1">
            <a:spLocks noGrp="1"/>
          </p:cNvSpPr>
          <p:nvPr>
            <p:ph type="body" idx="1"/>
          </p:nvPr>
        </p:nvSpPr>
        <p:spPr>
          <a:xfrm>
            <a:off x="805219" y="1811740"/>
            <a:ext cx="3537600" cy="30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ntarell"/>
              <a:buNone/>
              <a:defRPr sz="1200" b="1">
                <a:solidFill>
                  <a:srgbClr val="FFFFFF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ntarell"/>
              <a:buNone/>
              <a:defRPr sz="1200" b="1">
                <a:solidFill>
                  <a:srgbClr val="FFFFFF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body" idx="2"/>
          </p:nvPr>
        </p:nvSpPr>
        <p:spPr>
          <a:xfrm>
            <a:off x="4723832" y="1811740"/>
            <a:ext cx="3655800" cy="30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ntarell"/>
              <a:buNone/>
              <a:defRPr sz="1200" b="1">
                <a:solidFill>
                  <a:srgbClr val="FFFFFF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ntarell"/>
              <a:buNone/>
              <a:defRPr sz="1200" b="1">
                <a:solidFill>
                  <a:srgbClr val="FFFFFF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slcore.org/physics/entries/?id=pressure&amp;src=globalsearc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phet.colorado.edu/sims/html/gas-properties/latest/gas-properties_en.html" TargetMode="Externa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gif"/><Relationship Id="rId5" Type="http://schemas.openxmlformats.org/officeDocument/2006/relationships/image" Target="../media/image23.png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place.nasa.gov/helios-game/e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623MvH01f-IbVQIqXexmzrVT4Ud3nvtdmbwxNtfcf_g/edi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XQo2SAHpF8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G-ukUB_sQU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9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YOykLgagjGQ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B8RCU0BEAw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3F3F3"/>
                </a:solidFill>
                <a:latin typeface="Comfortaa"/>
                <a:ea typeface="Comfortaa"/>
                <a:cs typeface="Comfortaa"/>
                <a:sym typeface="Comfortaa"/>
              </a:rPr>
              <a:t>Nuclear Fusion</a:t>
            </a:r>
            <a:endParaRPr>
              <a:solidFill>
                <a:srgbClr val="F3F3F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5" name="Google Shape;145;p31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Our Solar System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>
            <a:spLocks noGrp="1"/>
          </p:cNvSpPr>
          <p:nvPr>
            <p:ph type="title"/>
          </p:nvPr>
        </p:nvSpPr>
        <p:spPr>
          <a:xfrm>
            <a:off x="387900" y="2014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fortaa"/>
                <a:ea typeface="Comfortaa"/>
                <a:cs typeface="Comfortaa"/>
                <a:sym typeface="Comfortaa"/>
              </a:rPr>
              <a:t>NUCLEAR FUSION</a:t>
            </a:r>
            <a:endParaRPr sz="4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51" name="Google Shape;15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2158" y="1143000"/>
            <a:ext cx="4763942" cy="3670775"/>
          </a:xfrm>
          <a:prstGeom prst="rect">
            <a:avLst/>
          </a:prstGeom>
          <a:noFill/>
          <a:ln w="38100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2" name="Google Shape;15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00" y="1143000"/>
            <a:ext cx="3308476" cy="37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60176" cy="474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3"/>
          <p:cNvPicPr preferRelativeResize="0"/>
          <p:nvPr/>
        </p:nvPicPr>
        <p:blipFill rotWithShape="1">
          <a:blip r:embed="rId4">
            <a:alphaModFix/>
          </a:blip>
          <a:srcRect b="8340"/>
          <a:stretch/>
        </p:blipFill>
        <p:spPr>
          <a:xfrm>
            <a:off x="1078000" y="-120100"/>
            <a:ext cx="1194976" cy="115622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9" name="Google Shape;159;p33"/>
          <p:cNvPicPr preferRelativeResize="0"/>
          <p:nvPr/>
        </p:nvPicPr>
        <p:blipFill rotWithShape="1">
          <a:blip r:embed="rId5">
            <a:alphaModFix/>
          </a:blip>
          <a:srcRect b="6489"/>
          <a:stretch/>
        </p:blipFill>
        <p:spPr>
          <a:xfrm>
            <a:off x="7203927" y="-132121"/>
            <a:ext cx="1194976" cy="1180258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4"/>
          <p:cNvPicPr preferRelativeResize="0"/>
          <p:nvPr/>
        </p:nvPicPr>
        <p:blipFill rotWithShape="1">
          <a:blip r:embed="rId3">
            <a:alphaModFix/>
          </a:blip>
          <a:srcRect b="6489"/>
          <a:stretch/>
        </p:blipFill>
        <p:spPr>
          <a:xfrm>
            <a:off x="4572000" y="577135"/>
            <a:ext cx="4129076" cy="4078219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5" name="Google Shape;165;p34"/>
          <p:cNvPicPr preferRelativeResize="0"/>
          <p:nvPr/>
        </p:nvPicPr>
        <p:blipFill rotWithShape="1">
          <a:blip r:embed="rId4">
            <a:alphaModFix/>
          </a:blip>
          <a:srcRect b="8340"/>
          <a:stretch/>
        </p:blipFill>
        <p:spPr>
          <a:xfrm>
            <a:off x="325300" y="618675"/>
            <a:ext cx="4129076" cy="3995148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6525" y="236500"/>
            <a:ext cx="6566400" cy="467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468877" cy="1468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4700" y="1685763"/>
            <a:ext cx="1693400" cy="169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00" y="1685774"/>
            <a:ext cx="1693400" cy="169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5800" y="1685774"/>
            <a:ext cx="1693399" cy="169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0600" y="1685762"/>
            <a:ext cx="1693400" cy="16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6"/>
          <p:cNvSpPr/>
          <p:nvPr/>
        </p:nvSpPr>
        <p:spPr>
          <a:xfrm>
            <a:off x="5499600" y="1714500"/>
            <a:ext cx="1846500" cy="1595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missing?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many protons?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element?</a:t>
            </a:r>
            <a:endParaRPr/>
          </a:p>
        </p:txBody>
      </p:sp>
      <p:sp>
        <p:nvSpPr>
          <p:cNvPr id="181" name="Google Shape;181;p36"/>
          <p:cNvSpPr txBox="1"/>
          <p:nvPr/>
        </p:nvSpPr>
        <p:spPr>
          <a:xfrm>
            <a:off x="699000" y="237400"/>
            <a:ext cx="77943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rPr>
              <a:t>ELEMENTS DIFFER BY THE NUMBER OF???????</a:t>
            </a:r>
            <a:endParaRPr sz="2600">
              <a:solidFill>
                <a:schemeClr val="l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>
            <a:spLocks noGrp="1"/>
          </p:cNvSpPr>
          <p:nvPr>
            <p:ph type="title" idx="4294967295"/>
          </p:nvPr>
        </p:nvSpPr>
        <p:spPr>
          <a:xfrm>
            <a:off x="282075" y="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p</a:t>
            </a:r>
            <a:r>
              <a:rPr lang="en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ressure</a:t>
            </a:r>
            <a:r>
              <a:rPr lang="en">
                <a:latin typeface="Comfortaa"/>
                <a:ea typeface="Comfortaa"/>
                <a:cs typeface="Comfortaa"/>
                <a:sym typeface="Comfortaa"/>
              </a:rPr>
              <a:t> - asl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87" name="Google Shape;18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2450" y="1020650"/>
            <a:ext cx="5339100" cy="4004325"/>
          </a:xfrm>
          <a:prstGeom prst="rect">
            <a:avLst/>
          </a:prstGeom>
          <a:noFill/>
          <a:ln w="38100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 txBox="1"/>
          <p:nvPr/>
        </p:nvSpPr>
        <p:spPr>
          <a:xfrm>
            <a:off x="682650" y="469275"/>
            <a:ext cx="77787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GRAVITY PROVIDES THE PRESSURE</a:t>
            </a:r>
            <a:endParaRPr sz="2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93" name="Google Shape;19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725" y="1858275"/>
            <a:ext cx="3104175" cy="2172900"/>
          </a:xfrm>
          <a:prstGeom prst="rect">
            <a:avLst/>
          </a:prstGeom>
          <a:noFill/>
          <a:ln w="19050" cap="flat" cmpd="sng">
            <a:solidFill>
              <a:srgbClr val="1C1C1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4" name="Google Shape;19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8500" y="1858275"/>
            <a:ext cx="5062625" cy="3117800"/>
          </a:xfrm>
          <a:prstGeom prst="rect">
            <a:avLst/>
          </a:prstGeom>
          <a:noFill/>
          <a:ln w="19050" cap="flat" cmpd="sng">
            <a:solidFill>
              <a:srgbClr val="1C1C1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5" name="Google Shape;195;p38"/>
          <p:cNvPicPr preferRelativeResize="0"/>
          <p:nvPr/>
        </p:nvPicPr>
        <p:blipFill rotWithShape="1">
          <a:blip r:embed="rId5">
            <a:alphaModFix/>
          </a:blip>
          <a:srcRect l="4251" t="65477" b="6831"/>
          <a:stretch/>
        </p:blipFill>
        <p:spPr>
          <a:xfrm>
            <a:off x="237725" y="4031175"/>
            <a:ext cx="3104175" cy="859575"/>
          </a:xfrm>
          <a:prstGeom prst="rect">
            <a:avLst/>
          </a:prstGeom>
          <a:noFill/>
          <a:ln w="19050" cap="flat" cmpd="sng">
            <a:solidFill>
              <a:srgbClr val="1C1C1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6" name="Google Shape;196;p38"/>
          <p:cNvSpPr txBox="1"/>
          <p:nvPr/>
        </p:nvSpPr>
        <p:spPr>
          <a:xfrm>
            <a:off x="253963" y="1247400"/>
            <a:ext cx="3071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atoms usually repel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8"/>
          <p:cNvSpPr txBox="1"/>
          <p:nvPr/>
        </p:nvSpPr>
        <p:spPr>
          <a:xfrm>
            <a:off x="3640525" y="1247400"/>
            <a:ext cx="5318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gravity’s pressure can force atoms together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p38"/>
          <p:cNvPicPr preferRelativeResize="0"/>
          <p:nvPr/>
        </p:nvPicPr>
        <p:blipFill rotWithShape="1">
          <a:blip r:embed="rId6">
            <a:alphaModFix/>
          </a:blip>
          <a:srcRect l="15153" t="16508" r="13402" b="17296"/>
          <a:stretch/>
        </p:blipFill>
        <p:spPr>
          <a:xfrm>
            <a:off x="146350" y="135825"/>
            <a:ext cx="1105100" cy="10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9"/>
          <p:cNvSpPr txBox="1"/>
          <p:nvPr/>
        </p:nvSpPr>
        <p:spPr>
          <a:xfrm>
            <a:off x="682650" y="469275"/>
            <a:ext cx="77787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GRAVITY PROVIDES THE PRESSURE</a:t>
            </a:r>
            <a:endParaRPr sz="2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04" name="Google Shape;20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500" y="1858275"/>
            <a:ext cx="5062625" cy="3117800"/>
          </a:xfrm>
          <a:prstGeom prst="rect">
            <a:avLst/>
          </a:prstGeom>
          <a:noFill/>
          <a:ln w="19050" cap="flat" cmpd="sng">
            <a:solidFill>
              <a:srgbClr val="1C1C1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5" name="Google Shape;205;p39"/>
          <p:cNvPicPr preferRelativeResize="0"/>
          <p:nvPr/>
        </p:nvPicPr>
        <p:blipFill rotWithShape="1">
          <a:blip r:embed="rId4">
            <a:alphaModFix/>
          </a:blip>
          <a:srcRect l="4251" t="65477" b="6831"/>
          <a:stretch/>
        </p:blipFill>
        <p:spPr>
          <a:xfrm>
            <a:off x="237725" y="4031175"/>
            <a:ext cx="3104175" cy="859575"/>
          </a:xfrm>
          <a:prstGeom prst="rect">
            <a:avLst/>
          </a:prstGeom>
          <a:noFill/>
          <a:ln w="19050" cap="flat" cmpd="sng">
            <a:solidFill>
              <a:srgbClr val="1C1C1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6" name="Google Shape;206;p39"/>
          <p:cNvSpPr txBox="1"/>
          <p:nvPr/>
        </p:nvSpPr>
        <p:spPr>
          <a:xfrm>
            <a:off x="3640525" y="1247400"/>
            <a:ext cx="5318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gravity’s pressure can force atoms together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39"/>
          <p:cNvPicPr preferRelativeResize="0"/>
          <p:nvPr/>
        </p:nvPicPr>
        <p:blipFill rotWithShape="1">
          <a:blip r:embed="rId5">
            <a:alphaModFix/>
          </a:blip>
          <a:srcRect l="15153" t="16508" r="13402" b="17296"/>
          <a:stretch/>
        </p:blipFill>
        <p:spPr>
          <a:xfrm>
            <a:off x="146350" y="135825"/>
            <a:ext cx="1105100" cy="10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9"/>
          <p:cNvPicPr preferRelativeResize="0"/>
          <p:nvPr/>
        </p:nvPicPr>
        <p:blipFill rotWithShape="1">
          <a:blip r:embed="rId6">
            <a:alphaModFix/>
          </a:blip>
          <a:srcRect l="28047"/>
          <a:stretch/>
        </p:blipFill>
        <p:spPr>
          <a:xfrm>
            <a:off x="980613" y="1530450"/>
            <a:ext cx="1618404" cy="2249300"/>
          </a:xfrm>
          <a:prstGeom prst="rect">
            <a:avLst/>
          </a:prstGeom>
          <a:noFill/>
          <a:ln w="38100" cap="flat" cmpd="sng">
            <a:solidFill>
              <a:srgbClr val="1C1C1C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"/>
          <p:cNvSpPr txBox="1">
            <a:spLocks noGrp="1"/>
          </p:cNvSpPr>
          <p:nvPr>
            <p:ph type="title" idx="4294967295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More Pressure Higher Temperature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4" name="Google Shape;21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96525"/>
            <a:ext cx="8839200" cy="3685946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1"/>
          <p:cNvSpPr txBox="1">
            <a:spLocks noGrp="1"/>
          </p:cNvSpPr>
          <p:nvPr>
            <p:ph type="title" idx="4294967295"/>
          </p:nvPr>
        </p:nvSpPr>
        <p:spPr>
          <a:xfrm>
            <a:off x="387900" y="2071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TEMPERATURE/PRESSURE LAB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0" name="Google Shape;22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700" y="1144100"/>
            <a:ext cx="3635575" cy="3818175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1" name="Google Shape;22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900" y="1144100"/>
            <a:ext cx="4732125" cy="3107429"/>
          </a:xfrm>
          <a:prstGeom prst="rect">
            <a:avLst/>
          </a:prstGeom>
          <a:noFill/>
          <a:ln w="38100" cap="flat" cmpd="sng">
            <a:solidFill>
              <a:srgbClr val="1C1C1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2" name="Google Shape;222;p41"/>
          <p:cNvSpPr txBox="1"/>
          <p:nvPr/>
        </p:nvSpPr>
        <p:spPr>
          <a:xfrm>
            <a:off x="5143500" y="4516250"/>
            <a:ext cx="3136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hlink"/>
                </a:solidFill>
                <a:highlight>
                  <a:srgbClr val="F3F3F3"/>
                </a:highlight>
                <a:latin typeface="Comfortaa"/>
                <a:ea typeface="Comfortaa"/>
                <a:cs typeface="Comfortaa"/>
                <a:sym typeface="Comfortaa"/>
                <a:hlinkClick r:id="rId5"/>
              </a:rPr>
              <a:t>PHET</a:t>
            </a:r>
            <a:endParaRPr sz="2300">
              <a:highlight>
                <a:srgbClr val="F3F3F3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latin typeface="Comfortaa"/>
                <a:ea typeface="Comfortaa"/>
                <a:cs typeface="Comfortaa"/>
                <a:sym typeface="Comfortaa"/>
              </a:rPr>
              <a:t>GAME: NUCLEAR FUSION </a:t>
            </a:r>
            <a:endParaRPr sz="302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3"/>
          <p:cNvSpPr/>
          <p:nvPr/>
        </p:nvSpPr>
        <p:spPr>
          <a:xfrm>
            <a:off x="145075" y="1332025"/>
            <a:ext cx="8849400" cy="35346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43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NUCLEAR FUSION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4" name="Google Shape;234;p43"/>
          <p:cNvPicPr preferRelativeResize="0"/>
          <p:nvPr/>
        </p:nvPicPr>
        <p:blipFill rotWithShape="1">
          <a:blip r:embed="rId3">
            <a:alphaModFix/>
          </a:blip>
          <a:srcRect r="4951" b="10562"/>
          <a:stretch/>
        </p:blipFill>
        <p:spPr>
          <a:xfrm>
            <a:off x="4681900" y="1415200"/>
            <a:ext cx="4207125" cy="3319450"/>
          </a:xfrm>
          <a:prstGeom prst="rect">
            <a:avLst/>
          </a:prstGeom>
          <a:noFill/>
          <a:ln w="38100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5" name="Google Shape;235;p43"/>
          <p:cNvPicPr preferRelativeResize="0"/>
          <p:nvPr/>
        </p:nvPicPr>
        <p:blipFill rotWithShape="1">
          <a:blip r:embed="rId4">
            <a:alphaModFix/>
          </a:blip>
          <a:srcRect l="15477" t="15381" r="15025" b="16739"/>
          <a:stretch/>
        </p:blipFill>
        <p:spPr>
          <a:xfrm>
            <a:off x="4681900" y="3742850"/>
            <a:ext cx="1015500" cy="99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7900" y="1415200"/>
            <a:ext cx="4314100" cy="3319450"/>
          </a:xfrm>
          <a:prstGeom prst="rect">
            <a:avLst/>
          </a:prstGeom>
          <a:noFill/>
          <a:ln w="38100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7" name="Google Shape;237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83775" y="2786975"/>
            <a:ext cx="713625" cy="535225"/>
          </a:xfrm>
          <a:prstGeom prst="rect">
            <a:avLst/>
          </a:prstGeom>
          <a:noFill/>
          <a:ln w="38100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4"/>
          <p:cNvSpPr txBox="1">
            <a:spLocks noGrp="1"/>
          </p:cNvSpPr>
          <p:nvPr>
            <p:ph type="title"/>
          </p:nvPr>
        </p:nvSpPr>
        <p:spPr>
          <a:xfrm>
            <a:off x="387900" y="2014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NUCLEAR FUSION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43" name="Google Shape;24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033" y="1153350"/>
            <a:ext cx="4763942" cy="3670775"/>
          </a:xfrm>
          <a:prstGeom prst="rect">
            <a:avLst/>
          </a:prstGeom>
          <a:noFill/>
          <a:ln w="38100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4" name="Google Shape;244;p44"/>
          <p:cNvPicPr preferRelativeResize="0"/>
          <p:nvPr/>
        </p:nvPicPr>
        <p:blipFill rotWithShape="1">
          <a:blip r:embed="rId4">
            <a:alphaModFix/>
          </a:blip>
          <a:srcRect t="22656" r="67687" b="16342"/>
          <a:stretch/>
        </p:blipFill>
        <p:spPr>
          <a:xfrm>
            <a:off x="178775" y="201425"/>
            <a:ext cx="625725" cy="88600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5" name="Google Shape;245;p44"/>
          <p:cNvPicPr preferRelativeResize="0"/>
          <p:nvPr/>
        </p:nvPicPr>
        <p:blipFill rotWithShape="1">
          <a:blip r:embed="rId4">
            <a:alphaModFix/>
          </a:blip>
          <a:srcRect l="71130" t="30376" r="3660" b="16341"/>
          <a:stretch/>
        </p:blipFill>
        <p:spPr>
          <a:xfrm>
            <a:off x="387900" y="1300025"/>
            <a:ext cx="1115600" cy="159657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6" name="Google Shape;246;p44"/>
          <p:cNvPicPr preferRelativeResize="0"/>
          <p:nvPr/>
        </p:nvPicPr>
        <p:blipFill rotWithShape="1">
          <a:blip r:embed="rId4">
            <a:alphaModFix/>
          </a:blip>
          <a:srcRect l="37717" t="30376" r="36116" b="16341"/>
          <a:stretch/>
        </p:blipFill>
        <p:spPr>
          <a:xfrm>
            <a:off x="387900" y="3109200"/>
            <a:ext cx="1115600" cy="158072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7" name="Google Shape;247;p44"/>
          <p:cNvPicPr preferRelativeResize="0"/>
          <p:nvPr/>
        </p:nvPicPr>
        <p:blipFill rotWithShape="1">
          <a:blip r:embed="rId5">
            <a:alphaModFix/>
          </a:blip>
          <a:srcRect t="8367" b="11945"/>
          <a:stretch/>
        </p:blipFill>
        <p:spPr>
          <a:xfrm>
            <a:off x="7260200" y="887525"/>
            <a:ext cx="1628824" cy="1579598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5"/>
          <p:cNvSpPr/>
          <p:nvPr/>
        </p:nvSpPr>
        <p:spPr>
          <a:xfrm>
            <a:off x="114300" y="114025"/>
            <a:ext cx="8915400" cy="4892100"/>
          </a:xfrm>
          <a:prstGeom prst="rect">
            <a:avLst/>
          </a:prstGeom>
          <a:noFill/>
          <a:ln w="1905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45"/>
          <p:cNvSpPr txBox="1">
            <a:spLocks noGrp="1"/>
          </p:cNvSpPr>
          <p:nvPr>
            <p:ph type="title"/>
          </p:nvPr>
        </p:nvSpPr>
        <p:spPr>
          <a:xfrm>
            <a:off x="387900" y="3945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GAME: </a:t>
            </a:r>
            <a:r>
              <a:rPr lang="en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CREATE FUSION IN THE SUN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54" name="Google Shape;254;p45"/>
          <p:cNvPicPr preferRelativeResize="0"/>
          <p:nvPr/>
        </p:nvPicPr>
        <p:blipFill rotWithShape="1">
          <a:blip r:embed="rId4">
            <a:alphaModFix/>
          </a:blip>
          <a:srcRect l="22327" t="18759" r="17245" b="10768"/>
          <a:stretch/>
        </p:blipFill>
        <p:spPr>
          <a:xfrm>
            <a:off x="2057400" y="1354675"/>
            <a:ext cx="5029200" cy="3429000"/>
          </a:xfrm>
          <a:prstGeom prst="rect">
            <a:avLst/>
          </a:prstGeom>
          <a:noFill/>
          <a:ln w="19050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6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latin typeface="Comfortaa"/>
                <a:ea typeface="Comfortaa"/>
                <a:cs typeface="Comfortaa"/>
                <a:sym typeface="Comfortaa"/>
              </a:rPr>
              <a:t>LAB: FUSION MARSHMALLOW</a:t>
            </a:r>
            <a:endParaRPr sz="302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7"/>
          <p:cNvSpPr txBox="1">
            <a:spLocks noGrp="1"/>
          </p:cNvSpPr>
          <p:nvPr>
            <p:ph type="title"/>
          </p:nvPr>
        </p:nvSpPr>
        <p:spPr>
          <a:xfrm>
            <a:off x="387900" y="2014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NUCLEAR FUSION LAB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65" name="Google Shape;26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2158" y="1143000"/>
            <a:ext cx="4763942" cy="3670775"/>
          </a:xfrm>
          <a:prstGeom prst="rect">
            <a:avLst/>
          </a:prstGeom>
          <a:noFill/>
          <a:ln w="38100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6" name="Google Shape;266;p47"/>
          <p:cNvPicPr preferRelativeResize="0"/>
          <p:nvPr/>
        </p:nvPicPr>
        <p:blipFill rotWithShape="1">
          <a:blip r:embed="rId4">
            <a:alphaModFix/>
          </a:blip>
          <a:srcRect l="22511" t="14069" r="23773" b="22179"/>
          <a:stretch/>
        </p:blipFill>
        <p:spPr>
          <a:xfrm>
            <a:off x="387900" y="1529850"/>
            <a:ext cx="422025" cy="5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7"/>
          <p:cNvPicPr preferRelativeResize="0"/>
          <p:nvPr/>
        </p:nvPicPr>
        <p:blipFill rotWithShape="1">
          <a:blip r:embed="rId4">
            <a:alphaModFix/>
          </a:blip>
          <a:srcRect l="22511" t="14069" r="23773" b="22179"/>
          <a:stretch/>
        </p:blipFill>
        <p:spPr>
          <a:xfrm>
            <a:off x="456650" y="3590975"/>
            <a:ext cx="422025" cy="5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7"/>
          <p:cNvPicPr preferRelativeResize="0"/>
          <p:nvPr/>
        </p:nvPicPr>
        <p:blipFill rotWithShape="1">
          <a:blip r:embed="rId4">
            <a:alphaModFix/>
          </a:blip>
          <a:srcRect l="22511" t="14069" r="23773" b="22179"/>
          <a:stretch/>
        </p:blipFill>
        <p:spPr>
          <a:xfrm>
            <a:off x="2337500" y="1998350"/>
            <a:ext cx="422025" cy="5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7"/>
          <p:cNvPicPr preferRelativeResize="0"/>
          <p:nvPr/>
        </p:nvPicPr>
        <p:blipFill rotWithShape="1">
          <a:blip r:embed="rId4">
            <a:alphaModFix/>
          </a:blip>
          <a:srcRect l="22511" t="14069" r="23773" b="22179"/>
          <a:stretch/>
        </p:blipFill>
        <p:spPr>
          <a:xfrm>
            <a:off x="2531725" y="1457375"/>
            <a:ext cx="422025" cy="5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7"/>
          <p:cNvPicPr preferRelativeResize="0"/>
          <p:nvPr/>
        </p:nvPicPr>
        <p:blipFill rotWithShape="1">
          <a:blip r:embed="rId5">
            <a:alphaModFix/>
          </a:blip>
          <a:srcRect l="22511" t="14069" r="23773" b="22179"/>
          <a:stretch/>
        </p:blipFill>
        <p:spPr>
          <a:xfrm>
            <a:off x="809925" y="1637650"/>
            <a:ext cx="422025" cy="5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7"/>
          <p:cNvPicPr preferRelativeResize="0"/>
          <p:nvPr/>
        </p:nvPicPr>
        <p:blipFill rotWithShape="1">
          <a:blip r:embed="rId5">
            <a:alphaModFix/>
          </a:blip>
          <a:srcRect l="22511" t="14069" r="23773" b="22179"/>
          <a:stretch/>
        </p:blipFill>
        <p:spPr>
          <a:xfrm>
            <a:off x="2697125" y="1859725"/>
            <a:ext cx="422025" cy="5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7"/>
          <p:cNvPicPr preferRelativeResize="0"/>
          <p:nvPr/>
        </p:nvPicPr>
        <p:blipFill rotWithShape="1">
          <a:blip r:embed="rId5">
            <a:alphaModFix/>
          </a:blip>
          <a:srcRect l="22511" t="14069" r="23773" b="22179"/>
          <a:stretch/>
        </p:blipFill>
        <p:spPr>
          <a:xfrm>
            <a:off x="2190025" y="1637650"/>
            <a:ext cx="422025" cy="5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7"/>
          <p:cNvPicPr preferRelativeResize="0"/>
          <p:nvPr/>
        </p:nvPicPr>
        <p:blipFill rotWithShape="1">
          <a:blip r:embed="rId5">
            <a:alphaModFix/>
          </a:blip>
          <a:srcRect l="22511" t="14069" r="23773" b="22179"/>
          <a:stretch/>
        </p:blipFill>
        <p:spPr>
          <a:xfrm>
            <a:off x="809925" y="3906900"/>
            <a:ext cx="422025" cy="5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7"/>
          <p:cNvPicPr preferRelativeResize="0"/>
          <p:nvPr/>
        </p:nvPicPr>
        <p:blipFill rotWithShape="1">
          <a:blip r:embed="rId5">
            <a:alphaModFix/>
          </a:blip>
          <a:srcRect l="22511" t="14069" r="23773" b="22179"/>
          <a:stretch/>
        </p:blipFill>
        <p:spPr>
          <a:xfrm>
            <a:off x="456650" y="2070825"/>
            <a:ext cx="422025" cy="5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0841" y="3971900"/>
            <a:ext cx="1534601" cy="86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7"/>
          <p:cNvPicPr preferRelativeResize="0"/>
          <p:nvPr/>
        </p:nvPicPr>
        <p:blipFill rotWithShape="1">
          <a:blip r:embed="rId5">
            <a:alphaModFix/>
          </a:blip>
          <a:srcRect l="22511" t="14069" r="23773" b="22179"/>
          <a:stretch/>
        </p:blipFill>
        <p:spPr>
          <a:xfrm>
            <a:off x="1768000" y="4131950"/>
            <a:ext cx="422025" cy="54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150" y="380850"/>
            <a:ext cx="8137300" cy="4343175"/>
          </a:xfrm>
          <a:prstGeom prst="rect">
            <a:avLst/>
          </a:prstGeom>
          <a:noFill/>
          <a:ln w="19050" cap="flat" cmpd="sng">
            <a:solidFill>
              <a:srgbClr val="14121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07975" cy="482382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50"/>
          <p:cNvPicPr preferRelativeResize="0"/>
          <p:nvPr/>
        </p:nvPicPr>
        <p:blipFill rotWithShape="1">
          <a:blip r:embed="rId3">
            <a:alphaModFix/>
          </a:blip>
          <a:srcRect l="4089" t="6427" r="3812" b="7298"/>
          <a:stretch/>
        </p:blipFill>
        <p:spPr>
          <a:xfrm>
            <a:off x="221900" y="1635350"/>
            <a:ext cx="3308800" cy="3099675"/>
          </a:xfrm>
          <a:prstGeom prst="rect">
            <a:avLst/>
          </a:prstGeom>
          <a:noFill/>
          <a:ln w="38100" cap="flat" cmpd="sng">
            <a:solidFill>
              <a:srgbClr val="14121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2" name="Google Shape;292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8775" y="1635350"/>
            <a:ext cx="5199202" cy="3099676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50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FUSION CONTINUES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1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RED GIANT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2"/>
          <p:cNvSpPr txBox="1">
            <a:spLocks noGrp="1"/>
          </p:cNvSpPr>
          <p:nvPr>
            <p:ph type="title"/>
          </p:nvPr>
        </p:nvSpPr>
        <p:spPr>
          <a:xfrm>
            <a:off x="387900" y="30470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RED GIANT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04" name="Google Shape;304;p52"/>
          <p:cNvPicPr preferRelativeResize="0"/>
          <p:nvPr/>
        </p:nvPicPr>
        <p:blipFill rotWithShape="1">
          <a:blip r:embed="rId3">
            <a:alphaModFix/>
          </a:blip>
          <a:srcRect l="12877" r="11370"/>
          <a:stretch/>
        </p:blipFill>
        <p:spPr>
          <a:xfrm>
            <a:off x="2057412" y="1185025"/>
            <a:ext cx="5029199" cy="3657600"/>
          </a:xfrm>
          <a:prstGeom prst="rect">
            <a:avLst/>
          </a:prstGeom>
          <a:noFill/>
          <a:ln w="76200" cap="flat" cmpd="sng">
            <a:solidFill>
              <a:srgbClr val="0A0A0A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3"/>
          <p:cNvSpPr txBox="1"/>
          <p:nvPr/>
        </p:nvSpPr>
        <p:spPr>
          <a:xfrm>
            <a:off x="540314" y="1352263"/>
            <a:ext cx="2727300" cy="3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75" tIns="75575" rIns="75575" bIns="75575" anchor="t" anchorCtr="0">
            <a:spAutoFit/>
          </a:bodyPr>
          <a:lstStyle/>
          <a:p>
            <a:pPr marL="3810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700"/>
              <a:buFont typeface="Century Gothic"/>
              <a:buChar char="●"/>
            </a:pPr>
            <a:r>
              <a:rPr lang="en" sz="1700">
                <a:solidFill>
                  <a:srgbClr val="1C1C1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Eventually, the heat forces the hydrogen on the edge of the star to expand into space</a:t>
            </a:r>
            <a:endParaRPr sz="1700">
              <a:solidFill>
                <a:srgbClr val="1C1C1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1C1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810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700"/>
              <a:buFont typeface="Century Gothic"/>
              <a:buChar char="●"/>
            </a:pPr>
            <a:r>
              <a:rPr lang="en" sz="1700">
                <a:solidFill>
                  <a:srgbClr val="1C1C1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cools and turns red</a:t>
            </a:r>
            <a:endParaRPr sz="1700">
              <a:solidFill>
                <a:srgbClr val="1C1C1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1C1C1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810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700"/>
              <a:buFont typeface="Century Gothic"/>
              <a:buChar char="●"/>
            </a:pPr>
            <a:r>
              <a:rPr lang="en" sz="1700">
                <a:solidFill>
                  <a:srgbClr val="1C1C1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red giant may expand to 100 times its former size</a:t>
            </a:r>
            <a:endParaRPr sz="1700">
              <a:solidFill>
                <a:srgbClr val="1C1C1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4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ACTIVITY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55" descr="See the expanding marshmallow man! The Flinn Minute video, “Marshmallow in a Bell Jar” provides the procedure and tips to help you present a fun, unforgettable Boyle’s Law demonstration. &#10;&#10;Be sure to subscribe and check out more videos! &#10;&#10;Subscribe: https://www.youtube.com/channel/FlinnScientific/&#10;&#10;Facebook: https://www.facebook.com/FlinnScientific/ &#10;Website: https://www.flinnsci.com/" title="Marshmallow in a Bell Ja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9750" y="347525"/>
            <a:ext cx="6264500" cy="4698375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57"/>
          <p:cNvPicPr preferRelativeResize="0"/>
          <p:nvPr/>
        </p:nvPicPr>
        <p:blipFill rotWithShape="1">
          <a:blip r:embed="rId3">
            <a:alphaModFix/>
          </a:blip>
          <a:srcRect l="10741" r="7384"/>
          <a:stretch/>
        </p:blipFill>
        <p:spPr>
          <a:xfrm>
            <a:off x="90925" y="975325"/>
            <a:ext cx="4319925" cy="3192851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9" name="Google Shape;329;p57"/>
          <p:cNvPicPr preferRelativeResize="0"/>
          <p:nvPr/>
        </p:nvPicPr>
        <p:blipFill rotWithShape="1">
          <a:blip r:embed="rId4">
            <a:alphaModFix/>
          </a:blip>
          <a:srcRect t="6907"/>
          <a:stretch/>
        </p:blipFill>
        <p:spPr>
          <a:xfrm>
            <a:off x="4410850" y="9"/>
            <a:ext cx="4733150" cy="2478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10850" y="2481100"/>
            <a:ext cx="4733155" cy="26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825" y="158250"/>
            <a:ext cx="8855323" cy="4840174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38" y="152400"/>
            <a:ext cx="8602133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38" y="152400"/>
            <a:ext cx="8602133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38" y="152400"/>
            <a:ext cx="8602133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42123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42123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1" name="Google Shape;361;p63"/>
          <p:cNvPicPr preferRelativeResize="0"/>
          <p:nvPr/>
        </p:nvPicPr>
        <p:blipFill rotWithShape="1">
          <a:blip r:embed="rId4">
            <a:alphaModFix/>
          </a:blip>
          <a:srcRect l="18764" t="27080" r="27222" b="6302"/>
          <a:stretch/>
        </p:blipFill>
        <p:spPr>
          <a:xfrm>
            <a:off x="6739300" y="422000"/>
            <a:ext cx="2004624" cy="1259426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27250"/>
            <a:ext cx="8819425" cy="3792353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28952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42123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67"/>
          <p:cNvPicPr preferRelativeResize="0"/>
          <p:nvPr/>
        </p:nvPicPr>
        <p:blipFill rotWithShape="1">
          <a:blip r:embed="rId3">
            <a:alphaModFix/>
          </a:blip>
          <a:srcRect l="8958" r="12387" b="36098"/>
          <a:stretch/>
        </p:blipFill>
        <p:spPr>
          <a:xfrm>
            <a:off x="206625" y="576750"/>
            <a:ext cx="8730749" cy="3990001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8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SUPERNOVA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28952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81699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42123" cy="48387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7" name="Google Shape;407;p72"/>
          <p:cNvPicPr preferRelativeResize="0"/>
          <p:nvPr/>
        </p:nvPicPr>
        <p:blipFill rotWithShape="1">
          <a:blip r:embed="rId4">
            <a:alphaModFix/>
          </a:blip>
          <a:srcRect l="10738" t="29232" r="46425" b="39229"/>
          <a:stretch/>
        </p:blipFill>
        <p:spPr>
          <a:xfrm>
            <a:off x="237400" y="263750"/>
            <a:ext cx="1925501" cy="1160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8" name="Google Shape;408;p72"/>
          <p:cNvPicPr preferRelativeResize="0"/>
          <p:nvPr/>
        </p:nvPicPr>
        <p:blipFill rotWithShape="1">
          <a:blip r:embed="rId5">
            <a:alphaModFix/>
          </a:blip>
          <a:srcRect l="12242" t="23557" r="43044" b="41312"/>
          <a:stretch/>
        </p:blipFill>
        <p:spPr>
          <a:xfrm>
            <a:off x="6712925" y="263750"/>
            <a:ext cx="2123352" cy="11606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73"/>
          <p:cNvPicPr preferRelativeResize="0"/>
          <p:nvPr/>
        </p:nvPicPr>
        <p:blipFill rotWithShape="1">
          <a:blip r:embed="rId3">
            <a:alphaModFix/>
          </a:blip>
          <a:srcRect t="11257" b="24343"/>
          <a:stretch/>
        </p:blipFill>
        <p:spPr>
          <a:xfrm>
            <a:off x="319675" y="585450"/>
            <a:ext cx="4001425" cy="4112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4" name="Google Shape;414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585450"/>
            <a:ext cx="4446550" cy="4112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74"/>
          <p:cNvSpPr txBox="1">
            <a:spLocks noGrp="1"/>
          </p:cNvSpPr>
          <p:nvPr>
            <p:ph type="title" idx="4294967295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Comfortaa"/>
                <a:ea typeface="Comfortaa"/>
                <a:cs typeface="Comfortaa"/>
                <a:sym typeface="Comfortaa"/>
              </a:rPr>
              <a:t>HYDROGEN TO HELIUM</a:t>
            </a:r>
            <a:endParaRPr sz="4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20" name="Google Shape;420;p74"/>
          <p:cNvPicPr preferRelativeResize="0"/>
          <p:nvPr/>
        </p:nvPicPr>
        <p:blipFill rotWithShape="1">
          <a:blip r:embed="rId3">
            <a:alphaModFix/>
          </a:blip>
          <a:srcRect b="10666"/>
          <a:stretch/>
        </p:blipFill>
        <p:spPr>
          <a:xfrm>
            <a:off x="1287938" y="1355150"/>
            <a:ext cx="6568123" cy="3300375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75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LIFE CYCLE of A STAR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76"/>
          <p:cNvSpPr txBox="1">
            <a:spLocks noGrp="1"/>
          </p:cNvSpPr>
          <p:nvPr>
            <p:ph type="title" idx="4294967295"/>
          </p:nvPr>
        </p:nvSpPr>
        <p:spPr>
          <a:xfrm>
            <a:off x="387900" y="20745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LIFE CYCLE OF A STAR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31" name="Google Shape;431;p76" descr="This video is about the lifecycle of a star but did you know that each star starts from a cloud of dust and hydrogen gas?&#10;&#10;&#10;CREDITS&#10;Animation &amp; Design: Bing Rijper&#10;Narration: Dale Bennett&#10;Script: &#10;&#10;VISIT US&#10;Website: www.fuseschool.org&#10;Twitter: https://twitter.com/fuseSchool&#10;Instagram: https://www.instagram.com/fuseschool/?hl=en&#10;Facebook: http://www.facebook.com/fuseschool&#10;&#10;This Open Educational Resource is free of charge, under a Creative Commons License: Attribution-NonCommercial CC BY-NC. You are allowed to download the video for nonprofit, educational use. If you would like to modify the video, please contact us: info@fuseschool.org" title="Lifecycle of a star | Astrophysics | Physics | FuseSchool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9725" y="959500"/>
            <a:ext cx="5439000" cy="407925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7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DOUBLE STAR EXPLOSION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8"/>
          <p:cNvSpPr txBox="1">
            <a:spLocks noGrp="1"/>
          </p:cNvSpPr>
          <p:nvPr>
            <p:ph type="title" idx="4294967295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fortaa"/>
                <a:ea typeface="Comfortaa"/>
                <a:cs typeface="Comfortaa"/>
                <a:sym typeface="Comfortaa"/>
              </a:rPr>
              <a:t>DOUBLE STAR EXPLOSION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42" name="Google Shape;442;p78" descr="This Hubblecast explores the various observations the NASA/ESA Hubble Space Telescope has made of the Eta Carinae in various wavelengths.&#10;&#10;More information and download options: http://www.spacetelescope.org/videos/heic1912a/&#10;&#10;Subscribe to Hubblecast in iTunes! https://itunes.apple.com/gb/podcast/hubblecast-hd/id258935617&#10;&#10;Receive future episodes on YouTube by pressing the Subscribe button above or follow us on Vimeo: https://vimeo.com/hubbleesa&#10;&#10;Watch more Hubblecast episodes: http://www.spacetelescope.org/videos/archive/category/hubblecast/&#10;&#10;Credit:&#10;Directed by: Bethany Downer  &#10;Editing: Nico Bartmann  &#10;Web and technical support: Mathias André and Raquel Yumi Shida  &#10;Written by: Laura Hiscott   &#10;Music: tonelabs - Orion Fog (tonelabs.com).   &#10;Footage and photos: ESA, NASA, J. Morse (BoldlyGo Institute), J. Hester, K. Davidson, N. Smith (University of Arizona, Tucson), Risinger (skysurvey.org)" title="Hubblecast 122 Light: The Evolution of Eta Carina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3940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79"/>
          <p:cNvPicPr preferRelativeResize="0"/>
          <p:nvPr/>
        </p:nvPicPr>
        <p:blipFill rotWithShape="1">
          <a:blip r:embed="rId3">
            <a:alphaModFix/>
          </a:blip>
          <a:srcRect t="6208"/>
          <a:stretch/>
        </p:blipFill>
        <p:spPr>
          <a:xfrm>
            <a:off x="0" y="-362425"/>
            <a:ext cx="9144000" cy="428805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79"/>
          <p:cNvSpPr txBox="1">
            <a:spLocks noGrp="1"/>
          </p:cNvSpPr>
          <p:nvPr>
            <p:ph type="body" idx="4294967295"/>
          </p:nvPr>
        </p:nvSpPr>
        <p:spPr>
          <a:xfrm>
            <a:off x="222450" y="4009800"/>
            <a:ext cx="8699100" cy="11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17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5"/>
              <a:buFont typeface="Open Sans"/>
              <a:buChar char="-"/>
            </a:pPr>
            <a:r>
              <a:rPr lang="en" sz="99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Images of a red giant after it sent off an explosion (although the whole star did not explode or go supernova) and created light "flashes". </a:t>
            </a:r>
            <a:br>
              <a:rPr lang="en" sz="99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99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995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17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5"/>
              <a:buFont typeface="Open Sans"/>
              <a:buChar char="-"/>
            </a:pPr>
            <a:r>
              <a:rPr lang="en" sz="99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You can see the dust from previous explosions expanding away from the red giant over time.  </a:t>
            </a:r>
            <a:br>
              <a:rPr lang="en" sz="99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995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17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5"/>
              <a:buFont typeface="Open Sans"/>
              <a:buChar char="-"/>
            </a:pPr>
            <a:r>
              <a:rPr lang="en" sz="99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red giant will eventually collapse as more of its atoms fuse into iron and explode into a supernova...but hasn't yet.</a:t>
            </a:r>
            <a:endParaRPr sz="995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80"/>
          <p:cNvPicPr preferRelativeResize="0"/>
          <p:nvPr/>
        </p:nvPicPr>
        <p:blipFill rotWithShape="1">
          <a:blip r:embed="rId3">
            <a:alphaModFix amt="50000"/>
          </a:blip>
          <a:srcRect t="3095" b="3086"/>
          <a:stretch/>
        </p:blipFill>
        <p:spPr>
          <a:xfrm>
            <a:off x="0" y="0"/>
            <a:ext cx="9144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80"/>
          <p:cNvSpPr txBox="1">
            <a:spLocks noGrp="1"/>
          </p:cNvSpPr>
          <p:nvPr>
            <p:ph type="ctrTitle"/>
          </p:nvPr>
        </p:nvSpPr>
        <p:spPr>
          <a:xfrm>
            <a:off x="1837575" y="1251525"/>
            <a:ext cx="5445900" cy="26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Vocabulary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81"/>
          <p:cNvSpPr txBox="1">
            <a:spLocks noGrp="1"/>
          </p:cNvSpPr>
          <p:nvPr>
            <p:ph type="title"/>
          </p:nvPr>
        </p:nvSpPr>
        <p:spPr>
          <a:xfrm>
            <a:off x="291875" y="406900"/>
            <a:ext cx="3039600" cy="138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SPACE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0" name="Google Shape;460;p81"/>
          <p:cNvSpPr txBox="1">
            <a:spLocks noGrp="1"/>
          </p:cNvSpPr>
          <p:nvPr>
            <p:ph type="body" idx="1"/>
          </p:nvPr>
        </p:nvSpPr>
        <p:spPr>
          <a:xfrm>
            <a:off x="291938" y="2053718"/>
            <a:ext cx="3039600" cy="237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the physical universe beyond the earth's atmosphere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1" name="Google Shape;461;p81"/>
          <p:cNvSpPr/>
          <p:nvPr/>
        </p:nvSpPr>
        <p:spPr>
          <a:xfrm>
            <a:off x="4232750" y="0"/>
            <a:ext cx="4911300" cy="5143500"/>
          </a:xfrm>
          <a:prstGeom prst="parallelogram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50800" dist="38100" algn="t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81"/>
          <p:cNvSpPr/>
          <p:nvPr/>
        </p:nvSpPr>
        <p:spPr>
          <a:xfrm>
            <a:off x="3331550" y="0"/>
            <a:ext cx="5633700" cy="5143500"/>
          </a:xfrm>
          <a:prstGeom prst="parallelogram">
            <a:avLst>
              <a:gd name="adj" fmla="val 24220"/>
            </a:avLst>
          </a:prstGeom>
          <a:solidFill>
            <a:srgbClr val="EEEEEE">
              <a:alpha val="6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3" name="Google Shape;463;p81"/>
          <p:cNvPicPr preferRelativeResize="0"/>
          <p:nvPr/>
        </p:nvPicPr>
        <p:blipFill rotWithShape="1">
          <a:blip r:embed="rId4">
            <a:alphaModFix/>
          </a:blip>
          <a:srcRect t="2134" b="2125"/>
          <a:stretch/>
        </p:blipFill>
        <p:spPr>
          <a:xfrm>
            <a:off x="3562350" y="0"/>
            <a:ext cx="5581800" cy="5143500"/>
          </a:xfrm>
          <a:prstGeom prst="parallelogram">
            <a:avLst>
              <a:gd name="adj" fmla="val 23683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1800" y="372493"/>
            <a:ext cx="6020400" cy="45153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83"/>
          <p:cNvPicPr preferRelativeResize="0"/>
          <p:nvPr/>
        </p:nvPicPr>
        <p:blipFill rotWithShape="1">
          <a:blip r:embed="rId3">
            <a:alphaModFix/>
          </a:blip>
          <a:srcRect t="29" b="19"/>
          <a:stretch/>
        </p:blipFill>
        <p:spPr>
          <a:xfrm>
            <a:off x="1561800" y="314093"/>
            <a:ext cx="6020400" cy="4515301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1800" y="314093"/>
            <a:ext cx="6020400" cy="45153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1800" y="314093"/>
            <a:ext cx="6020400" cy="4515300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Microsoft Office PowerPoint</Application>
  <PresentationFormat>Προβολή στην οθόνη (16:9)</PresentationFormat>
  <Paragraphs>45</Paragraphs>
  <Slides>55</Slides>
  <Notes>55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55</vt:i4>
      </vt:variant>
    </vt:vector>
  </HeadingPairs>
  <TitlesOfParts>
    <vt:vector size="66" baseType="lpstr">
      <vt:lpstr>Cantarell</vt:lpstr>
      <vt:lpstr>Open Sans</vt:lpstr>
      <vt:lpstr>NTR</vt:lpstr>
      <vt:lpstr>Comfortaa</vt:lpstr>
      <vt:lpstr>Roboto</vt:lpstr>
      <vt:lpstr>Arial</vt:lpstr>
      <vt:lpstr>Century Gothic</vt:lpstr>
      <vt:lpstr>Calibri</vt:lpstr>
      <vt:lpstr>Roboto Slab</vt:lpstr>
      <vt:lpstr>Marina</vt:lpstr>
      <vt:lpstr>Marina</vt:lpstr>
      <vt:lpstr>Nuclear Fusion</vt:lpstr>
      <vt:lpstr>NUCLEAR FUSION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pressure - asl</vt:lpstr>
      <vt:lpstr>Παρουσίαση του PowerPoint</vt:lpstr>
      <vt:lpstr>Παρουσίαση του PowerPoint</vt:lpstr>
      <vt:lpstr>More Pressure Higher Temperature</vt:lpstr>
      <vt:lpstr>TEMPERATURE/PRESSURE LAB</vt:lpstr>
      <vt:lpstr>GAME: NUCLEAR FUSION </vt:lpstr>
      <vt:lpstr>NUCLEAR FUSION</vt:lpstr>
      <vt:lpstr>NUCLEAR FUSION</vt:lpstr>
      <vt:lpstr>GAME: CREATE FUSION IN THE SUN</vt:lpstr>
      <vt:lpstr>LAB: FUSION MARSHMALLOW</vt:lpstr>
      <vt:lpstr>NUCLEAR FUSION LAB</vt:lpstr>
      <vt:lpstr>Παρουσίαση του PowerPoint</vt:lpstr>
      <vt:lpstr>Παρουσίαση του PowerPoint</vt:lpstr>
      <vt:lpstr>FUSION CONTINUES</vt:lpstr>
      <vt:lpstr>RED GIANT</vt:lpstr>
      <vt:lpstr>RED GIANT</vt:lpstr>
      <vt:lpstr>Παρουσίαση του PowerPoint</vt:lpstr>
      <vt:lpstr>ACTIVITY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SUPERNOVA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HYDROGEN TO HELIUM</vt:lpstr>
      <vt:lpstr>LIFE CYCLE of A STAR</vt:lpstr>
      <vt:lpstr>LIFE CYCLE OF A STAR</vt:lpstr>
      <vt:lpstr>DOUBLE STAR EXPLOSION</vt:lpstr>
      <vt:lpstr>DOUBLE STAR EXPLOSION</vt:lpstr>
      <vt:lpstr>Παρουσίαση του PowerPoint</vt:lpstr>
      <vt:lpstr>Vocabulary</vt:lpstr>
      <vt:lpstr>SPACE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ANASTASIA LOUKA</dc:creator>
  <cp:lastModifiedBy>ΑΝΑΣΤΑΣΙΑ ΛΟΥΚΑ</cp:lastModifiedBy>
  <cp:revision>1</cp:revision>
  <dcterms:modified xsi:type="dcterms:W3CDTF">2026-02-25T08:08:16Z</dcterms:modified>
</cp:coreProperties>
</file>