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DM Sans Medium"/>
      <p:regular r:id="rId15"/>
      <p:bold r:id="rId16"/>
      <p:italic r:id="rId17"/>
      <p:boldItalic r:id="rId18"/>
    </p:embeddedFont>
    <p:embeddedFont>
      <p:font typeface="Merriweather"/>
      <p:regular r:id="rId19"/>
      <p:bold r:id="rId20"/>
      <p:italic r:id="rId21"/>
      <p:boldItalic r:id="rId22"/>
    </p:embeddedFont>
    <p:embeddedFont>
      <p:font typeface="DM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bold.fntdata"/><Relationship Id="rId22" Type="http://schemas.openxmlformats.org/officeDocument/2006/relationships/font" Target="fonts/Merriweather-boldItalic.fntdata"/><Relationship Id="rId21" Type="http://schemas.openxmlformats.org/officeDocument/2006/relationships/font" Target="fonts/Merriweather-italic.fntdata"/><Relationship Id="rId24" Type="http://schemas.openxmlformats.org/officeDocument/2006/relationships/font" Target="fonts/DMSans-bold.fntdata"/><Relationship Id="rId23" Type="http://schemas.openxmlformats.org/officeDocument/2006/relationships/font" Target="fonts/DM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-boldItalic.fntdata"/><Relationship Id="rId25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DMSansMedium-regular.fntdata"/><Relationship Id="rId14" Type="http://schemas.openxmlformats.org/officeDocument/2006/relationships/slide" Target="slides/slide9.xml"/><Relationship Id="rId17" Type="http://schemas.openxmlformats.org/officeDocument/2006/relationships/font" Target="fonts/DMSansMedium-italic.fntdata"/><Relationship Id="rId16" Type="http://schemas.openxmlformats.org/officeDocument/2006/relationships/font" Target="fonts/DMSansMedium-bold.fntdata"/><Relationship Id="rId19" Type="http://schemas.openxmlformats.org/officeDocument/2006/relationships/font" Target="fonts/Merriweather-regular.fntdata"/><Relationship Id="rId18" Type="http://schemas.openxmlformats.org/officeDocument/2006/relationships/font" Target="fonts/DMSans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dca16cd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9dca16cd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dca16cd8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9dca16cd8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9dca16cd8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9dca16cd8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9e1ba37da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9e1ba37da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e1ba37da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9e1ba37da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9e1ba37da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9e1ba37da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dca16cd85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9dca16cd8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9e1ba37da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9e1ba37da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e1ba37da4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e1ba37da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" name="Google Shape;56;p1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1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2" name="Google Shape;62;p1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0" name="Google Shape;70;p1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7" name="Google Shape;77;p1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" name="Google Shape;78;p1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9" name="Google Shape;79;p1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7" name="Google Shape;87;p1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" name="Google Shape;88;p1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9" name="Google Shape;89;p1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" name="Google Shape;90;p1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1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" name="Google Shape;103;p1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2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2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" name="Google Shape;115;p2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28" name="Google Shape;128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slide" type="title">
  <p:cSld name="TITLE"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idx="1" type="body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23"/>
          <p:cNvSpPr txBox="1"/>
          <p:nvPr>
            <p:ph type="ctrTitle"/>
          </p:nvPr>
        </p:nvSpPr>
        <p:spPr>
          <a:xfrm>
            <a:off x="196950" y="223825"/>
            <a:ext cx="8011800" cy="18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50"/>
              <a:buNone/>
              <a:defRPr sz="675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3"/>
          <p:cNvSpPr txBox="1"/>
          <p:nvPr>
            <p:ph idx="2" type="subTitle"/>
          </p:nvPr>
        </p:nvSpPr>
        <p:spPr>
          <a:xfrm>
            <a:off x="196950" y="2171250"/>
            <a:ext cx="3986700" cy="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50"/>
              <a:buFont typeface="DM Sans Medium"/>
              <a:buNone/>
              <a:defRPr sz="1850"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" name="Google Shape;135;p23"/>
          <p:cNvSpPr/>
          <p:nvPr>
            <p:ph idx="3" type="pic"/>
          </p:nvPr>
        </p:nvSpPr>
        <p:spPr>
          <a:xfrm>
            <a:off x="4437578" y="2171250"/>
            <a:ext cx="4509600" cy="27756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36" name="Google Shape;136;p23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umber" type="secHead">
  <p:cSld name="SECTION_HEADER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>
            <a:off x="511953" y="5885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9" name="Google Shape;13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0" name="Google Shape;140;p24"/>
          <p:cNvSpPr txBox="1"/>
          <p:nvPr>
            <p:ph idx="2" type="title"/>
          </p:nvPr>
        </p:nvSpPr>
        <p:spPr>
          <a:xfrm>
            <a:off x="511953" y="14303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1" name="Google Shape;141;p24"/>
          <p:cNvSpPr txBox="1"/>
          <p:nvPr>
            <p:ph idx="3" type="title"/>
          </p:nvPr>
        </p:nvSpPr>
        <p:spPr>
          <a:xfrm>
            <a:off x="511953" y="22721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2" name="Google Shape;142;p24"/>
          <p:cNvSpPr txBox="1"/>
          <p:nvPr>
            <p:ph idx="4" type="title"/>
          </p:nvPr>
        </p:nvSpPr>
        <p:spPr>
          <a:xfrm>
            <a:off x="511953" y="31139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24"/>
          <p:cNvSpPr txBox="1"/>
          <p:nvPr>
            <p:ph idx="5" type="title"/>
          </p:nvPr>
        </p:nvSpPr>
        <p:spPr>
          <a:xfrm>
            <a:off x="511953" y="3955799"/>
            <a:ext cx="74643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50"/>
              <a:buNone/>
              <a:defRPr sz="365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4" name="Google Shape;144;p24"/>
          <p:cNvSpPr txBox="1"/>
          <p:nvPr>
            <p:ph idx="1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24"/>
          <p:cNvSpPr txBox="1"/>
          <p:nvPr>
            <p:ph idx="6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 type="tx">
  <p:cSld name="TITLE_AND_BODY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25"/>
          <p:cNvSpPr txBox="1"/>
          <p:nvPr>
            <p:ph idx="1" type="subTitle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50"/>
              <a:buFont typeface="Merriweather"/>
              <a:buNone/>
              <a:defRPr sz="26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49" name="Google Shape;149;p25"/>
          <p:cNvSpPr txBox="1"/>
          <p:nvPr>
            <p:ph idx="2" type="body"/>
          </p:nvPr>
        </p:nvSpPr>
        <p:spPr>
          <a:xfrm>
            <a:off x="196951" y="196725"/>
            <a:ext cx="18591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25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TITLE_AND_BODY_1">
    <p:bg>
      <p:bgPr>
        <a:solidFill>
          <a:schemeClr val="dk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6"/>
          <p:cNvSpPr txBox="1"/>
          <p:nvPr>
            <p:ph idx="1" type="subTitle"/>
          </p:nvPr>
        </p:nvSpPr>
        <p:spPr>
          <a:xfrm>
            <a:off x="975300" y="1864050"/>
            <a:ext cx="7193400" cy="141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50"/>
              <a:buFont typeface="Merriweather"/>
              <a:buNone/>
              <a:defRPr sz="265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154" name="Google Shape;154;p26"/>
          <p:cNvSpPr txBox="1"/>
          <p:nvPr>
            <p:ph idx="2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5" name="Google Shape;155;p26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1" type="twoColTx">
  <p:cSld name="TITLE_AND_TWO_COLUMNS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50"/>
              <a:buNone/>
              <a:defRPr/>
            </a:lvl9pPr>
          </a:lstStyle>
          <a:p/>
        </p:txBody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" name="Google Shape;160;p27"/>
          <p:cNvSpPr/>
          <p:nvPr>
            <p:ph idx="2" type="pic"/>
          </p:nvPr>
        </p:nvSpPr>
        <p:spPr>
          <a:xfrm>
            <a:off x="3726325" y="669925"/>
            <a:ext cx="5220900" cy="42768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61" name="Google Shape;161;p27"/>
          <p:cNvSpPr txBox="1"/>
          <p:nvPr>
            <p:ph idx="3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2" name="Google Shape;162;p27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2">
  <p:cSld name="TITLE_AND_TWO_COLUMNS_1">
    <p:bg>
      <p:bgPr>
        <a:solidFill>
          <a:schemeClr val="dk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5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5" name="Google Shape;165;p28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6" name="Google Shape;16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" name="Google Shape;167;p28"/>
          <p:cNvSpPr/>
          <p:nvPr>
            <p:ph idx="2" type="pic"/>
          </p:nvPr>
        </p:nvSpPr>
        <p:spPr>
          <a:xfrm>
            <a:off x="3726325" y="669925"/>
            <a:ext cx="5220900" cy="42768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sp>
      <p:sp>
        <p:nvSpPr>
          <p:cNvPr id="168" name="Google Shape;168;p28"/>
          <p:cNvSpPr txBox="1"/>
          <p:nvPr>
            <p:ph idx="3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9" name="Google Shape;169;p28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0" name="Google Shape;170;p28"/>
          <p:cNvSpPr txBox="1"/>
          <p:nvPr>
            <p:ph idx="5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chart">
  <p:cSld name="SECTION_TITLE_AND_DESCRIPTION">
    <p:bg>
      <p:bgPr>
        <a:solidFill>
          <a:schemeClr val="lt2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/>
          <p:nvPr/>
        </p:nvSpPr>
        <p:spPr>
          <a:xfrm>
            <a:off x="4305000" y="-125"/>
            <a:ext cx="4839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3" name="Google Shape;17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" name="Google Shape;174;p29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5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5" name="Google Shape;175;p29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76" name="Google Shape;176;p29"/>
          <p:cNvSpPr txBox="1"/>
          <p:nvPr>
            <p:ph idx="2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177" name="Google Shape;177;p29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>
                <a:solidFill>
                  <a:schemeClr val="lt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>
                <a:solidFill>
                  <a:schemeClr val="lt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endix">
  <p:cSld name="CAPTION_ONLY">
    <p:bg>
      <p:bgPr>
        <a:solidFill>
          <a:schemeClr val="lt2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" name="Google Shape;180;p30"/>
          <p:cNvSpPr txBox="1"/>
          <p:nvPr>
            <p:ph idx="1" type="body"/>
          </p:nvPr>
        </p:nvSpPr>
        <p:spPr>
          <a:xfrm>
            <a:off x="2030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1" name="Google Shape;181;p30"/>
          <p:cNvSpPr txBox="1"/>
          <p:nvPr>
            <p:ph idx="2" type="body"/>
          </p:nvPr>
        </p:nvSpPr>
        <p:spPr>
          <a:xfrm>
            <a:off x="2030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2" name="Google Shape;182;p30"/>
          <p:cNvSpPr txBox="1"/>
          <p:nvPr>
            <p:ph idx="3" type="body"/>
          </p:nvPr>
        </p:nvSpPr>
        <p:spPr>
          <a:xfrm>
            <a:off x="2030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3" name="Google Shape;183;p30"/>
          <p:cNvSpPr txBox="1"/>
          <p:nvPr>
            <p:ph idx="4" type="body"/>
          </p:nvPr>
        </p:nvSpPr>
        <p:spPr>
          <a:xfrm>
            <a:off x="2030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4" name="Google Shape;184;p30"/>
          <p:cNvSpPr txBox="1"/>
          <p:nvPr>
            <p:ph idx="5" type="body"/>
          </p:nvPr>
        </p:nvSpPr>
        <p:spPr>
          <a:xfrm>
            <a:off x="2030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5" name="Google Shape;185;p30"/>
          <p:cNvSpPr txBox="1"/>
          <p:nvPr>
            <p:ph idx="6" type="body"/>
          </p:nvPr>
        </p:nvSpPr>
        <p:spPr>
          <a:xfrm>
            <a:off x="2030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6" name="Google Shape;186;p30"/>
          <p:cNvSpPr txBox="1"/>
          <p:nvPr>
            <p:ph idx="7" type="body"/>
          </p:nvPr>
        </p:nvSpPr>
        <p:spPr>
          <a:xfrm>
            <a:off x="2030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7" name="Google Shape;187;p30"/>
          <p:cNvSpPr txBox="1"/>
          <p:nvPr>
            <p:ph idx="8" type="body"/>
          </p:nvPr>
        </p:nvSpPr>
        <p:spPr>
          <a:xfrm>
            <a:off x="2030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8" name="Google Shape;188;p30"/>
          <p:cNvSpPr txBox="1"/>
          <p:nvPr>
            <p:ph idx="9" type="body"/>
          </p:nvPr>
        </p:nvSpPr>
        <p:spPr>
          <a:xfrm>
            <a:off x="2030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89" name="Google Shape;189;p30"/>
          <p:cNvSpPr txBox="1"/>
          <p:nvPr>
            <p:ph idx="13" type="body"/>
          </p:nvPr>
        </p:nvSpPr>
        <p:spPr>
          <a:xfrm>
            <a:off x="32496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0" name="Google Shape;190;p30"/>
          <p:cNvSpPr txBox="1"/>
          <p:nvPr>
            <p:ph idx="14" type="body"/>
          </p:nvPr>
        </p:nvSpPr>
        <p:spPr>
          <a:xfrm>
            <a:off x="32496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1" name="Google Shape;191;p30"/>
          <p:cNvSpPr txBox="1"/>
          <p:nvPr>
            <p:ph idx="15" type="body"/>
          </p:nvPr>
        </p:nvSpPr>
        <p:spPr>
          <a:xfrm>
            <a:off x="32496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2" name="Google Shape;192;p30"/>
          <p:cNvSpPr txBox="1"/>
          <p:nvPr>
            <p:ph idx="16" type="body"/>
          </p:nvPr>
        </p:nvSpPr>
        <p:spPr>
          <a:xfrm>
            <a:off x="32496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3" name="Google Shape;193;p30"/>
          <p:cNvSpPr txBox="1"/>
          <p:nvPr>
            <p:ph idx="17" type="body"/>
          </p:nvPr>
        </p:nvSpPr>
        <p:spPr>
          <a:xfrm>
            <a:off x="32496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4" name="Google Shape;194;p30"/>
          <p:cNvSpPr txBox="1"/>
          <p:nvPr>
            <p:ph idx="18" type="body"/>
          </p:nvPr>
        </p:nvSpPr>
        <p:spPr>
          <a:xfrm>
            <a:off x="32496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5" name="Google Shape;195;p30"/>
          <p:cNvSpPr txBox="1"/>
          <p:nvPr>
            <p:ph idx="19" type="body"/>
          </p:nvPr>
        </p:nvSpPr>
        <p:spPr>
          <a:xfrm>
            <a:off x="32496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6" name="Google Shape;196;p30"/>
          <p:cNvSpPr txBox="1"/>
          <p:nvPr>
            <p:ph idx="20" type="body"/>
          </p:nvPr>
        </p:nvSpPr>
        <p:spPr>
          <a:xfrm>
            <a:off x="32496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7" name="Google Shape;197;p30"/>
          <p:cNvSpPr txBox="1"/>
          <p:nvPr>
            <p:ph idx="21" type="body"/>
          </p:nvPr>
        </p:nvSpPr>
        <p:spPr>
          <a:xfrm>
            <a:off x="32496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8" name="Google Shape;198;p30"/>
          <p:cNvSpPr txBox="1"/>
          <p:nvPr>
            <p:ph idx="22" type="body"/>
          </p:nvPr>
        </p:nvSpPr>
        <p:spPr>
          <a:xfrm>
            <a:off x="6296200" y="8914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199" name="Google Shape;199;p30"/>
          <p:cNvSpPr txBox="1"/>
          <p:nvPr>
            <p:ph idx="23" type="body"/>
          </p:nvPr>
        </p:nvSpPr>
        <p:spPr>
          <a:xfrm>
            <a:off x="6296200" y="13204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0" name="Google Shape;200;p30"/>
          <p:cNvSpPr txBox="1"/>
          <p:nvPr>
            <p:ph idx="24" type="body"/>
          </p:nvPr>
        </p:nvSpPr>
        <p:spPr>
          <a:xfrm>
            <a:off x="6296200" y="15886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1" name="Google Shape;201;p30"/>
          <p:cNvSpPr txBox="1"/>
          <p:nvPr>
            <p:ph idx="25" type="body"/>
          </p:nvPr>
        </p:nvSpPr>
        <p:spPr>
          <a:xfrm>
            <a:off x="6296200" y="220655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26" type="body"/>
          </p:nvPr>
        </p:nvSpPr>
        <p:spPr>
          <a:xfrm>
            <a:off x="6296200" y="26355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3" name="Google Shape;203;p30"/>
          <p:cNvSpPr txBox="1"/>
          <p:nvPr>
            <p:ph idx="27" type="body"/>
          </p:nvPr>
        </p:nvSpPr>
        <p:spPr>
          <a:xfrm>
            <a:off x="6296200" y="290375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4" name="Google Shape;204;p30"/>
          <p:cNvSpPr txBox="1"/>
          <p:nvPr>
            <p:ph idx="28" type="body"/>
          </p:nvPr>
        </p:nvSpPr>
        <p:spPr>
          <a:xfrm>
            <a:off x="6296200" y="3433400"/>
            <a:ext cx="2644800" cy="4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5" name="Google Shape;205;p30"/>
          <p:cNvSpPr txBox="1"/>
          <p:nvPr>
            <p:ph idx="29" type="body"/>
          </p:nvPr>
        </p:nvSpPr>
        <p:spPr>
          <a:xfrm>
            <a:off x="6296200" y="38624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3429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3429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3429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3429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3429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3429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●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3429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○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3429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 Medium"/>
              <a:buChar char="■"/>
              <a:defRPr sz="1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6" name="Google Shape;206;p30"/>
          <p:cNvSpPr txBox="1"/>
          <p:nvPr>
            <p:ph idx="30" type="body"/>
          </p:nvPr>
        </p:nvSpPr>
        <p:spPr>
          <a:xfrm>
            <a:off x="6296200" y="4130600"/>
            <a:ext cx="2644800" cy="2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indent="-2794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indent="-2794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indent="-2794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indent="-2794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indent="-2794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●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indent="-2794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○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indent="-2794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DM Sans Medium"/>
              <a:buChar char="■"/>
              <a:defRPr sz="80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/>
        </p:txBody>
      </p:sp>
      <p:sp>
        <p:nvSpPr>
          <p:cNvPr id="207" name="Google Shape;207;p30"/>
          <p:cNvSpPr txBox="1"/>
          <p:nvPr>
            <p:ph idx="31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  <p:sp>
        <p:nvSpPr>
          <p:cNvPr id="208" name="Google Shape;208;p30"/>
          <p:cNvSpPr txBox="1"/>
          <p:nvPr>
            <p:ph idx="3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blank">
  <p:cSld name="CUSTOM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31"/>
          <p:cNvSpPr txBox="1"/>
          <p:nvPr>
            <p:ph idx="1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2" name="Google Shape;212;p31"/>
          <p:cNvSpPr txBox="1"/>
          <p:nvPr>
            <p:ph idx="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>
                <a:solidFill>
                  <a:schemeClr val="dk1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 sz="800">
                <a:solidFill>
                  <a:schemeClr val="dk1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 sz="800">
                <a:solidFill>
                  <a:schemeClr val="dk1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 sz="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50"/>
              <a:buFont typeface="Merriweather"/>
              <a:buNone/>
              <a:defRPr b="1" sz="3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17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DM Sans"/>
              <a:buChar char="○"/>
              <a:defRPr sz="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●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○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DM Sans"/>
              <a:buChar char="■"/>
              <a:defRPr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24">
          <p15:clr>
            <a:srgbClr val="E46962"/>
          </p15:clr>
        </p15:guide>
        <p15:guide id="2" orient="horz" pos="124">
          <p15:clr>
            <a:srgbClr val="E46962"/>
          </p15:clr>
        </p15:guide>
        <p15:guide id="3" pos="5636">
          <p15:clr>
            <a:srgbClr val="E46962"/>
          </p15:clr>
        </p15:guide>
        <p15:guide id="4" orient="horz" pos="3116">
          <p15:clr>
            <a:srgbClr val="E46962"/>
          </p15:clr>
        </p15:guide>
        <p15:guide id="5" pos="1296">
          <p15:clr>
            <a:srgbClr val="E46962"/>
          </p15:clr>
        </p15:guide>
        <p15:guide id="6" pos="4465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lijQ3a8yUYQ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idx="4" type="body"/>
          </p:nvPr>
        </p:nvSpPr>
        <p:spPr>
          <a:xfrm>
            <a:off x="8208751" y="196725"/>
            <a:ext cx="8124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MM</a:t>
            </a:r>
            <a:r>
              <a:rPr lang="en"/>
              <a:t>.DD.YY</a:t>
            </a:r>
            <a:endParaRPr/>
          </a:p>
        </p:txBody>
      </p:sp>
      <p:sp>
        <p:nvSpPr>
          <p:cNvPr id="218" name="Google Shape;218;p32"/>
          <p:cNvSpPr txBox="1"/>
          <p:nvPr>
            <p:ph type="ctrTitle"/>
          </p:nvPr>
        </p:nvSpPr>
        <p:spPr>
          <a:xfrm>
            <a:off x="196950" y="294150"/>
            <a:ext cx="8011800" cy="18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Πείραμα Βιολογίας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32"/>
          <p:cNvSpPr txBox="1"/>
          <p:nvPr>
            <p:ph idx="2" type="subTitle"/>
          </p:nvPr>
        </p:nvSpPr>
        <p:spPr>
          <a:xfrm>
            <a:off x="196950" y="2171250"/>
            <a:ext cx="3986700" cy="8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rebuchet MS"/>
                <a:ea typeface="Trebuchet MS"/>
                <a:cs typeface="Trebuchet MS"/>
                <a:sym typeface="Trebuchet MS"/>
              </a:rPr>
              <a:t>Α. Αντίδραση της ζάχαρης, του κιτρικού οξέος (ξινό) και του αλατιού με το γάλα</a:t>
            </a:r>
            <a:endParaRPr b="1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Lorem Ipsum</a:t>
            </a:r>
            <a:endParaRPr/>
          </a:p>
        </p:txBody>
      </p:sp>
      <p:pic>
        <p:nvPicPr>
          <p:cNvPr id="221" name="Google Shape;221;p32"/>
          <p:cNvPicPr preferRelativeResize="0"/>
          <p:nvPr/>
        </p:nvPicPr>
        <p:blipFill rotWithShape="1">
          <a:blip r:embed="rId3">
            <a:alphaModFix/>
          </a:blip>
          <a:srcRect b="0" l="-7422" r="0" t="0"/>
          <a:stretch/>
        </p:blipFill>
        <p:spPr>
          <a:xfrm>
            <a:off x="6464125" y="1746550"/>
            <a:ext cx="1998300" cy="279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6900" y="1780575"/>
            <a:ext cx="2399825" cy="27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p33"/>
          <p:cNvSpPr txBox="1"/>
          <p:nvPr>
            <p:ph idx="1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229" name="Google Shape;229;p33"/>
          <p:cNvSpPr txBox="1"/>
          <p:nvPr>
            <p:ph idx="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Science Presentation</a:t>
            </a:r>
            <a:endParaRPr/>
          </a:p>
        </p:txBody>
      </p:sp>
      <p:sp>
        <p:nvSpPr>
          <p:cNvPr id="230" name="Google Shape;230;p33"/>
          <p:cNvSpPr txBox="1"/>
          <p:nvPr/>
        </p:nvSpPr>
        <p:spPr>
          <a:xfrm>
            <a:off x="516437" y="744789"/>
            <a:ext cx="70437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Αντιδρά το γάλα με: ζάχαρη, κιτρικό οξύ, αλάτι;</a:t>
            </a:r>
            <a:endParaRPr b="1" sz="24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33"/>
          <p:cNvSpPr txBox="1"/>
          <p:nvPr/>
        </p:nvSpPr>
        <p:spPr>
          <a:xfrm>
            <a:off x="516437" y="1584311"/>
            <a:ext cx="70437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Ενδεχομένως έχουμε παρατηρήσει στο σπίτι μας ότι κάποιο απο τα παραπάνω υλικά αντιδρά με το γάλα</a:t>
            </a:r>
            <a:endParaRPr b="1" sz="20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2" name="Google Shape;232;p33"/>
          <p:cNvSpPr txBox="1"/>
          <p:nvPr/>
        </p:nvSpPr>
        <p:spPr>
          <a:xfrm>
            <a:off x="588750" y="2420400"/>
            <a:ext cx="67707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Κάνουμε μια υπόθεση</a:t>
            </a:r>
            <a:endParaRPr b="1" sz="22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33"/>
          <p:cNvSpPr txBox="1"/>
          <p:nvPr/>
        </p:nvSpPr>
        <p:spPr>
          <a:xfrm>
            <a:off x="516437" y="3256495"/>
            <a:ext cx="70437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Πραγματοποιούμε τα πειράματα</a:t>
            </a:r>
            <a:endParaRPr b="1" sz="23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516437" y="4102806"/>
            <a:ext cx="70437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5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Εξάγουμε το συμπέρασμά μας</a:t>
            </a:r>
            <a:endParaRPr b="1" sz="255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196954" y="744789"/>
            <a:ext cx="391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1.1.</a:t>
            </a:r>
            <a:endParaRPr b="1" sz="14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6" name="Google Shape;236;p33"/>
          <p:cNvSpPr txBox="1"/>
          <p:nvPr/>
        </p:nvSpPr>
        <p:spPr>
          <a:xfrm>
            <a:off x="196954" y="1584311"/>
            <a:ext cx="391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2.</a:t>
            </a:r>
            <a:endParaRPr b="1" sz="14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7" name="Google Shape;237;p33"/>
          <p:cNvSpPr txBox="1"/>
          <p:nvPr/>
        </p:nvSpPr>
        <p:spPr>
          <a:xfrm>
            <a:off x="196954" y="3256495"/>
            <a:ext cx="391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4.</a:t>
            </a:r>
            <a:endParaRPr b="1" sz="14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196954" y="4102806"/>
            <a:ext cx="391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5.</a:t>
            </a:r>
            <a:endParaRPr b="1" sz="14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196954" y="2492389"/>
            <a:ext cx="3918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3</a:t>
            </a:r>
            <a:r>
              <a:rPr b="1" lang="en" sz="145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b="1" sz="1450">
              <a:solidFill>
                <a:schemeClr val="dk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5" name="Google Shape;245;p34"/>
          <p:cNvSpPr txBox="1"/>
          <p:nvPr>
            <p:ph type="title"/>
          </p:nvPr>
        </p:nvSpPr>
        <p:spPr>
          <a:xfrm>
            <a:off x="197375" y="1052750"/>
            <a:ext cx="3151800" cy="163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Αποτέλεσματαπειράματος -εξήγηση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" sz="1900">
                <a:latin typeface="Trebuchet MS"/>
                <a:ea typeface="Trebuchet MS"/>
                <a:cs typeface="Trebuchet MS"/>
                <a:sym typeface="Trebuchet MS"/>
              </a:rPr>
              <a:t>Από τα τρία διαλύματα παρατήρσαμε ότι μόνο το κιτρικό οξύ αλλάζει τη σύσταση του γάλακτος. 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7" name="Google Shape;247;p34"/>
          <p:cNvSpPr txBox="1"/>
          <p:nvPr>
            <p:ph idx="2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Experiment Results (Pie Chart)</a:t>
            </a:r>
            <a:endParaRPr/>
          </a:p>
        </p:txBody>
      </p:sp>
      <p:sp>
        <p:nvSpPr>
          <p:cNvPr id="248" name="Google Shape;248;p34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Science Presentation</a:t>
            </a:r>
            <a:endParaRPr/>
          </a:p>
        </p:txBody>
      </p:sp>
      <p:pic>
        <p:nvPicPr>
          <p:cNvPr id="249" name="Google Shape;249;p34"/>
          <p:cNvPicPr preferRelativeResize="0"/>
          <p:nvPr/>
        </p:nvPicPr>
        <p:blipFill rotWithShape="1">
          <a:blip r:embed="rId3">
            <a:alphaModFix/>
          </a:blip>
          <a:srcRect b="0" l="-7422" r="0" t="0"/>
          <a:stretch/>
        </p:blipFill>
        <p:spPr>
          <a:xfrm>
            <a:off x="5448025" y="1085713"/>
            <a:ext cx="1998300" cy="279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/>
          <p:nvPr>
            <p:ph idx="1" type="body"/>
          </p:nvPr>
        </p:nvSpPr>
        <p:spPr>
          <a:xfrm>
            <a:off x="3123424" y="196725"/>
            <a:ext cx="3909000" cy="23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>
                <a:latin typeface="Trebuchet MS"/>
                <a:ea typeface="Trebuchet MS"/>
                <a:cs typeface="Trebuchet MS"/>
                <a:sym typeface="Trebuchet MS"/>
              </a:rPr>
              <a:t>ΤΙ ΕΙΝΑΙ ΟΙ </a:t>
            </a:r>
            <a:r>
              <a:rPr lang="en" sz="1900">
                <a:latin typeface="Trebuchet MS"/>
                <a:ea typeface="Trebuchet MS"/>
                <a:cs typeface="Trebuchet MS"/>
                <a:sym typeface="Trebuchet MS"/>
              </a:rPr>
              <a:t>ΠΡΩΤΕΐΝΕΣ</a:t>
            </a:r>
            <a:endParaRPr sz="19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5" name="Google Shape;255;p35"/>
          <p:cNvSpPr txBox="1"/>
          <p:nvPr/>
        </p:nvSpPr>
        <p:spPr>
          <a:xfrm>
            <a:off x="1339075" y="585275"/>
            <a:ext cx="6784200" cy="44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Clr>
                <a:srgbClr val="6F5E4E"/>
              </a:buClr>
              <a:buSzPts val="1550"/>
              <a:buChar char="●"/>
            </a:pPr>
            <a:r>
              <a:rPr lang="en" sz="1550">
                <a:solidFill>
                  <a:srgbClr val="6F5E4E"/>
                </a:solidFill>
                <a:highlight>
                  <a:srgbClr val="F5F4F4"/>
                </a:highlight>
              </a:rPr>
              <a:t> οι πρωτεΐνες είναι πολυμερείς οργανικές ενώσεις που αποτελούνται από αμινοξέα. </a:t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Clr>
                <a:srgbClr val="6F5E4E"/>
              </a:buClr>
              <a:buSzPts val="1550"/>
              <a:buChar char="●"/>
            </a:pPr>
            <a:r>
              <a:rPr lang="en" sz="1550">
                <a:solidFill>
                  <a:srgbClr val="6F5E4E"/>
                </a:solidFill>
                <a:highlight>
                  <a:srgbClr val="F5F4F4"/>
                </a:highlight>
              </a:rPr>
              <a:t>Οι πρωτεΐνες πήραν το όνομα τους από το μύθο του Πρωτέα, ο οποίος είχε την ικανότητα να αλλάζει πολλές μορφές. </a:t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Clr>
                <a:srgbClr val="6F5E4E"/>
              </a:buClr>
              <a:buSzPts val="1550"/>
              <a:buChar char="●"/>
            </a:pPr>
            <a:r>
              <a:rPr lang="en" sz="1550">
                <a:solidFill>
                  <a:srgbClr val="6F5E4E"/>
                </a:solidFill>
                <a:highlight>
                  <a:srgbClr val="F5F4F4"/>
                </a:highlight>
              </a:rPr>
              <a:t>Τα αμινοξέα μιας πρωτεΐνης  συνδέονται σε σειρά με ισχυρούς δεσμούς που ονομάζονται ΠΕΠΤΙΔΙΚΟΙ ΔΕΣΜΟΙ. </a:t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Clr>
                <a:srgbClr val="6F5E4E"/>
              </a:buClr>
              <a:buSzPts val="1550"/>
              <a:buChar char="●"/>
            </a:pPr>
            <a:r>
              <a:rPr lang="en" sz="1550">
                <a:solidFill>
                  <a:srgbClr val="6F5E4E"/>
                </a:solidFill>
                <a:highlight>
                  <a:srgbClr val="F5F4F4"/>
                </a:highlight>
              </a:rPr>
              <a:t>Πλάγιες όμως ομάδες συνδέονται χαλαρά με ασθενείς δεσμούς και έτσι η κάθε πρωτεΐνη αναδιπλώνεται με ένα μοναδικό τρόπο στο χώρο που της δίνει συγκεκριμένη δομή και λειτουργία.</a:t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6F5E4E"/>
              </a:solidFill>
              <a:highlight>
                <a:srgbClr val="F5F4F4"/>
              </a:highlight>
            </a:endParaRPr>
          </a:p>
          <a:p>
            <a:pPr indent="-327025" lvl="0" marL="457200" rtl="0" algn="l">
              <a:spcBef>
                <a:spcPts val="0"/>
              </a:spcBef>
              <a:spcAft>
                <a:spcPts val="0"/>
              </a:spcAft>
              <a:buClr>
                <a:srgbClr val="6F5E4E"/>
              </a:buClr>
              <a:buSzPts val="1550"/>
              <a:buChar char="●"/>
            </a:pPr>
            <a:r>
              <a:rPr lang="en" sz="1550">
                <a:solidFill>
                  <a:srgbClr val="6F5E4E"/>
                </a:solidFill>
                <a:highlight>
                  <a:srgbClr val="F5F4F4"/>
                </a:highlight>
              </a:rPr>
              <a:t> Η τρισδιάστατη δομή μιας πρωτεΐνης μπορεί εύκολα να καταστραφεί με ένα μη αντιστρεπτό τρόπο, εάν επιδράσουν στους ασθενείς δεσμούς αλλαγές στο PH (μέσω επίδρασης χημικών ή αλλαγές στη θερμοκρασία. Η μη αντιστρεπτή μεταβολή της δομής της πρωτεΐνης ονομάζεται ΜΕΤΟΥΣΙΩΣΗ.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6"/>
          <p:cNvSpPr txBox="1"/>
          <p:nvPr>
            <p:ph idx="2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A short video about protein primary, secondary, tertiary, and quaternary structure." id="261" name="Google Shape;261;p36" title="Protein Structur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0700" y="1067525"/>
            <a:ext cx="5592275" cy="3145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6"/>
          <p:cNvSpPr txBox="1"/>
          <p:nvPr/>
        </p:nvSpPr>
        <p:spPr>
          <a:xfrm>
            <a:off x="2465400" y="544000"/>
            <a:ext cx="46221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PROTEIN STRUCTURE</a:t>
            </a:r>
            <a:endParaRPr sz="16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7"/>
          <p:cNvSpPr txBox="1"/>
          <p:nvPr/>
        </p:nvSpPr>
        <p:spPr>
          <a:xfrm>
            <a:off x="92600" y="405825"/>
            <a:ext cx="6852300" cy="4171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Τι είναι η μετουσίωση και πώς συμβαίνει;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Μια πρωτεΐνη μετουσιώνεται όταν το κανονικό της 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σχήμα παραμορφώνεται επειδή ορισμένοι από τους 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δεσμούς υδρογόνου σπάνε.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 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Οι ασθενείς δεσμοί υδρογόνου σπάνε όταν εφαρμόζεται υπερβολική θερμότητα ή όταν εκτίθενται σε ένα οξύ (όπως το κιτρικό οξύ από το χυμό λεμονιού). </a:t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  <a:highlight>
                  <a:srgbClr val="FFFFFF"/>
                </a:highlight>
              </a:rPr>
              <a:t>Καθώς οι πρωτεΐνες παραμορφώνονται ή αποσυντίθενται, μέρη της δομής που ήταν κρυμμένα εκτίθενται και σχηματίζουν δεσμούς με άλλα μόρια πρωτεΐνης, έτσι πήζουν (κολλάνε μεταξύ τους) και γίνονται αδιάλυτα στο νερό. </a:t>
            </a:r>
            <a:endParaRPr sz="1900"/>
          </a:p>
        </p:txBody>
      </p:sp>
      <p:pic>
        <p:nvPicPr>
          <p:cNvPr id="268" name="Google Shape;2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575" y="405825"/>
            <a:ext cx="3200050" cy="174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8"/>
          <p:cNvSpPr txBox="1"/>
          <p:nvPr>
            <p:ph type="title"/>
          </p:nvPr>
        </p:nvSpPr>
        <p:spPr>
          <a:xfrm>
            <a:off x="197375" y="1076425"/>
            <a:ext cx="3151800" cy="272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/>
              <a:t>Β. </a:t>
            </a:r>
            <a:r>
              <a:rPr lang="en" sz="2150">
                <a:latin typeface="Trebuchet MS"/>
                <a:ea typeface="Trebuchet MS"/>
                <a:cs typeface="Trebuchet MS"/>
                <a:sym typeface="Trebuchet MS"/>
              </a:rPr>
              <a:t>ΚΥΤΤΑΡΙΚΉ ΑΝΑΠΝΟΗ ΣΤΗ ΜΑΓΙΑ: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Η ζάχαρη περιέχει γλυκόζη και φρουκτόζη οπότε είναι </a:t>
            </a: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πηγή</a:t>
            </a: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 ενέργειας και τα κύτταρα </a:t>
            </a: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της μαγιάς</a:t>
            </a: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 πολλαπλασιάζονται.</a:t>
            </a:r>
            <a:endParaRPr sz="15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Κατά την κυτταρική αναπνοή παράγεται διοξείδιο του άνθρακα, νερό και </a:t>
            </a:r>
            <a:r>
              <a:rPr lang="en" sz="1550">
                <a:latin typeface="Trebuchet MS"/>
                <a:ea typeface="Trebuchet MS"/>
                <a:cs typeface="Trebuchet MS"/>
                <a:sym typeface="Trebuchet MS"/>
              </a:rPr>
              <a:t>ενέργεια</a:t>
            </a:r>
            <a:endParaRPr sz="15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4" name="Google Shape;27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5" name="Google Shape;275;p38"/>
          <p:cNvSpPr txBox="1"/>
          <p:nvPr>
            <p:ph idx="3" type="body"/>
          </p:nvPr>
        </p:nvSpPr>
        <p:spPr>
          <a:xfrm>
            <a:off x="196951" y="196725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Drawing a Conclusion</a:t>
            </a:r>
            <a:endParaRPr/>
          </a:p>
        </p:txBody>
      </p:sp>
      <p:sp>
        <p:nvSpPr>
          <p:cNvPr id="276" name="Google Shape;276;p38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Science Presentation</a:t>
            </a:r>
            <a:endParaRPr/>
          </a:p>
        </p:txBody>
      </p:sp>
      <p:sp>
        <p:nvSpPr>
          <p:cNvPr id="277" name="Google Shape;277;p38"/>
          <p:cNvSpPr txBox="1"/>
          <p:nvPr>
            <p:ph idx="5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8" name="Google Shape;27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1000" y="977338"/>
            <a:ext cx="5490025" cy="3188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/>
          <p:nvPr>
            <p:ph idx="1" type="body"/>
          </p:nvPr>
        </p:nvSpPr>
        <p:spPr>
          <a:xfrm>
            <a:off x="196951" y="4737750"/>
            <a:ext cx="18603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9"/>
          <p:cNvSpPr txBox="1"/>
          <p:nvPr>
            <p:ph type="ctrTitle"/>
          </p:nvPr>
        </p:nvSpPr>
        <p:spPr>
          <a:xfrm>
            <a:off x="196950" y="223825"/>
            <a:ext cx="8011800" cy="7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50">
                <a:latin typeface="Trebuchet MS"/>
                <a:ea typeface="Trebuchet MS"/>
                <a:cs typeface="Trebuchet MS"/>
                <a:sym typeface="Trebuchet MS"/>
              </a:rPr>
              <a:t>Η ΜΑΓΙΆ ΜΕΤΆ </a:t>
            </a:r>
            <a:r>
              <a:rPr lang="en" sz="3350">
                <a:latin typeface="Trebuchet MS"/>
                <a:ea typeface="Trebuchet MS"/>
                <a:cs typeface="Trebuchet MS"/>
                <a:sym typeface="Trebuchet MS"/>
              </a:rPr>
              <a:t>ΤΟ</a:t>
            </a:r>
            <a:r>
              <a:rPr lang="en" sz="3350">
                <a:latin typeface="Trebuchet MS"/>
                <a:ea typeface="Trebuchet MS"/>
                <a:cs typeface="Trebuchet MS"/>
                <a:sym typeface="Trebuchet MS"/>
              </a:rPr>
              <a:t> ΦΟΎΣΚΩΜΑ</a:t>
            </a:r>
            <a:endParaRPr sz="335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5" name="Google Shape;285;p39"/>
          <p:cNvSpPr txBox="1"/>
          <p:nvPr>
            <p:ph idx="2" type="subTitle"/>
          </p:nvPr>
        </p:nvSpPr>
        <p:spPr>
          <a:xfrm>
            <a:off x="196950" y="2171250"/>
            <a:ext cx="3986700" cy="55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ΣΤΟ ΜΙΚΡΟΣΚΌΠΙΟ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6" name="Google Shape;286;p39"/>
          <p:cNvSpPr/>
          <p:nvPr>
            <p:ph idx="3" type="pic"/>
          </p:nvPr>
        </p:nvSpPr>
        <p:spPr>
          <a:xfrm>
            <a:off x="3627353" y="1372600"/>
            <a:ext cx="4509600" cy="2775600"/>
          </a:xfrm>
          <a:prstGeom prst="round2DiagRect">
            <a:avLst>
              <a:gd fmla="val 16667" name="adj1"/>
              <a:gd fmla="val 0" name="adj2"/>
            </a:avLst>
          </a:prstGeom>
        </p:spPr>
      </p:sp>
      <p:sp>
        <p:nvSpPr>
          <p:cNvPr id="287" name="Google Shape;287;p39"/>
          <p:cNvSpPr txBox="1"/>
          <p:nvPr>
            <p:ph idx="4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1800" y="1500950"/>
            <a:ext cx="3148625" cy="251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0"/>
          <p:cNvSpPr txBox="1"/>
          <p:nvPr>
            <p:ph type="title"/>
          </p:nvPr>
        </p:nvSpPr>
        <p:spPr>
          <a:xfrm>
            <a:off x="197375" y="1574150"/>
            <a:ext cx="3691800" cy="111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Αποτέλεσμα του πειράματος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4" name="Google Shape;294;p40"/>
          <p:cNvSpPr txBox="1"/>
          <p:nvPr>
            <p:ph idx="1" type="body"/>
          </p:nvPr>
        </p:nvSpPr>
        <p:spPr>
          <a:xfrm>
            <a:off x="197375" y="2685650"/>
            <a:ext cx="3151800" cy="18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Το κιτρικό οξύ και το αλάτι δεν είναι 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πηγή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ενέργειας</a:t>
            </a: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 για τη μαγιά, οπότε δεν την βοηθάει να πολλαπλασιαστεί</a:t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5" name="Google Shape;295;p40"/>
          <p:cNvSpPr txBox="1"/>
          <p:nvPr>
            <p:ph idx="2" type="body"/>
          </p:nvPr>
        </p:nvSpPr>
        <p:spPr>
          <a:xfrm>
            <a:off x="196951" y="196725"/>
            <a:ext cx="18606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0"/>
          <p:cNvSpPr txBox="1"/>
          <p:nvPr>
            <p:ph idx="3" type="body"/>
          </p:nvPr>
        </p:nvSpPr>
        <p:spPr>
          <a:xfrm>
            <a:off x="7087526" y="196725"/>
            <a:ext cx="1933500" cy="2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97" name="Google Shape;29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700" y="833375"/>
            <a:ext cx="4606901" cy="369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cience Presentation">
  <a:themeElements>
    <a:clrScheme name="Simple Light">
      <a:dk1>
        <a:srgbClr val="005088"/>
      </a:dk1>
      <a:lt1>
        <a:srgbClr val="F3F0DF"/>
      </a:lt1>
      <a:dk2>
        <a:srgbClr val="121212"/>
      </a:dk2>
      <a:lt2>
        <a:srgbClr val="D0E0E3"/>
      </a:lt2>
      <a:accent1>
        <a:srgbClr val="11CAA0"/>
      </a:accent1>
      <a:accent2>
        <a:srgbClr val="6D6D6B"/>
      </a:accent2>
      <a:accent3>
        <a:srgbClr val="FFFFFF"/>
      </a:accent3>
      <a:accent4>
        <a:srgbClr val="656839"/>
      </a:accent4>
      <a:accent5>
        <a:srgbClr val="774936"/>
      </a:accent5>
      <a:accent6>
        <a:srgbClr val="C492B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