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3" r:id="rId1"/>
  </p:sldMasterIdLst>
  <p:notesMasterIdLst>
    <p:notesMasterId r:id="rId33"/>
  </p:notesMasterIdLst>
  <p:sldIdLst>
    <p:sldId id="256" r:id="rId2"/>
    <p:sldId id="260" r:id="rId3"/>
    <p:sldId id="263" r:id="rId4"/>
    <p:sldId id="264" r:id="rId5"/>
    <p:sldId id="268" r:id="rId6"/>
    <p:sldId id="272" r:id="rId7"/>
    <p:sldId id="276" r:id="rId8"/>
    <p:sldId id="277" r:id="rId9"/>
    <p:sldId id="279" r:id="rId10"/>
    <p:sldId id="280" r:id="rId11"/>
    <p:sldId id="282" r:id="rId12"/>
    <p:sldId id="283" r:id="rId13"/>
    <p:sldId id="285" r:id="rId14"/>
    <p:sldId id="286" r:id="rId15"/>
    <p:sldId id="287" r:id="rId16"/>
    <p:sldId id="319" r:id="rId17"/>
    <p:sldId id="320" r:id="rId18"/>
    <p:sldId id="291" r:id="rId19"/>
    <p:sldId id="321" r:id="rId20"/>
    <p:sldId id="295" r:id="rId21"/>
    <p:sldId id="318" r:id="rId22"/>
    <p:sldId id="307" r:id="rId23"/>
    <p:sldId id="308" r:id="rId24"/>
    <p:sldId id="309" r:id="rId25"/>
    <p:sldId id="310" r:id="rId26"/>
    <p:sldId id="311" r:id="rId27"/>
    <p:sldId id="312" r:id="rId28"/>
    <p:sldId id="313" r:id="rId29"/>
    <p:sldId id="314" r:id="rId30"/>
    <p:sldId id="315" r:id="rId31"/>
    <p:sldId id="316" r:id="rId32"/>
  </p:sldIdLst>
  <p:sldSz cx="9144000" cy="6858000" type="screen4x3"/>
  <p:notesSz cx="6858000" cy="9144000"/>
  <p:defaultTex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59720" autoAdjust="0"/>
  </p:normalViewPr>
  <p:slideViewPr>
    <p:cSldViewPr>
      <p:cViewPr varScale="1">
        <p:scale>
          <a:sx n="63" d="100"/>
          <a:sy n="63" d="100"/>
        </p:scale>
        <p:origin x="1362" y="66"/>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67C7A6D-2EC2-4118-BC19-762F7036847E}" type="datetimeFigureOut">
              <a:rPr lang="el-GR"/>
              <a:pPr>
                <a:defRPr/>
              </a:pPr>
              <a:t>18/11/2015</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E04B2AEA-D75B-476D-9A23-E4AFA6AB267E}" type="slidenum">
              <a:rPr lang="el-GR"/>
              <a:pPr>
                <a:defRPr/>
              </a:pPr>
              <a:t>‹#›</a:t>
            </a:fld>
            <a:endParaRPr lang="el-GR"/>
          </a:p>
        </p:txBody>
      </p:sp>
    </p:spTree>
    <p:extLst>
      <p:ext uri="{BB962C8B-B14F-4D97-AF65-F5344CB8AC3E}">
        <p14:creationId xmlns:p14="http://schemas.microsoft.com/office/powerpoint/2010/main" val="2206893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fld id="{CA4D73C4-4AE4-4FB5-BB50-61C4627E0AF0}" type="slidenum">
              <a:rPr lang="el-GR" altLang="el-GR" smtClean="0"/>
              <a:pPr/>
              <a:t>1</a:t>
            </a:fld>
            <a:endParaRPr lang="el-GR" altLang="el-GR" smtClean="0"/>
          </a:p>
        </p:txBody>
      </p:sp>
    </p:spTree>
    <p:extLst>
      <p:ext uri="{BB962C8B-B14F-4D97-AF65-F5344CB8AC3E}">
        <p14:creationId xmlns:p14="http://schemas.microsoft.com/office/powerpoint/2010/main" val="315375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10</a:t>
            </a:fld>
            <a:endParaRPr lang="el-GR"/>
          </a:p>
        </p:txBody>
      </p:sp>
    </p:spTree>
    <p:extLst>
      <p:ext uri="{BB962C8B-B14F-4D97-AF65-F5344CB8AC3E}">
        <p14:creationId xmlns:p14="http://schemas.microsoft.com/office/powerpoint/2010/main" val="269854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smtClean="0"/>
          </a:p>
          <a:p>
            <a:endParaRPr lang="en-US" dirty="0"/>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11</a:t>
            </a:fld>
            <a:endParaRPr lang="el-GR"/>
          </a:p>
        </p:txBody>
      </p:sp>
    </p:spTree>
    <p:extLst>
      <p:ext uri="{BB962C8B-B14F-4D97-AF65-F5344CB8AC3E}">
        <p14:creationId xmlns:p14="http://schemas.microsoft.com/office/powerpoint/2010/main" val="916666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12</a:t>
            </a:fld>
            <a:endParaRPr lang="el-GR"/>
          </a:p>
        </p:txBody>
      </p:sp>
    </p:spTree>
    <p:extLst>
      <p:ext uri="{BB962C8B-B14F-4D97-AF65-F5344CB8AC3E}">
        <p14:creationId xmlns:p14="http://schemas.microsoft.com/office/powerpoint/2010/main" val="236023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13</a:t>
            </a:fld>
            <a:endParaRPr lang="el-GR"/>
          </a:p>
        </p:txBody>
      </p:sp>
    </p:spTree>
    <p:extLst>
      <p:ext uri="{BB962C8B-B14F-4D97-AF65-F5344CB8AC3E}">
        <p14:creationId xmlns:p14="http://schemas.microsoft.com/office/powerpoint/2010/main" val="3660403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14</a:t>
            </a:fld>
            <a:endParaRPr lang="el-GR"/>
          </a:p>
        </p:txBody>
      </p:sp>
    </p:spTree>
    <p:extLst>
      <p:ext uri="{BB962C8B-B14F-4D97-AF65-F5344CB8AC3E}">
        <p14:creationId xmlns:p14="http://schemas.microsoft.com/office/powerpoint/2010/main" val="2477396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15</a:t>
            </a:fld>
            <a:endParaRPr lang="el-GR"/>
          </a:p>
        </p:txBody>
      </p:sp>
    </p:spTree>
    <p:extLst>
      <p:ext uri="{BB962C8B-B14F-4D97-AF65-F5344CB8AC3E}">
        <p14:creationId xmlns:p14="http://schemas.microsoft.com/office/powerpoint/2010/main" val="3113929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AC026B9D-E26B-4901-B164-DCAEBEFCE375}" type="slidenum">
              <a:rPr lang="el-GR" altLang="en-US"/>
              <a:pPr/>
              <a:t>16</a:t>
            </a:fld>
            <a:endParaRPr lang="el-GR" altLang="en-US"/>
          </a:p>
        </p:txBody>
      </p:sp>
    </p:spTree>
    <p:extLst>
      <p:ext uri="{BB962C8B-B14F-4D97-AF65-F5344CB8AC3E}">
        <p14:creationId xmlns:p14="http://schemas.microsoft.com/office/powerpoint/2010/main" val="412388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FE573D21-3ABD-46E8-86F6-57F00DA9D12C}" type="slidenum">
              <a:rPr lang="el-GR" altLang="en-US"/>
              <a:pPr/>
              <a:t>17</a:t>
            </a:fld>
            <a:endParaRPr lang="el-GR" altLang="en-US"/>
          </a:p>
        </p:txBody>
      </p:sp>
    </p:spTree>
    <p:extLst>
      <p:ext uri="{BB962C8B-B14F-4D97-AF65-F5344CB8AC3E}">
        <p14:creationId xmlns:p14="http://schemas.microsoft.com/office/powerpoint/2010/main" val="209746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18</a:t>
            </a:fld>
            <a:endParaRPr lang="el-GR"/>
          </a:p>
        </p:txBody>
      </p:sp>
    </p:spTree>
    <p:extLst>
      <p:ext uri="{BB962C8B-B14F-4D97-AF65-F5344CB8AC3E}">
        <p14:creationId xmlns:p14="http://schemas.microsoft.com/office/powerpoint/2010/main" val="4106192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dirty="0" smtClean="0"/>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BCDCA832-19CC-49EA-91CC-312FF0466732}" type="slidenum">
              <a:rPr lang="el-GR" altLang="en-US"/>
              <a:pPr/>
              <a:t>19</a:t>
            </a:fld>
            <a:endParaRPr lang="el-GR" altLang="en-US"/>
          </a:p>
        </p:txBody>
      </p:sp>
    </p:spTree>
    <p:extLst>
      <p:ext uri="{BB962C8B-B14F-4D97-AF65-F5344CB8AC3E}">
        <p14:creationId xmlns:p14="http://schemas.microsoft.com/office/powerpoint/2010/main" val="262064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2</a:t>
            </a:fld>
            <a:endParaRPr lang="el-GR"/>
          </a:p>
        </p:txBody>
      </p:sp>
    </p:spTree>
    <p:extLst>
      <p:ext uri="{BB962C8B-B14F-4D97-AF65-F5344CB8AC3E}">
        <p14:creationId xmlns:p14="http://schemas.microsoft.com/office/powerpoint/2010/main" val="3191206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20</a:t>
            </a:fld>
            <a:endParaRPr lang="el-GR"/>
          </a:p>
        </p:txBody>
      </p:sp>
    </p:spTree>
    <p:extLst>
      <p:ext uri="{BB962C8B-B14F-4D97-AF65-F5344CB8AC3E}">
        <p14:creationId xmlns:p14="http://schemas.microsoft.com/office/powerpoint/2010/main" val="3393072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Εικόνα</a:t>
            </a:r>
            <a:r>
              <a:rPr lang="el-GR" baseline="0" dirty="0" smtClean="0"/>
              <a:t> 39: </a:t>
            </a:r>
            <a:endParaRPr lang="en-US" dirty="0"/>
          </a:p>
        </p:txBody>
      </p:sp>
      <p:sp>
        <p:nvSpPr>
          <p:cNvPr id="4" name="Θέση αριθμού διαφάνειας 3"/>
          <p:cNvSpPr>
            <a:spLocks noGrp="1"/>
          </p:cNvSpPr>
          <p:nvPr>
            <p:ph type="sldNum" sz="quarter" idx="10"/>
          </p:nvPr>
        </p:nvSpPr>
        <p:spPr/>
        <p:txBody>
          <a:bodyPr/>
          <a:lstStyle/>
          <a:p>
            <a:fld id="{098847C0-783A-46EA-8F89-14C93089914C}" type="slidenum">
              <a:rPr lang="en-US" smtClean="0"/>
              <a:t>22</a:t>
            </a:fld>
            <a:endParaRPr lang="en-US"/>
          </a:p>
        </p:txBody>
      </p:sp>
    </p:spTree>
    <p:extLst>
      <p:ext uri="{BB962C8B-B14F-4D97-AF65-F5344CB8AC3E}">
        <p14:creationId xmlns:p14="http://schemas.microsoft.com/office/powerpoint/2010/main" val="2430148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8372" name="Slide Number Placeholder 3"/>
          <p:cNvSpPr>
            <a:spLocks noGrp="1"/>
          </p:cNvSpPr>
          <p:nvPr>
            <p:ph type="sldNum" sz="quarter" idx="5"/>
          </p:nvPr>
        </p:nvSpPr>
        <p:spPr bwMode="auto">
          <a:ln>
            <a:miter lim="800000"/>
            <a:headEnd/>
            <a:tailEnd/>
          </a:ln>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97CE980D-82E6-4FF5-9768-F80B4A21E79E}" type="slidenum">
              <a:rPr lang="el-GR" altLang="en-US"/>
              <a:pPr/>
              <a:t>24</a:t>
            </a:fld>
            <a:endParaRPr lang="el-GR" altLang="en-US"/>
          </a:p>
        </p:txBody>
      </p:sp>
    </p:spTree>
    <p:extLst>
      <p:ext uri="{BB962C8B-B14F-4D97-AF65-F5344CB8AC3E}">
        <p14:creationId xmlns:p14="http://schemas.microsoft.com/office/powerpoint/2010/main" val="1936932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18441C8B-D232-438E-9289-D3FD46190459}" type="slidenum">
              <a:rPr lang="el-GR" altLang="en-US"/>
              <a:pPr/>
              <a:t>29</a:t>
            </a:fld>
            <a:endParaRPr lang="el-GR" altLang="en-US"/>
          </a:p>
        </p:txBody>
      </p:sp>
    </p:spTree>
    <p:extLst>
      <p:ext uri="{BB962C8B-B14F-4D97-AF65-F5344CB8AC3E}">
        <p14:creationId xmlns:p14="http://schemas.microsoft.com/office/powerpoint/2010/main" val="2585315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18441C8B-D232-438E-9289-D3FD46190459}" type="slidenum">
              <a:rPr lang="el-GR" altLang="en-US"/>
              <a:pPr/>
              <a:t>30</a:t>
            </a:fld>
            <a:endParaRPr lang="el-GR" altLang="en-US"/>
          </a:p>
        </p:txBody>
      </p:sp>
    </p:spTree>
    <p:extLst>
      <p:ext uri="{BB962C8B-B14F-4D97-AF65-F5344CB8AC3E}">
        <p14:creationId xmlns:p14="http://schemas.microsoft.com/office/powerpoint/2010/main" val="4017258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18441C8B-D232-438E-9289-D3FD46190459}" type="slidenum">
              <a:rPr lang="el-GR" altLang="en-US"/>
              <a:pPr/>
              <a:t>31</a:t>
            </a:fld>
            <a:endParaRPr lang="el-GR" altLang="en-US"/>
          </a:p>
        </p:txBody>
      </p:sp>
    </p:spTree>
    <p:extLst>
      <p:ext uri="{BB962C8B-B14F-4D97-AF65-F5344CB8AC3E}">
        <p14:creationId xmlns:p14="http://schemas.microsoft.com/office/powerpoint/2010/main" val="248235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3</a:t>
            </a:fld>
            <a:endParaRPr lang="el-GR"/>
          </a:p>
        </p:txBody>
      </p:sp>
    </p:spTree>
    <p:extLst>
      <p:ext uri="{BB962C8B-B14F-4D97-AF65-F5344CB8AC3E}">
        <p14:creationId xmlns:p14="http://schemas.microsoft.com/office/powerpoint/2010/main" val="241361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4</a:t>
            </a:fld>
            <a:endParaRPr lang="el-GR"/>
          </a:p>
        </p:txBody>
      </p:sp>
    </p:spTree>
    <p:extLst>
      <p:ext uri="{BB962C8B-B14F-4D97-AF65-F5344CB8AC3E}">
        <p14:creationId xmlns:p14="http://schemas.microsoft.com/office/powerpoint/2010/main" val="2261954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5</a:t>
            </a:fld>
            <a:endParaRPr lang="el-GR"/>
          </a:p>
        </p:txBody>
      </p:sp>
    </p:spTree>
    <p:extLst>
      <p:ext uri="{BB962C8B-B14F-4D97-AF65-F5344CB8AC3E}">
        <p14:creationId xmlns:p14="http://schemas.microsoft.com/office/powerpoint/2010/main" val="124684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6</a:t>
            </a:fld>
            <a:endParaRPr lang="el-GR"/>
          </a:p>
        </p:txBody>
      </p:sp>
    </p:spTree>
    <p:extLst>
      <p:ext uri="{BB962C8B-B14F-4D97-AF65-F5344CB8AC3E}">
        <p14:creationId xmlns:p14="http://schemas.microsoft.com/office/powerpoint/2010/main" val="406550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r>
              <a:rPr lang="el-GR" dirty="0" smtClean="0"/>
              <a:t>΅</a:t>
            </a:r>
            <a:endParaRPr lang="en-US" dirty="0"/>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7</a:t>
            </a:fld>
            <a:endParaRPr lang="el-GR"/>
          </a:p>
        </p:txBody>
      </p:sp>
    </p:spTree>
    <p:extLst>
      <p:ext uri="{BB962C8B-B14F-4D97-AF65-F5344CB8AC3E}">
        <p14:creationId xmlns:p14="http://schemas.microsoft.com/office/powerpoint/2010/main" val="391109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8</a:t>
            </a:fld>
            <a:endParaRPr lang="el-GR"/>
          </a:p>
        </p:txBody>
      </p:sp>
    </p:spTree>
    <p:extLst>
      <p:ext uri="{BB962C8B-B14F-4D97-AF65-F5344CB8AC3E}">
        <p14:creationId xmlns:p14="http://schemas.microsoft.com/office/powerpoint/2010/main" val="126036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04B2AEA-D75B-476D-9A23-E4AFA6AB267E}" type="slidenum">
              <a:rPr lang="el-GR" smtClean="0"/>
              <a:pPr>
                <a:defRPr/>
              </a:pPr>
              <a:t>9</a:t>
            </a:fld>
            <a:endParaRPr lang="el-GR"/>
          </a:p>
        </p:txBody>
      </p:sp>
    </p:spTree>
    <p:extLst>
      <p:ext uri="{BB962C8B-B14F-4D97-AF65-F5344CB8AC3E}">
        <p14:creationId xmlns:p14="http://schemas.microsoft.com/office/powerpoint/2010/main" val="3209004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1819"/>
            <a:ext cx="7772400" cy="1415846"/>
          </a:xfrm>
        </p:spPr>
        <p:txBody>
          <a:bodyPr anchor="b">
            <a:noAutofit/>
          </a:bodyPr>
          <a:lstStyle>
            <a:lvl1pPr algn="ct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142999" y="3602037"/>
            <a:ext cx="6894871" cy="2710273"/>
          </a:xfrm>
        </p:spPr>
        <p:txBody>
          <a:bodyPr/>
          <a:lstStyle>
            <a:lvl1pPr marL="0" indent="0" algn="ctr">
              <a:buNone/>
              <a:defRPr lang="en-US" sz="2400" b="1" smtClean="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800" smtClean="0"/>
              <a:t>Click to edit Master subtitle style</a:t>
            </a:r>
            <a:endParaRPr lang="el-GR" sz="2800" dirty="0" smtClean="0"/>
          </a:p>
        </p:txBody>
      </p:sp>
      <p:pic>
        <p:nvPicPr>
          <p:cNvPr id="7" name="Picture 6" descr="Λογότυπο Εθνικόν και Καποδιστριακόν Πανεπιστήμιον Αθηνών"/>
          <p:cNvPicPr>
            <a:picLocks noChangeAspect="1"/>
          </p:cNvPicPr>
          <p:nvPr/>
        </p:nvPicPr>
        <p:blipFill>
          <a:blip r:embed="rId2"/>
          <a:stretch>
            <a:fillRect/>
          </a:stretch>
        </p:blipFill>
        <p:spPr>
          <a:xfrm>
            <a:off x="685800" y="621594"/>
            <a:ext cx="4147938" cy="817388"/>
          </a:xfrm>
          <a:prstGeom prst="rect">
            <a:avLst/>
          </a:prstGeom>
        </p:spPr>
      </p:pic>
    </p:spTree>
    <p:extLst>
      <p:ext uri="{BB962C8B-B14F-4D97-AF65-F5344CB8AC3E}">
        <p14:creationId xmlns:p14="http://schemas.microsoft.com/office/powerpoint/2010/main" val="28242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17. Εργαστηριακή Άσκηση: Καρκινοειδή</a:t>
            </a:r>
            <a:endParaRPr lang="el-GR"/>
          </a:p>
        </p:txBody>
      </p:sp>
      <p:sp>
        <p:nvSpPr>
          <p:cNvPr id="4" name="Θέση αριθμού διαφάνειας 3"/>
          <p:cNvSpPr>
            <a:spLocks noGrp="1"/>
          </p:cNvSpPr>
          <p:nvPr>
            <p:ph type="sldNum" sz="quarter" idx="11"/>
          </p:nvPr>
        </p:nvSpPr>
        <p:spPr/>
        <p:txBody>
          <a:bodyPr/>
          <a:lstStyle/>
          <a:p>
            <a:pPr>
              <a:defRPr/>
            </a:pPr>
            <a:fld id="{4B07413B-08DE-4647-959A-48545367328A}" type="slidenum">
              <a:rPr lang="el-GR" smtClean="0"/>
              <a:pPr>
                <a:defRPr/>
              </a:pPr>
              <a:t>‹#›</a:t>
            </a:fld>
            <a:endParaRPr lang="el-GR" dirty="0"/>
          </a:p>
        </p:txBody>
      </p:sp>
      <p:sp>
        <p:nvSpPr>
          <p:cNvPr id="6" name="Θέση περιεχομένου 5"/>
          <p:cNvSpPr>
            <a:spLocks noGrp="1"/>
          </p:cNvSpPr>
          <p:nvPr>
            <p:ph sz="quarter" idx="12"/>
          </p:nvPr>
        </p:nvSpPr>
        <p:spPr>
          <a:xfrm>
            <a:off x="3790950" y="1828800"/>
            <a:ext cx="47244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Θέση κειμένου 7"/>
          <p:cNvSpPr>
            <a:spLocks noGrp="1"/>
          </p:cNvSpPr>
          <p:nvPr>
            <p:ph type="body" sz="quarter" idx="13"/>
          </p:nvPr>
        </p:nvSpPr>
        <p:spPr>
          <a:xfrm>
            <a:off x="628650" y="1798638"/>
            <a:ext cx="3101975" cy="4410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42433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17. Εργαστηριακή Άσκηση: Καρκινοειδή</a:t>
            </a:r>
            <a:endParaRPr lang="el-GR"/>
          </a:p>
        </p:txBody>
      </p:sp>
      <p:sp>
        <p:nvSpPr>
          <p:cNvPr id="4" name="Θέση αριθμού διαφάνειας 3"/>
          <p:cNvSpPr>
            <a:spLocks noGrp="1"/>
          </p:cNvSpPr>
          <p:nvPr>
            <p:ph type="sldNum" sz="quarter" idx="11"/>
          </p:nvPr>
        </p:nvSpPr>
        <p:spPr/>
        <p:txBody>
          <a:bodyPr/>
          <a:lstStyle/>
          <a:p>
            <a:pPr>
              <a:defRPr/>
            </a:pPr>
            <a:fld id="{CEA390E2-8881-4111-BEDA-1774795A2CC6}" type="slidenum">
              <a:rPr lang="el-GR" smtClean="0"/>
              <a:pPr>
                <a:defRPr/>
              </a:pPr>
              <a:t>‹#›</a:t>
            </a:fld>
            <a:endParaRPr lang="el-GR" dirty="0"/>
          </a:p>
        </p:txBody>
      </p:sp>
    </p:spTree>
    <p:extLst>
      <p:ext uri="{BB962C8B-B14F-4D97-AF65-F5344CB8AC3E}">
        <p14:creationId xmlns:p14="http://schemas.microsoft.com/office/powerpoint/2010/main" val="41987528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17. Εργαστηριακή Άσκηση: Καρκινοειδή</a:t>
            </a:r>
            <a:endParaRPr lang="el-GR" dirty="0"/>
          </a:p>
        </p:txBody>
      </p:sp>
      <p:sp>
        <p:nvSpPr>
          <p:cNvPr id="4" name="Θέση αριθμού διαφάνειας 3"/>
          <p:cNvSpPr>
            <a:spLocks noGrp="1"/>
          </p:cNvSpPr>
          <p:nvPr>
            <p:ph type="sldNum" sz="quarter" idx="11"/>
          </p:nvPr>
        </p:nvSpPr>
        <p:spPr/>
        <p:txBody>
          <a:bodyPr/>
          <a:lstStyle/>
          <a:p>
            <a:pPr>
              <a:defRPr/>
            </a:pPr>
            <a:fld id="{EE3AAB00-D75E-4F9D-BA96-B242D720F2BB}" type="slidenum">
              <a:rPr lang="el-GR" smtClean="0"/>
              <a:pPr>
                <a:defRPr/>
              </a:pPr>
              <a:t>‹#›</a:t>
            </a:fld>
            <a:endParaRPr lang="el-GR" dirty="0"/>
          </a:p>
        </p:txBody>
      </p:sp>
      <p:sp>
        <p:nvSpPr>
          <p:cNvPr id="6" name="Θέση κειμένου 5"/>
          <p:cNvSpPr>
            <a:spLocks noGrp="1"/>
          </p:cNvSpPr>
          <p:nvPr>
            <p:ph type="body" sz="quarter" idx="12"/>
          </p:nvPr>
        </p:nvSpPr>
        <p:spPr>
          <a:xfrm>
            <a:off x="628650" y="1855788"/>
            <a:ext cx="7886700" cy="2305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Θέση εικόνας 7"/>
          <p:cNvSpPr>
            <a:spLocks noGrp="1"/>
          </p:cNvSpPr>
          <p:nvPr>
            <p:ph type="pic" sz="quarter" idx="13"/>
          </p:nvPr>
        </p:nvSpPr>
        <p:spPr>
          <a:xfrm>
            <a:off x="628650" y="4214813"/>
            <a:ext cx="7886700" cy="1947862"/>
          </a:xfrm>
        </p:spPr>
        <p:txBody>
          <a:bodyPr/>
          <a:lstStyle/>
          <a:p>
            <a:r>
              <a:rPr lang="en-US" smtClean="0"/>
              <a:t>Click icon to add picture</a:t>
            </a:r>
            <a:endParaRPr lang="en-US"/>
          </a:p>
        </p:txBody>
      </p:sp>
    </p:spTree>
    <p:extLst>
      <p:ext uri="{BB962C8B-B14F-4D97-AF65-F5344CB8AC3E}">
        <p14:creationId xmlns:p14="http://schemas.microsoft.com/office/powerpoint/2010/main" val="428370630"/>
      </p:ext>
    </p:extLst>
  </p:cSld>
  <p:clrMapOvr>
    <a:masterClrMapping/>
  </p:clrMapOvr>
  <p:timing>
    <p:tnLst>
      <p:par>
        <p:cTn id="1" dur="indefinite" restart="never" nodeType="tmRoot"/>
      </p:par>
    </p:tn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17. Εργαστηριακή Άσκηση: Καρκινοειδή</a:t>
            </a:r>
            <a:endParaRPr lang="el-GR" dirty="0"/>
          </a:p>
        </p:txBody>
      </p:sp>
      <p:sp>
        <p:nvSpPr>
          <p:cNvPr id="4" name="Θέση αριθμού διαφάνειας 3"/>
          <p:cNvSpPr>
            <a:spLocks noGrp="1"/>
          </p:cNvSpPr>
          <p:nvPr>
            <p:ph type="sldNum" sz="quarter" idx="11"/>
          </p:nvPr>
        </p:nvSpPr>
        <p:spPr/>
        <p:txBody>
          <a:bodyPr/>
          <a:lstStyle/>
          <a:p>
            <a:pPr>
              <a:defRPr/>
            </a:pPr>
            <a:fld id="{EE3AAB00-D75E-4F9D-BA96-B242D720F2BB}" type="slidenum">
              <a:rPr lang="el-GR" smtClean="0"/>
              <a:pPr>
                <a:defRPr/>
              </a:pPr>
              <a:t>‹#›</a:t>
            </a:fld>
            <a:endParaRPr lang="el-GR" dirty="0"/>
          </a:p>
        </p:txBody>
      </p:sp>
      <p:sp>
        <p:nvSpPr>
          <p:cNvPr id="6" name="Content Placeholder 5"/>
          <p:cNvSpPr>
            <a:spLocks noGrp="1"/>
          </p:cNvSpPr>
          <p:nvPr>
            <p:ph sz="quarter" idx="12"/>
          </p:nvPr>
        </p:nvSpPr>
        <p:spPr>
          <a:xfrm>
            <a:off x="4624388" y="1853430"/>
            <a:ext cx="3890962" cy="2069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4"/>
          </p:nvPr>
        </p:nvSpPr>
        <p:spPr>
          <a:xfrm>
            <a:off x="628650" y="1854200"/>
            <a:ext cx="3890963" cy="4308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265245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17. Εργαστηριακή Άσκηση: Καρκινοειδή</a:t>
            </a:r>
            <a:endParaRPr lang="el-GR" dirty="0"/>
          </a:p>
        </p:txBody>
      </p:sp>
      <p:sp>
        <p:nvSpPr>
          <p:cNvPr id="4" name="Θέση αριθμού διαφάνειας 3"/>
          <p:cNvSpPr>
            <a:spLocks noGrp="1"/>
          </p:cNvSpPr>
          <p:nvPr>
            <p:ph type="sldNum" sz="quarter" idx="11"/>
          </p:nvPr>
        </p:nvSpPr>
        <p:spPr/>
        <p:txBody>
          <a:bodyPr/>
          <a:lstStyle/>
          <a:p>
            <a:pPr>
              <a:defRPr/>
            </a:pPr>
            <a:fld id="{EE3AAB00-D75E-4F9D-BA96-B242D720F2BB}" type="slidenum">
              <a:rPr lang="el-GR" smtClean="0"/>
              <a:pPr>
                <a:defRPr/>
              </a:pPr>
              <a:t>‹#›</a:t>
            </a:fld>
            <a:endParaRPr lang="el-GR" dirty="0"/>
          </a:p>
        </p:txBody>
      </p:sp>
      <p:sp>
        <p:nvSpPr>
          <p:cNvPr id="6" name="Content Placeholder 5"/>
          <p:cNvSpPr>
            <a:spLocks noGrp="1"/>
          </p:cNvSpPr>
          <p:nvPr>
            <p:ph sz="quarter" idx="12"/>
          </p:nvPr>
        </p:nvSpPr>
        <p:spPr>
          <a:xfrm>
            <a:off x="4624388" y="1853430"/>
            <a:ext cx="3890962" cy="2069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628650" y="1853430"/>
            <a:ext cx="3836988" cy="4309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024559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a:defRPr/>
            </a:pPr>
            <a:r>
              <a:rPr lang="el-GR" smtClean="0"/>
              <a:t>Ενότητα 17. Εργαστηριακή Άσκηση: Καρκινοειδή</a:t>
            </a:r>
            <a:endParaRPr lang="el-GR" dirty="0"/>
          </a:p>
        </p:txBody>
      </p:sp>
      <p:sp>
        <p:nvSpPr>
          <p:cNvPr id="7" name="Slide Number Placeholder 6"/>
          <p:cNvSpPr>
            <a:spLocks noGrp="1"/>
          </p:cNvSpPr>
          <p:nvPr>
            <p:ph type="sldNum" sz="quarter" idx="12"/>
          </p:nvPr>
        </p:nvSpPr>
        <p:spPr/>
        <p:txBody>
          <a:bodyPr/>
          <a:lstStyle/>
          <a:p>
            <a:pPr>
              <a:defRPr/>
            </a:pPr>
            <a:fld id="{EE3AAB00-D75E-4F9D-BA96-B242D720F2BB}" type="slidenum">
              <a:rPr lang="el-GR" smtClean="0"/>
              <a:pPr>
                <a:defRPr/>
              </a:pPr>
              <a:t>‹#›</a:t>
            </a:fld>
            <a:endParaRPr lang="el-GR" dirty="0"/>
          </a:p>
        </p:txBody>
      </p:sp>
      <p:sp>
        <p:nvSpPr>
          <p:cNvPr id="8" name="Picture Placeholder 7"/>
          <p:cNvSpPr>
            <a:spLocks noGrp="1"/>
          </p:cNvSpPr>
          <p:nvPr>
            <p:ph type="pic" sz="quarter" idx="13"/>
          </p:nvPr>
        </p:nvSpPr>
        <p:spPr>
          <a:xfrm>
            <a:off x="630238" y="2160588"/>
            <a:ext cx="2949575" cy="3700462"/>
          </a:xfrm>
        </p:spPr>
        <p:txBody>
          <a:bodyPr/>
          <a:lstStyle/>
          <a:p>
            <a:r>
              <a:rPr lang="en-US" smtClean="0"/>
              <a:t>Click icon to add picture</a:t>
            </a:r>
            <a:endParaRPr lang="en-US"/>
          </a:p>
        </p:txBody>
      </p:sp>
    </p:spTree>
    <p:extLst>
      <p:ext uri="{BB962C8B-B14F-4D97-AF65-F5344CB8AC3E}">
        <p14:creationId xmlns:p14="http://schemas.microsoft.com/office/powerpoint/2010/main" val="136337637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7" name="Slide Number Placeholder 6"/>
          <p:cNvSpPr>
            <a:spLocks noGrp="1"/>
          </p:cNvSpPr>
          <p:nvPr>
            <p:ph type="sldNum" sz="quarter" idx="12"/>
          </p:nvPr>
        </p:nvSpPr>
        <p:spPr/>
        <p:txBody>
          <a:bodyPr/>
          <a:lstStyle/>
          <a:p>
            <a:pPr>
              <a:defRPr/>
            </a:pPr>
            <a:fld id="{0986D874-5918-4D30-A872-01C31CCC8915}" type="slidenum">
              <a:rPr lang="el-GR" smtClean="0"/>
              <a:pPr>
                <a:defRPr/>
              </a:pPr>
              <a:t>‹#›</a:t>
            </a:fld>
            <a:endParaRPr lang="el-GR" dirty="0"/>
          </a:p>
        </p:txBody>
      </p:sp>
    </p:spTree>
    <p:extLst>
      <p:ext uri="{BB962C8B-B14F-4D97-AF65-F5344CB8AC3E}">
        <p14:creationId xmlns:p14="http://schemas.microsoft.com/office/powerpoint/2010/main" val="472164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17. Εργαστηριακή Άσκηση: Καρκινοειδή</a:t>
            </a:r>
            <a:endParaRPr lang="el-GR" dirty="0"/>
          </a:p>
        </p:txBody>
      </p:sp>
      <p:sp>
        <p:nvSpPr>
          <p:cNvPr id="4" name="Slide Number Placeholder 3"/>
          <p:cNvSpPr>
            <a:spLocks noGrp="1"/>
          </p:cNvSpPr>
          <p:nvPr>
            <p:ph type="sldNum" sz="quarter" idx="11"/>
          </p:nvPr>
        </p:nvSpPr>
        <p:spPr/>
        <p:txBody>
          <a:bodyPr/>
          <a:lstStyle/>
          <a:p>
            <a:pPr>
              <a:defRPr/>
            </a:pPr>
            <a:fld id="{EE3AAB00-D75E-4F9D-BA96-B242D720F2BB}" type="slidenum">
              <a:rPr lang="el-GR" smtClean="0"/>
              <a:pPr>
                <a:defRPr/>
              </a:pPr>
              <a:t>‹#›</a:t>
            </a:fld>
            <a:endParaRPr lang="el-GR" dirty="0"/>
          </a:p>
        </p:txBody>
      </p:sp>
      <p:sp>
        <p:nvSpPr>
          <p:cNvPr id="6" name="Media Placeholder 5"/>
          <p:cNvSpPr>
            <a:spLocks noGrp="1"/>
          </p:cNvSpPr>
          <p:nvPr>
            <p:ph type="media" sz="quarter" idx="12"/>
          </p:nvPr>
        </p:nvSpPr>
        <p:spPr>
          <a:xfrm>
            <a:off x="628650" y="1854200"/>
            <a:ext cx="7886700" cy="3860800"/>
          </a:xfrm>
        </p:spPr>
        <p:txBody>
          <a:bodyPr/>
          <a:lstStyle/>
          <a:p>
            <a:r>
              <a:rPr lang="en-US" smtClean="0"/>
              <a:t>Click icon to add media</a:t>
            </a:r>
            <a:endParaRPr lang="en-US"/>
          </a:p>
        </p:txBody>
      </p:sp>
    </p:spTree>
    <p:extLst>
      <p:ext uri="{BB962C8B-B14F-4D97-AF65-F5344CB8AC3E}">
        <p14:creationId xmlns:p14="http://schemas.microsoft.com/office/powerpoint/2010/main" val="382153485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17. Εργαστηριακή Άσκηση: Καρκινοειδή</a:t>
            </a:r>
            <a:endParaRPr lang="el-GR" dirty="0"/>
          </a:p>
        </p:txBody>
      </p:sp>
      <p:sp>
        <p:nvSpPr>
          <p:cNvPr id="4" name="Slide Number Placeholder 3"/>
          <p:cNvSpPr>
            <a:spLocks noGrp="1"/>
          </p:cNvSpPr>
          <p:nvPr>
            <p:ph type="sldNum" sz="quarter" idx="11"/>
          </p:nvPr>
        </p:nvSpPr>
        <p:spPr/>
        <p:txBody>
          <a:bodyPr/>
          <a:lstStyle/>
          <a:p>
            <a:pPr>
              <a:defRPr/>
            </a:pPr>
            <a:fld id="{EE3AAB00-D75E-4F9D-BA96-B242D720F2BB}" type="slidenum">
              <a:rPr lang="el-GR" smtClean="0"/>
              <a:pPr>
                <a:defRPr/>
              </a:pPr>
              <a:t>‹#›</a:t>
            </a:fld>
            <a:endParaRPr lang="el-GR" dirty="0"/>
          </a:p>
        </p:txBody>
      </p:sp>
      <p:sp>
        <p:nvSpPr>
          <p:cNvPr id="10" name="Content Placeholder 9"/>
          <p:cNvSpPr>
            <a:spLocks noGrp="1"/>
          </p:cNvSpPr>
          <p:nvPr>
            <p:ph sz="quarter" idx="16"/>
          </p:nvPr>
        </p:nvSpPr>
        <p:spPr>
          <a:xfrm>
            <a:off x="628650" y="1866900"/>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9"/>
          <p:cNvSpPr>
            <a:spLocks noGrp="1"/>
          </p:cNvSpPr>
          <p:nvPr>
            <p:ph sz="quarter" idx="17"/>
          </p:nvPr>
        </p:nvSpPr>
        <p:spPr>
          <a:xfrm>
            <a:off x="628650" y="4060595"/>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9"/>
          <p:cNvSpPr>
            <a:spLocks noGrp="1"/>
          </p:cNvSpPr>
          <p:nvPr>
            <p:ph sz="quarter" idx="18"/>
          </p:nvPr>
        </p:nvSpPr>
        <p:spPr>
          <a:xfrm>
            <a:off x="4724400" y="1848335"/>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9"/>
          <p:cNvSpPr>
            <a:spLocks noGrp="1"/>
          </p:cNvSpPr>
          <p:nvPr>
            <p:ph sz="quarter" idx="19"/>
          </p:nvPr>
        </p:nvSpPr>
        <p:spPr>
          <a:xfrm>
            <a:off x="4737100" y="4060595"/>
            <a:ext cx="3778250" cy="203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202710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17. Εργαστηριακή Άσκηση: Καρκινοειδή</a:t>
            </a:r>
            <a:endParaRPr lang="el-GR" dirty="0"/>
          </a:p>
        </p:txBody>
      </p:sp>
      <p:sp>
        <p:nvSpPr>
          <p:cNvPr id="4" name="Slide Number Placeholder 3"/>
          <p:cNvSpPr>
            <a:spLocks noGrp="1"/>
          </p:cNvSpPr>
          <p:nvPr>
            <p:ph type="sldNum" sz="quarter" idx="11"/>
          </p:nvPr>
        </p:nvSpPr>
        <p:spPr/>
        <p:txBody>
          <a:bodyPr/>
          <a:lstStyle/>
          <a:p>
            <a:pPr>
              <a:defRPr/>
            </a:pPr>
            <a:fld id="{EE3AAB00-D75E-4F9D-BA96-B242D720F2BB}" type="slidenum">
              <a:rPr lang="el-GR" smtClean="0"/>
              <a:pPr>
                <a:defRPr/>
              </a:pPr>
              <a:t>‹#›</a:t>
            </a:fld>
            <a:endParaRPr lang="el-GR" dirty="0"/>
          </a:p>
        </p:txBody>
      </p:sp>
      <p:sp>
        <p:nvSpPr>
          <p:cNvPr id="6" name="Picture Placeholder 5"/>
          <p:cNvSpPr>
            <a:spLocks noGrp="1"/>
          </p:cNvSpPr>
          <p:nvPr>
            <p:ph type="pic" sz="quarter" idx="12"/>
          </p:nvPr>
        </p:nvSpPr>
        <p:spPr>
          <a:xfrm>
            <a:off x="628650" y="1866900"/>
            <a:ext cx="3778250" cy="2032000"/>
          </a:xfrm>
        </p:spPr>
        <p:txBody>
          <a:bodyPr/>
          <a:lstStyle/>
          <a:p>
            <a:r>
              <a:rPr lang="en-US" smtClean="0"/>
              <a:t>Click icon to add picture</a:t>
            </a:r>
            <a:endParaRPr lang="en-US"/>
          </a:p>
        </p:txBody>
      </p:sp>
      <p:sp>
        <p:nvSpPr>
          <p:cNvPr id="7" name="Picture Placeholder 5"/>
          <p:cNvSpPr>
            <a:spLocks noGrp="1"/>
          </p:cNvSpPr>
          <p:nvPr>
            <p:ph type="pic" sz="quarter" idx="13"/>
          </p:nvPr>
        </p:nvSpPr>
        <p:spPr>
          <a:xfrm>
            <a:off x="4737100" y="1854200"/>
            <a:ext cx="3778250" cy="2044700"/>
          </a:xfrm>
        </p:spPr>
        <p:txBody>
          <a:bodyPr/>
          <a:lstStyle/>
          <a:p>
            <a:r>
              <a:rPr lang="en-US" smtClean="0"/>
              <a:t>Click icon to add picture</a:t>
            </a:r>
            <a:endParaRPr lang="en-US"/>
          </a:p>
        </p:txBody>
      </p:sp>
      <p:sp>
        <p:nvSpPr>
          <p:cNvPr id="8" name="Picture Placeholder 5"/>
          <p:cNvSpPr>
            <a:spLocks noGrp="1"/>
          </p:cNvSpPr>
          <p:nvPr>
            <p:ph type="pic" sz="quarter" idx="14"/>
          </p:nvPr>
        </p:nvSpPr>
        <p:spPr>
          <a:xfrm>
            <a:off x="2682875" y="4075111"/>
            <a:ext cx="3778250" cy="2032000"/>
          </a:xfrm>
        </p:spPr>
        <p:txBody>
          <a:bodyPr/>
          <a:lstStyle/>
          <a:p>
            <a:r>
              <a:rPr lang="en-US" smtClean="0"/>
              <a:t>Click icon to add picture</a:t>
            </a:r>
            <a:endParaRPr lang="en-US"/>
          </a:p>
        </p:txBody>
      </p:sp>
    </p:spTree>
    <p:extLst>
      <p:ext uri="{BB962C8B-B14F-4D97-AF65-F5344CB8AC3E}">
        <p14:creationId xmlns:p14="http://schemas.microsoft.com/office/powerpoint/2010/main" val="248684575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6" name="Slide Number Placeholder 5"/>
          <p:cNvSpPr>
            <a:spLocks noGrp="1"/>
          </p:cNvSpPr>
          <p:nvPr>
            <p:ph type="sldNum" sz="quarter" idx="12"/>
          </p:nvPr>
        </p:nvSpPr>
        <p:spPr/>
        <p:txBody>
          <a:bodyPr/>
          <a:lstStyle/>
          <a:p>
            <a:pPr>
              <a:defRPr/>
            </a:pPr>
            <a:fld id="{AA3259DD-05DC-4CF4-86FA-A351FC7A416D}" type="slidenum">
              <a:rPr lang="el-GR" smtClean="0"/>
              <a:pPr>
                <a:defRPr/>
              </a:pPr>
              <a:t>‹#›</a:t>
            </a:fld>
            <a:endParaRPr lang="el-GR" dirty="0"/>
          </a:p>
        </p:txBody>
      </p:sp>
    </p:spTree>
    <p:extLst>
      <p:ext uri="{BB962C8B-B14F-4D97-AF65-F5344CB8AC3E}">
        <p14:creationId xmlns:p14="http://schemas.microsoft.com/office/powerpoint/2010/main" val="20390446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17. Εργαστηριακή Άσκηση: Καρκινοειδή</a:t>
            </a:r>
            <a:endParaRPr lang="el-GR" dirty="0"/>
          </a:p>
        </p:txBody>
      </p:sp>
      <p:sp>
        <p:nvSpPr>
          <p:cNvPr id="4" name="Slide Number Placeholder 3"/>
          <p:cNvSpPr>
            <a:spLocks noGrp="1"/>
          </p:cNvSpPr>
          <p:nvPr>
            <p:ph type="sldNum" sz="quarter" idx="11"/>
          </p:nvPr>
        </p:nvSpPr>
        <p:spPr/>
        <p:txBody>
          <a:bodyPr/>
          <a:lstStyle/>
          <a:p>
            <a:pPr>
              <a:defRPr/>
            </a:pPr>
            <a:fld id="{EE3AAB00-D75E-4F9D-BA96-B242D720F2BB}" type="slidenum">
              <a:rPr lang="el-GR" smtClean="0"/>
              <a:pPr>
                <a:defRPr/>
              </a:pPr>
              <a:t>‹#›</a:t>
            </a:fld>
            <a:endParaRPr lang="el-GR" dirty="0"/>
          </a:p>
        </p:txBody>
      </p:sp>
      <p:sp>
        <p:nvSpPr>
          <p:cNvPr id="6" name="Picture Placeholder 5"/>
          <p:cNvSpPr>
            <a:spLocks noGrp="1"/>
          </p:cNvSpPr>
          <p:nvPr>
            <p:ph type="pic" sz="quarter" idx="12"/>
          </p:nvPr>
        </p:nvSpPr>
        <p:spPr>
          <a:xfrm>
            <a:off x="527050" y="2311400"/>
            <a:ext cx="2520950" cy="3187700"/>
          </a:xfrm>
        </p:spPr>
        <p:txBody>
          <a:bodyPr/>
          <a:lstStyle/>
          <a:p>
            <a:r>
              <a:rPr lang="en-US" smtClean="0"/>
              <a:t>Click icon to add picture</a:t>
            </a:r>
            <a:endParaRPr lang="en-US"/>
          </a:p>
        </p:txBody>
      </p:sp>
      <p:sp>
        <p:nvSpPr>
          <p:cNvPr id="8" name="Picture Placeholder 5"/>
          <p:cNvSpPr>
            <a:spLocks noGrp="1"/>
          </p:cNvSpPr>
          <p:nvPr>
            <p:ph type="pic" sz="quarter" idx="13"/>
          </p:nvPr>
        </p:nvSpPr>
        <p:spPr>
          <a:xfrm>
            <a:off x="3302000" y="2311400"/>
            <a:ext cx="2501900" cy="3187700"/>
          </a:xfrm>
        </p:spPr>
        <p:txBody>
          <a:bodyPr/>
          <a:lstStyle/>
          <a:p>
            <a:r>
              <a:rPr lang="en-US" smtClean="0"/>
              <a:t>Click icon to add picture</a:t>
            </a:r>
            <a:endParaRPr lang="en-US"/>
          </a:p>
        </p:txBody>
      </p:sp>
      <p:sp>
        <p:nvSpPr>
          <p:cNvPr id="9" name="Picture Placeholder 5"/>
          <p:cNvSpPr>
            <a:spLocks noGrp="1"/>
          </p:cNvSpPr>
          <p:nvPr>
            <p:ph type="pic" sz="quarter" idx="14"/>
          </p:nvPr>
        </p:nvSpPr>
        <p:spPr>
          <a:xfrm>
            <a:off x="6076950" y="2311400"/>
            <a:ext cx="2495550" cy="3187700"/>
          </a:xfrm>
        </p:spPr>
        <p:txBody>
          <a:bodyPr/>
          <a:lstStyle/>
          <a:p>
            <a:r>
              <a:rPr lang="en-US" smtClean="0"/>
              <a:t>Click icon to add picture</a:t>
            </a:r>
            <a:endParaRPr lang="en-US"/>
          </a:p>
        </p:txBody>
      </p:sp>
    </p:spTree>
    <p:extLst>
      <p:ext uri="{BB962C8B-B14F-4D97-AF65-F5344CB8AC3E}">
        <p14:creationId xmlns:p14="http://schemas.microsoft.com/office/powerpoint/2010/main" val="2569116090"/>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5075BC"/>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6" name="Slide Number Placeholder 5"/>
          <p:cNvSpPr>
            <a:spLocks noGrp="1"/>
          </p:cNvSpPr>
          <p:nvPr>
            <p:ph type="sldNum" sz="quarter" idx="12"/>
          </p:nvPr>
        </p:nvSpPr>
        <p:spPr/>
        <p:txBody>
          <a:bodyPr/>
          <a:lstStyle/>
          <a:p>
            <a:pPr>
              <a:defRPr/>
            </a:pPr>
            <a:fld id="{CA111414-64BF-4462-858C-5C981EA18265}" type="slidenum">
              <a:rPr lang="el-GR" smtClean="0"/>
              <a:pPr>
                <a:defRPr/>
              </a:pPr>
              <a:t>‹#›</a:t>
            </a:fld>
            <a:endParaRPr lang="el-GR" dirty="0"/>
          </a:p>
        </p:txBody>
      </p:sp>
    </p:spTree>
    <p:extLst>
      <p:ext uri="{BB962C8B-B14F-4D97-AF65-F5344CB8AC3E}">
        <p14:creationId xmlns:p14="http://schemas.microsoft.com/office/powerpoint/2010/main" val="10108623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r>
              <a:rPr lang="el-GR" smtClean="0"/>
              <a:t>Ενότητα 17. Εργαστηριακή Άσκηση: Καρκινοειδή</a:t>
            </a:r>
            <a:endParaRPr lang="el-GR"/>
          </a:p>
        </p:txBody>
      </p:sp>
      <p:sp>
        <p:nvSpPr>
          <p:cNvPr id="6" name="Slide Number Placeholder 2"/>
          <p:cNvSpPr>
            <a:spLocks noGrp="1"/>
          </p:cNvSpPr>
          <p:nvPr>
            <p:ph type="sldNum" sz="quarter" idx="11"/>
          </p:nvPr>
        </p:nvSpPr>
        <p:spPr/>
        <p:txBody>
          <a:bodyPr/>
          <a:lstStyle>
            <a:lvl1pPr>
              <a:defRPr/>
            </a:lvl1pPr>
          </a:lstStyle>
          <a:p>
            <a:pPr>
              <a:defRPr/>
            </a:pPr>
            <a:fld id="{64E7A485-C33C-4765-BF3A-873CA29B2B77}" type="slidenum">
              <a:rPr lang="el-GR" smtClean="0"/>
              <a:pPr>
                <a:defRPr/>
              </a:pPr>
              <a:t>‹#›</a:t>
            </a:fld>
            <a:endParaRPr lang="el-GR" dirty="0"/>
          </a:p>
        </p:txBody>
      </p:sp>
    </p:spTree>
    <p:extLst>
      <p:ext uri="{BB962C8B-B14F-4D97-AF65-F5344CB8AC3E}">
        <p14:creationId xmlns:p14="http://schemas.microsoft.com/office/powerpoint/2010/main" val="916277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Footer Placeholder 1"/>
          <p:cNvSpPr>
            <a:spLocks noGrp="1"/>
          </p:cNvSpPr>
          <p:nvPr>
            <p:ph type="ftr" sz="quarter" idx="10"/>
          </p:nvPr>
        </p:nvSpPr>
        <p:spPr/>
        <p:txBody>
          <a:bodyPr/>
          <a:lstStyle>
            <a:lvl1pPr>
              <a:defRPr/>
            </a:lvl1pPr>
          </a:lstStyle>
          <a:p>
            <a:pPr>
              <a:defRPr/>
            </a:pPr>
            <a:r>
              <a:rPr lang="el-GR" smtClean="0"/>
              <a:t>Ενότητα 17. Εργαστηριακή Άσκηση: Καρκινοειδή</a:t>
            </a:r>
            <a:endParaRPr lang="el-GR"/>
          </a:p>
        </p:txBody>
      </p:sp>
      <p:sp>
        <p:nvSpPr>
          <p:cNvPr id="8" name="Slide Number Placeholder 2"/>
          <p:cNvSpPr>
            <a:spLocks noGrp="1"/>
          </p:cNvSpPr>
          <p:nvPr>
            <p:ph type="sldNum" sz="quarter" idx="11"/>
          </p:nvPr>
        </p:nvSpPr>
        <p:spPr/>
        <p:txBody>
          <a:bodyPr/>
          <a:lstStyle>
            <a:lvl1pPr>
              <a:defRPr/>
            </a:lvl1pPr>
          </a:lstStyle>
          <a:p>
            <a:pPr>
              <a:defRPr/>
            </a:pPr>
            <a:fld id="{1FC05C69-7F57-4614-B448-03B9E8A0C58E}" type="slidenum">
              <a:rPr lang="el-GR" smtClean="0"/>
              <a:pPr>
                <a:defRPr/>
              </a:pPr>
              <a:t>‹#›</a:t>
            </a:fld>
            <a:endParaRPr lang="el-GR" dirty="0"/>
          </a:p>
        </p:txBody>
      </p:sp>
    </p:spTree>
    <p:extLst>
      <p:ext uri="{BB962C8B-B14F-4D97-AF65-F5344CB8AC3E}">
        <p14:creationId xmlns:p14="http://schemas.microsoft.com/office/powerpoint/2010/main" val="431838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Picture Placeholder 5"/>
          <p:cNvSpPr>
            <a:spLocks noGrp="1"/>
          </p:cNvSpPr>
          <p:nvPr>
            <p:ph type="pic" sz="quarter" idx="12"/>
          </p:nvPr>
        </p:nvSpPr>
        <p:spPr>
          <a:xfrm>
            <a:off x="610889" y="2125068"/>
            <a:ext cx="2447925" cy="3024187"/>
          </a:xfrm>
        </p:spPr>
        <p:txBody>
          <a:bodyPr/>
          <a:lstStyle/>
          <a:p>
            <a:pPr lvl="0"/>
            <a:endParaRPr lang="el-GR" noProof="0"/>
          </a:p>
        </p:txBody>
      </p:sp>
      <p:sp>
        <p:nvSpPr>
          <p:cNvPr id="7" name="Picture Placeholder 5"/>
          <p:cNvSpPr>
            <a:spLocks noGrp="1"/>
          </p:cNvSpPr>
          <p:nvPr>
            <p:ph type="pic" sz="quarter" idx="13"/>
          </p:nvPr>
        </p:nvSpPr>
        <p:spPr>
          <a:xfrm>
            <a:off x="6156523" y="2133005"/>
            <a:ext cx="2447925" cy="3024187"/>
          </a:xfrm>
        </p:spPr>
        <p:txBody>
          <a:bodyPr/>
          <a:lstStyle/>
          <a:p>
            <a:pPr lvl="0"/>
            <a:endParaRPr lang="el-GR" noProof="0"/>
          </a:p>
        </p:txBody>
      </p:sp>
      <p:sp>
        <p:nvSpPr>
          <p:cNvPr id="8" name="Picture Placeholder 5"/>
          <p:cNvSpPr>
            <a:spLocks noGrp="1"/>
          </p:cNvSpPr>
          <p:nvPr>
            <p:ph type="pic" sz="quarter" idx="14"/>
          </p:nvPr>
        </p:nvSpPr>
        <p:spPr>
          <a:xfrm>
            <a:off x="3383706" y="2125067"/>
            <a:ext cx="2447925" cy="3024187"/>
          </a:xfrm>
        </p:spPr>
        <p:txBody>
          <a:bodyPr/>
          <a:lstStyle/>
          <a:p>
            <a:pPr lvl="0"/>
            <a:endParaRPr lang="el-GR" noProof="0"/>
          </a:p>
        </p:txBody>
      </p:sp>
      <p:sp>
        <p:nvSpPr>
          <p:cNvPr id="9" name="Footer Placeholder 1"/>
          <p:cNvSpPr>
            <a:spLocks noGrp="1"/>
          </p:cNvSpPr>
          <p:nvPr>
            <p:ph type="ftr" sz="quarter" idx="15"/>
          </p:nvPr>
        </p:nvSpPr>
        <p:spPr/>
        <p:txBody>
          <a:bodyPr/>
          <a:lstStyle>
            <a:lvl1pPr>
              <a:defRPr/>
            </a:lvl1pPr>
          </a:lstStyle>
          <a:p>
            <a:pPr>
              <a:defRPr/>
            </a:pPr>
            <a:r>
              <a:rPr lang="el-GR" smtClean="0"/>
              <a:t>Ενότητα 17. Εργαστηριακή Άσκηση: Καρκινοειδή</a:t>
            </a:r>
            <a:endParaRPr lang="el-GR"/>
          </a:p>
        </p:txBody>
      </p:sp>
      <p:sp>
        <p:nvSpPr>
          <p:cNvPr id="10" name="Slide Number Placeholder 2"/>
          <p:cNvSpPr>
            <a:spLocks noGrp="1"/>
          </p:cNvSpPr>
          <p:nvPr>
            <p:ph type="sldNum" sz="quarter" idx="16"/>
          </p:nvPr>
        </p:nvSpPr>
        <p:spPr/>
        <p:txBody>
          <a:bodyPr/>
          <a:lstStyle>
            <a:lvl1pPr>
              <a:defRPr/>
            </a:lvl1pPr>
          </a:lstStyle>
          <a:p>
            <a:pPr>
              <a:defRPr/>
            </a:pPr>
            <a:fld id="{7F26CEA2-2AAD-42A6-BDEF-79E413928938}" type="slidenum">
              <a:rPr lang="el-GR"/>
              <a:pPr>
                <a:defRPr/>
              </a:pPr>
              <a:t>‹#›</a:t>
            </a:fld>
            <a:endParaRPr lang="el-GR" dirty="0"/>
          </a:p>
        </p:txBody>
      </p:sp>
    </p:spTree>
    <p:extLst>
      <p:ext uri="{BB962C8B-B14F-4D97-AF65-F5344CB8AC3E}">
        <p14:creationId xmlns:p14="http://schemas.microsoft.com/office/powerpoint/2010/main" val="222097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7" name="Slide Number Placeholder 6"/>
          <p:cNvSpPr>
            <a:spLocks noGrp="1"/>
          </p:cNvSpPr>
          <p:nvPr>
            <p:ph type="sldNum" sz="quarter" idx="12"/>
          </p:nvPr>
        </p:nvSpPr>
        <p:spPr/>
        <p:txBody>
          <a:bodyPr/>
          <a:lstStyle/>
          <a:p>
            <a:pPr>
              <a:defRPr/>
            </a:pPr>
            <a:fld id="{A2AF4DA2-23B8-4E65-8034-A956356B1939}" type="slidenum">
              <a:rPr lang="el-GR" smtClean="0"/>
              <a:pPr>
                <a:defRPr/>
              </a:pPr>
              <a:t>‹#›</a:t>
            </a:fld>
            <a:endParaRPr lang="el-GR" dirty="0"/>
          </a:p>
        </p:txBody>
      </p:sp>
    </p:spTree>
    <p:extLst>
      <p:ext uri="{BB962C8B-B14F-4D97-AF65-F5344CB8AC3E}">
        <p14:creationId xmlns:p14="http://schemas.microsoft.com/office/powerpoint/2010/main" val="175090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9" name="Slide Number Placeholder 8"/>
          <p:cNvSpPr>
            <a:spLocks noGrp="1"/>
          </p:cNvSpPr>
          <p:nvPr>
            <p:ph type="sldNum" sz="quarter" idx="12"/>
          </p:nvPr>
        </p:nvSpPr>
        <p:spPr/>
        <p:txBody>
          <a:bodyPr/>
          <a:lstStyle/>
          <a:p>
            <a:pPr>
              <a:defRPr/>
            </a:pPr>
            <a:fld id="{ABEEDDE2-ABF1-4D0E-9E6A-F161D2DC9B14}" type="slidenum">
              <a:rPr lang="el-GR" smtClean="0"/>
              <a:pPr>
                <a:defRPr/>
              </a:pPr>
              <a:t>‹#›</a:t>
            </a:fld>
            <a:endParaRPr lang="el-GR" dirty="0"/>
          </a:p>
        </p:txBody>
      </p:sp>
    </p:spTree>
    <p:extLst>
      <p:ext uri="{BB962C8B-B14F-4D97-AF65-F5344CB8AC3E}">
        <p14:creationId xmlns:p14="http://schemas.microsoft.com/office/powerpoint/2010/main" val="39648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21415" y="3386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17. Εργαστηριακή Άσκηση: Καρκινοειδή</a:t>
            </a:r>
            <a:endParaRPr lang="el-GR" dirty="0"/>
          </a:p>
        </p:txBody>
      </p:sp>
      <p:sp>
        <p:nvSpPr>
          <p:cNvPr id="4" name="Slide Number Placeholder 3"/>
          <p:cNvSpPr>
            <a:spLocks noGrp="1"/>
          </p:cNvSpPr>
          <p:nvPr>
            <p:ph type="sldNum" sz="quarter" idx="11"/>
          </p:nvPr>
        </p:nvSpPr>
        <p:spPr/>
        <p:txBody>
          <a:bodyPr/>
          <a:lstStyle/>
          <a:p>
            <a:pPr>
              <a:defRPr/>
            </a:pPr>
            <a:fld id="{EE3AAB00-D75E-4F9D-BA96-B242D720F2BB}" type="slidenum">
              <a:rPr lang="el-GR" smtClean="0"/>
              <a:pPr>
                <a:defRPr/>
              </a:pPr>
              <a:t>‹#›</a:t>
            </a:fld>
            <a:endParaRPr lang="el-GR" dirty="0"/>
          </a:p>
        </p:txBody>
      </p:sp>
    </p:spTree>
    <p:extLst>
      <p:ext uri="{BB962C8B-B14F-4D97-AF65-F5344CB8AC3E}">
        <p14:creationId xmlns:p14="http://schemas.microsoft.com/office/powerpoint/2010/main" val="1818879963"/>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608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l-GR" smtClean="0"/>
              <a:t>Ενότητα 17. Εργαστηριακή Άσκηση: Καρκινοειδή</a:t>
            </a:r>
            <a:endParaRPr lang="el-GR" dirty="0"/>
          </a:p>
        </p:txBody>
      </p:sp>
      <p:sp>
        <p:nvSpPr>
          <p:cNvPr id="4" name="Slide Number Placeholder 3"/>
          <p:cNvSpPr>
            <a:spLocks noGrp="1"/>
          </p:cNvSpPr>
          <p:nvPr>
            <p:ph type="sldNum" sz="quarter" idx="11"/>
          </p:nvPr>
        </p:nvSpPr>
        <p:spPr/>
        <p:txBody>
          <a:bodyPr/>
          <a:lstStyle/>
          <a:p>
            <a:pPr>
              <a:defRPr/>
            </a:pPr>
            <a:fld id="{EE3AAB00-D75E-4F9D-BA96-B242D720F2BB}" type="slidenum">
              <a:rPr lang="el-GR" smtClean="0"/>
              <a:pPr>
                <a:defRPr/>
              </a:pPr>
              <a:t>‹#›</a:t>
            </a:fld>
            <a:endParaRPr lang="el-GR" dirty="0"/>
          </a:p>
        </p:txBody>
      </p:sp>
    </p:spTree>
    <p:extLst>
      <p:ext uri="{BB962C8B-B14F-4D97-AF65-F5344CB8AC3E}">
        <p14:creationId xmlns:p14="http://schemas.microsoft.com/office/powerpoint/2010/main" val="2768517114"/>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5" name="Slide Number Placeholder 4"/>
          <p:cNvSpPr>
            <a:spLocks noGrp="1"/>
          </p:cNvSpPr>
          <p:nvPr>
            <p:ph type="sldNum" sz="quarter" idx="12"/>
          </p:nvPr>
        </p:nvSpPr>
        <p:spPr/>
        <p:txBody>
          <a:bodyPr/>
          <a:lstStyle/>
          <a:p>
            <a:pPr>
              <a:defRPr/>
            </a:pPr>
            <a:fld id="{C62C6F83-C964-4A0A-AAFD-B0545266C310}" type="slidenum">
              <a:rPr lang="el-GR" smtClean="0"/>
              <a:pPr>
                <a:defRPr/>
              </a:pPr>
              <a:t>‹#›</a:t>
            </a:fld>
            <a:endParaRPr lang="el-GR" dirty="0"/>
          </a:p>
        </p:txBody>
      </p:sp>
      <p:sp>
        <p:nvSpPr>
          <p:cNvPr id="7" name="Θέση εικόνας 6"/>
          <p:cNvSpPr>
            <a:spLocks noGrp="1"/>
          </p:cNvSpPr>
          <p:nvPr>
            <p:ph type="pic" sz="quarter" idx="13"/>
          </p:nvPr>
        </p:nvSpPr>
        <p:spPr>
          <a:xfrm>
            <a:off x="628651" y="1794694"/>
            <a:ext cx="7886699" cy="3836937"/>
          </a:xfrm>
        </p:spPr>
        <p:txBody>
          <a:bodyPr/>
          <a:lstStyle/>
          <a:p>
            <a:r>
              <a:rPr lang="en-US" smtClean="0"/>
              <a:t>Click icon to add picture</a:t>
            </a:r>
            <a:endParaRPr lang="el-GR" dirty="0"/>
          </a:p>
        </p:txBody>
      </p:sp>
      <p:sp>
        <p:nvSpPr>
          <p:cNvPr id="9" name="Θέση κειμένου 8"/>
          <p:cNvSpPr>
            <a:spLocks noGrp="1"/>
          </p:cNvSpPr>
          <p:nvPr>
            <p:ph type="body" sz="quarter" idx="14"/>
          </p:nvPr>
        </p:nvSpPr>
        <p:spPr>
          <a:xfrm>
            <a:off x="628650" y="5735636"/>
            <a:ext cx="7940675" cy="485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Tree>
    <p:extLst>
      <p:ext uri="{BB962C8B-B14F-4D97-AF65-F5344CB8AC3E}">
        <p14:creationId xmlns:p14="http://schemas.microsoft.com/office/powerpoint/2010/main" val="42545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17. Εργαστηριακή Άσκηση: Καρκινοειδή</a:t>
            </a:r>
            <a:endParaRPr lang="el-GR"/>
          </a:p>
        </p:txBody>
      </p:sp>
      <p:sp>
        <p:nvSpPr>
          <p:cNvPr id="4" name="Θέση αριθμού διαφάνειας 3"/>
          <p:cNvSpPr>
            <a:spLocks noGrp="1"/>
          </p:cNvSpPr>
          <p:nvPr>
            <p:ph type="sldNum" sz="quarter" idx="11"/>
          </p:nvPr>
        </p:nvSpPr>
        <p:spPr/>
        <p:txBody>
          <a:bodyPr/>
          <a:lstStyle/>
          <a:p>
            <a:pPr>
              <a:defRPr/>
            </a:pPr>
            <a:fld id="{ABA216EA-5C2A-4A7C-9BC0-683D1893A024}" type="slidenum">
              <a:rPr lang="el-GR" smtClean="0"/>
              <a:pPr>
                <a:defRPr/>
              </a:pPr>
              <a:t>‹#›</a:t>
            </a:fld>
            <a:endParaRPr lang="el-GR" dirty="0"/>
          </a:p>
        </p:txBody>
      </p:sp>
      <p:sp>
        <p:nvSpPr>
          <p:cNvPr id="6" name="Θέση SmartArt 5"/>
          <p:cNvSpPr>
            <a:spLocks noGrp="1"/>
          </p:cNvSpPr>
          <p:nvPr>
            <p:ph type="dgm" sz="quarter" idx="12"/>
          </p:nvPr>
        </p:nvSpPr>
        <p:spPr>
          <a:xfrm>
            <a:off x="628650" y="1858963"/>
            <a:ext cx="7886700" cy="4261618"/>
          </a:xfrm>
        </p:spPr>
        <p:txBody>
          <a:bodyPr/>
          <a:lstStyle/>
          <a:p>
            <a:r>
              <a:rPr lang="en-US" smtClean="0"/>
              <a:t>Click icon to add SmartArt graphic</a:t>
            </a:r>
            <a:endParaRPr lang="el-GR"/>
          </a:p>
        </p:txBody>
      </p:sp>
    </p:spTree>
    <p:extLst>
      <p:ext uri="{BB962C8B-B14F-4D97-AF65-F5344CB8AC3E}">
        <p14:creationId xmlns:p14="http://schemas.microsoft.com/office/powerpoint/2010/main" val="397724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pPr>
              <a:defRPr/>
            </a:pPr>
            <a:r>
              <a:rPr lang="el-GR" smtClean="0"/>
              <a:t>Ενότητα 17. Εργαστηριακή Άσκηση: Καρκινοειδή</a:t>
            </a:r>
            <a:endParaRPr lang="el-GR"/>
          </a:p>
        </p:txBody>
      </p:sp>
      <p:sp>
        <p:nvSpPr>
          <p:cNvPr id="4" name="Θέση αριθμού διαφάνειας 3"/>
          <p:cNvSpPr>
            <a:spLocks noGrp="1"/>
          </p:cNvSpPr>
          <p:nvPr>
            <p:ph type="sldNum" sz="quarter" idx="11"/>
          </p:nvPr>
        </p:nvSpPr>
        <p:spPr/>
        <p:txBody>
          <a:bodyPr/>
          <a:lstStyle/>
          <a:p>
            <a:pPr>
              <a:defRPr/>
            </a:pPr>
            <a:fld id="{70EAE379-2F74-414F-988B-519E63891956}" type="slidenum">
              <a:rPr lang="el-GR" smtClean="0"/>
              <a:pPr>
                <a:defRPr/>
              </a:pPr>
              <a:t>‹#›</a:t>
            </a:fld>
            <a:endParaRPr lang="el-GR" dirty="0"/>
          </a:p>
        </p:txBody>
      </p:sp>
      <p:sp>
        <p:nvSpPr>
          <p:cNvPr id="6" name="Θέση εικόνας 5"/>
          <p:cNvSpPr>
            <a:spLocks noGrp="1"/>
          </p:cNvSpPr>
          <p:nvPr>
            <p:ph type="pic" sz="quarter" idx="12"/>
          </p:nvPr>
        </p:nvSpPr>
        <p:spPr>
          <a:xfrm>
            <a:off x="628650" y="1843088"/>
            <a:ext cx="5300663" cy="4262437"/>
          </a:xfrm>
        </p:spPr>
        <p:txBody>
          <a:bodyPr/>
          <a:lstStyle/>
          <a:p>
            <a:r>
              <a:rPr lang="en-US" smtClean="0"/>
              <a:t>Click icon to add picture</a:t>
            </a:r>
            <a:endParaRPr lang="el-GR"/>
          </a:p>
        </p:txBody>
      </p:sp>
      <p:sp>
        <p:nvSpPr>
          <p:cNvPr id="8" name="Θέση κειμένου 7"/>
          <p:cNvSpPr>
            <a:spLocks noGrp="1"/>
          </p:cNvSpPr>
          <p:nvPr>
            <p:ph type="body" sz="quarter" idx="13"/>
          </p:nvPr>
        </p:nvSpPr>
        <p:spPr>
          <a:xfrm>
            <a:off x="6091238" y="1843088"/>
            <a:ext cx="2595562"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14806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dirty="0"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5" name="Footer Placeholder 4"/>
          <p:cNvSpPr>
            <a:spLocks noGrp="1"/>
          </p:cNvSpPr>
          <p:nvPr>
            <p:ph type="ftr" sz="quarter" idx="3"/>
          </p:nvPr>
        </p:nvSpPr>
        <p:spPr>
          <a:xfrm>
            <a:off x="1133889" y="6325416"/>
            <a:ext cx="6830668" cy="280919"/>
          </a:xfrm>
          <a:prstGeom prst="rect">
            <a:avLst/>
          </a:prstGeom>
          <a:solidFill>
            <a:schemeClr val="bg1">
              <a:lumMod val="95000"/>
            </a:schemeClr>
          </a:solidFill>
        </p:spPr>
        <p:txBody>
          <a:bodyPr vert="horz" lIns="91440" tIns="45720" rIns="91440" bIns="45720" rtlCol="0" anchor="ctr"/>
          <a:lstStyle>
            <a:lvl1pPr algn="l">
              <a:defRPr sz="1200">
                <a:solidFill>
                  <a:schemeClr val="tx1">
                    <a:tint val="75000"/>
                  </a:schemeClr>
                </a:solidFill>
                <a:latin typeface="+mn-lt"/>
              </a:defRPr>
            </a:lvl1pPr>
          </a:lstStyle>
          <a:p>
            <a:pPr>
              <a:defRPr/>
            </a:pPr>
            <a:r>
              <a:rPr lang="el-GR" smtClean="0"/>
              <a:t>Ενότητα 17. Εργαστηριακή Άσκηση: Καρκινοειδή</a:t>
            </a:r>
            <a:endParaRPr lang="el-GR" dirty="0"/>
          </a:p>
        </p:txBody>
      </p:sp>
      <p:sp>
        <p:nvSpPr>
          <p:cNvPr id="6" name="Slide Number Placeholder 5"/>
          <p:cNvSpPr>
            <a:spLocks noGrp="1"/>
          </p:cNvSpPr>
          <p:nvPr>
            <p:ph type="sldNum" sz="quarter" idx="4"/>
          </p:nvPr>
        </p:nvSpPr>
        <p:spPr>
          <a:xfrm>
            <a:off x="7964557" y="6325416"/>
            <a:ext cx="550793" cy="280919"/>
          </a:xfrm>
          <a:prstGeom prst="rect">
            <a:avLst/>
          </a:prstGeom>
          <a:solidFill>
            <a:schemeClr val="bg1">
              <a:lumMod val="95000"/>
            </a:schemeClr>
          </a:solidFill>
        </p:spPr>
        <p:txBody>
          <a:bodyPr vert="horz" lIns="91440" tIns="45720" rIns="91440" bIns="45720" rtlCol="0" anchor="ctr"/>
          <a:lstStyle>
            <a:lvl1pPr algn="r">
              <a:defRPr sz="1200">
                <a:solidFill>
                  <a:schemeClr val="tx1">
                    <a:tint val="75000"/>
                  </a:schemeClr>
                </a:solidFill>
                <a:latin typeface="+mn-lt"/>
              </a:defRPr>
            </a:lvl1pPr>
          </a:lstStyle>
          <a:p>
            <a:pPr>
              <a:defRPr/>
            </a:pPr>
            <a:fld id="{EE3AAB00-D75E-4F9D-BA96-B242D720F2BB}" type="slidenum">
              <a:rPr lang="el-GR" smtClean="0"/>
              <a:pPr>
                <a:defRPr/>
              </a:pPr>
              <a:t>‹#›</a:t>
            </a:fld>
            <a:endParaRPr lang="el-GR" dirty="0"/>
          </a:p>
        </p:txBody>
      </p:sp>
      <p:pic>
        <p:nvPicPr>
          <p:cNvPr id="7" name="Picture 6" descr="Λογότυπο Εθνικόν και Καποδιστριακόν Πανεπιστήμιον Αθηνών"/>
          <p:cNvPicPr>
            <a:picLocks noChangeAspect="1"/>
          </p:cNvPicPr>
          <p:nvPr/>
        </p:nvPicPr>
        <p:blipFill rotWithShape="1">
          <a:blip r:embed="rId26"/>
          <a:srcRect l="1" r="85167"/>
          <a:stretch/>
        </p:blipFill>
        <p:spPr>
          <a:xfrm>
            <a:off x="628650" y="6164722"/>
            <a:ext cx="505239" cy="622325"/>
          </a:xfrm>
          <a:prstGeom prst="rect">
            <a:avLst/>
          </a:prstGeom>
        </p:spPr>
      </p:pic>
    </p:spTree>
    <p:extLst>
      <p:ext uri="{BB962C8B-B14F-4D97-AF65-F5344CB8AC3E}">
        <p14:creationId xmlns:p14="http://schemas.microsoft.com/office/powerpoint/2010/main" val="3063066905"/>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 id="2147483961" r:id="rId18"/>
    <p:sldLayoutId id="2147483962" r:id="rId19"/>
    <p:sldLayoutId id="2147483963" r:id="rId20"/>
    <p:sldLayoutId id="2147483964" r:id="rId21"/>
    <p:sldLayoutId id="2147483965" r:id="rId22"/>
    <p:sldLayoutId id="2147483966" r:id="rId23"/>
    <p:sldLayoutId id="2147483967" r:id="rId24"/>
  </p:sldLayoutIdLst>
  <p:hf hdr="0" dt="0"/>
  <p:txStyles>
    <p:titleStyle>
      <a:lvl1pPr algn="ctr" defTabSz="914400" rtl="0" eaLnBrk="1" latinLnBrk="0" hangingPunct="1">
        <a:lnSpc>
          <a:spcPct val="90000"/>
        </a:lnSpc>
        <a:spcBef>
          <a:spcPct val="0"/>
        </a:spcBef>
        <a:buNone/>
        <a:defRPr sz="4400" b="1" kern="1200">
          <a:solidFill>
            <a:schemeClr val="accent6">
              <a:lumMod val="75000"/>
            </a:schemeClr>
          </a:solidFill>
          <a:latin typeface="+mn-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gr/url?sa=i&amp;rct=j&amp;q=&amp;esrc=s&amp;source=images&amp;cd=&amp;cad=rja&amp;uact=8&amp;ved=0CAcQjRw&amp;url=http://crustastun.com/the-effect-of-the-crustastun-on-nerve-activity-in-crabs-and-lobsters.html&amp;ei=TLZZVdroJon0UKztgegK&amp;bvm=bv.93564037,d.d24&amp;psig=AFQjCNFtM89w1ZajRgZByXL94erOfikDlg&amp;ust=143202891313621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r>
              <a:rPr lang="el-GR" altLang="el-GR" smtClean="0"/>
              <a:t>Ζωολογία Ι</a:t>
            </a:r>
          </a:p>
        </p:txBody>
      </p:sp>
      <p:sp>
        <p:nvSpPr>
          <p:cNvPr id="4099" name="Text Placeholder 2"/>
          <p:cNvSpPr>
            <a:spLocks noGrp="1"/>
          </p:cNvSpPr>
          <p:nvPr>
            <p:ph type="subTitle" idx="1"/>
          </p:nvPr>
        </p:nvSpPr>
        <p:spPr/>
        <p:txBody>
          <a:bodyPr/>
          <a:lstStyle/>
          <a:p>
            <a:pPr>
              <a:lnSpc>
                <a:spcPct val="100000"/>
              </a:lnSpc>
            </a:pPr>
            <a:r>
              <a:rPr lang="el-GR" altLang="el-GR" b="1" dirty="0" smtClean="0">
                <a:solidFill>
                  <a:schemeClr val="accent6">
                    <a:lumMod val="75000"/>
                  </a:schemeClr>
                </a:solidFill>
              </a:rPr>
              <a:t>Ενότητα 17</a:t>
            </a:r>
            <a:r>
              <a:rPr lang="el-GR" altLang="el-GR" dirty="0" smtClean="0">
                <a:solidFill>
                  <a:schemeClr val="accent6">
                    <a:lumMod val="75000"/>
                  </a:schemeClr>
                </a:solidFill>
              </a:rPr>
              <a:t>:</a:t>
            </a:r>
            <a:r>
              <a:rPr lang="en-US" altLang="el-GR" dirty="0" smtClean="0">
                <a:solidFill>
                  <a:schemeClr val="accent6">
                    <a:lumMod val="75000"/>
                  </a:schemeClr>
                </a:solidFill>
              </a:rPr>
              <a:t> </a:t>
            </a:r>
            <a:r>
              <a:rPr lang="el-GR" altLang="el-GR" dirty="0" smtClean="0"/>
              <a:t>Καρκινοειδή</a:t>
            </a:r>
            <a:endParaRPr lang="en-US" altLang="el-GR" dirty="0" smtClean="0"/>
          </a:p>
          <a:p>
            <a:pPr>
              <a:lnSpc>
                <a:spcPct val="100000"/>
              </a:lnSpc>
              <a:spcBef>
                <a:spcPct val="0"/>
              </a:spcBef>
            </a:pPr>
            <a:r>
              <a:rPr lang="el-GR" altLang="el-GR" b="1" i="1" dirty="0" smtClean="0"/>
              <a:t>Εργαστηριακή Άσκηση Καρκινοειδή</a:t>
            </a:r>
          </a:p>
          <a:p>
            <a:pPr>
              <a:lnSpc>
                <a:spcPct val="100000"/>
              </a:lnSpc>
              <a:spcBef>
                <a:spcPts val="1800"/>
              </a:spcBef>
            </a:pPr>
            <a:r>
              <a:rPr lang="el-GR" altLang="el-GR" dirty="0" smtClean="0"/>
              <a:t>Αναστάσιος </a:t>
            </a:r>
            <a:r>
              <a:rPr lang="el-GR" altLang="el-GR" dirty="0" err="1" smtClean="0"/>
              <a:t>Λεγάκις</a:t>
            </a:r>
            <a:r>
              <a:rPr lang="el-GR" altLang="el-GR" dirty="0" smtClean="0"/>
              <a:t>, Αναπλ. Καθηγητής</a:t>
            </a:r>
          </a:p>
          <a:p>
            <a:pPr>
              <a:lnSpc>
                <a:spcPct val="100000"/>
              </a:lnSpc>
              <a:spcBef>
                <a:spcPct val="0"/>
              </a:spcBef>
            </a:pPr>
            <a:r>
              <a:rPr lang="el-GR" altLang="el-GR" dirty="0" smtClean="0"/>
              <a:t>Σχολή Θετικών Επιστημών</a:t>
            </a:r>
          </a:p>
          <a:p>
            <a:pPr>
              <a:lnSpc>
                <a:spcPct val="100000"/>
              </a:lnSpc>
              <a:spcBef>
                <a:spcPct val="0"/>
              </a:spcBef>
            </a:pPr>
            <a:r>
              <a:rPr lang="el-GR" altLang="el-GR" dirty="0" smtClean="0"/>
              <a:t>Τμήμα Βιολογίας</a:t>
            </a:r>
            <a:endParaRPr lang="en-US" altLang="el-GR" dirty="0" smtClean="0"/>
          </a:p>
          <a:p>
            <a:endParaRPr lang="el-GR" altLang="el-GR"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l-GR" altLang="en-US" dirty="0" smtClean="0"/>
              <a:t>Βαδιστικά πόδια 2/2</a:t>
            </a:r>
          </a:p>
        </p:txBody>
      </p:sp>
      <p:pic>
        <p:nvPicPr>
          <p:cNvPr id="16389"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2413" y="1689100"/>
            <a:ext cx="3351212" cy="3971925"/>
          </a:xfrm>
        </p:spPr>
      </p:pic>
      <p:pic>
        <p:nvPicPr>
          <p:cNvPr id="16390" name="Content Placeholder 11"/>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657850" y="1500188"/>
            <a:ext cx="1277938" cy="4351337"/>
          </a:xfrm>
        </p:spPr>
      </p:pic>
      <p:sp>
        <p:nvSpPr>
          <p:cNvPr id="5" name="Footer Placeholder 4"/>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6" name="Slide Number Placeholder 5"/>
          <p:cNvSpPr>
            <a:spLocks noGrp="1"/>
          </p:cNvSpPr>
          <p:nvPr>
            <p:ph type="sldNum" sz="quarter" idx="12"/>
          </p:nvPr>
        </p:nvSpPr>
        <p:spPr/>
        <p:txBody>
          <a:bodyPr/>
          <a:lstStyle/>
          <a:p>
            <a:pPr>
              <a:defRPr/>
            </a:pPr>
            <a:fld id="{DC22A75F-E822-4CE0-88E9-94C21C1EE3DD}" type="slidenum">
              <a:rPr lang="el-GR" smtClean="0"/>
              <a:pPr>
                <a:defRPr/>
              </a:pPr>
              <a:t>10</a:t>
            </a:fld>
            <a:endParaRPr lang="el-GR" dirty="0"/>
          </a:p>
        </p:txBody>
      </p:sp>
      <p:sp>
        <p:nvSpPr>
          <p:cNvPr id="16391" name="Text Box 8"/>
          <p:cNvSpPr txBox="1">
            <a:spLocks noChangeArrowheads="1"/>
          </p:cNvSpPr>
          <p:nvPr/>
        </p:nvSpPr>
        <p:spPr bwMode="auto">
          <a:xfrm>
            <a:off x="2051050" y="567690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50000"/>
              </a:spcBef>
              <a:buFontTx/>
              <a:buNone/>
            </a:pPr>
            <a:r>
              <a:rPr lang="el-GR" altLang="el-GR" sz="2000"/>
              <a:t>Τέταρτο βαδ. πόδι</a:t>
            </a:r>
          </a:p>
        </p:txBody>
      </p:sp>
      <p:sp>
        <p:nvSpPr>
          <p:cNvPr id="16392" name="Text Box 9"/>
          <p:cNvSpPr txBox="1">
            <a:spLocks noChangeArrowheads="1"/>
          </p:cNvSpPr>
          <p:nvPr/>
        </p:nvSpPr>
        <p:spPr bwMode="auto">
          <a:xfrm>
            <a:off x="5289550" y="595630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50000"/>
              </a:spcBef>
              <a:buFontTx/>
              <a:buNone/>
            </a:pPr>
            <a:r>
              <a:rPr lang="el-GR" altLang="el-GR" sz="2000"/>
              <a:t>Πέμπτο βαδ. πόδι</a:t>
            </a:r>
          </a:p>
        </p:txBody>
      </p:sp>
      <p:sp>
        <p:nvSpPr>
          <p:cNvPr id="15" name="Text Box 10"/>
          <p:cNvSpPr txBox="1">
            <a:spLocks noChangeArrowheads="1"/>
          </p:cNvSpPr>
          <p:nvPr/>
        </p:nvSpPr>
        <p:spPr bwMode="auto">
          <a:xfrm>
            <a:off x="-26988" y="4076700"/>
            <a:ext cx="1311276" cy="800100"/>
          </a:xfrm>
          <a:prstGeom prst="rect">
            <a:avLst/>
          </a:prstGeom>
          <a:noFill/>
          <a:ln w="9525">
            <a:noFill/>
            <a:miter lim="800000"/>
            <a:headEnd/>
            <a:tailEnd/>
          </a:ln>
        </p:spPr>
        <p:txBody>
          <a:bodyPr>
            <a:spAutoFit/>
          </a:bodyPr>
          <a:lstStyle/>
          <a:p>
            <a:pPr algn="ctr" eaLnBrk="1" hangingPunct="1">
              <a:spcBef>
                <a:spcPct val="50000"/>
              </a:spcBef>
              <a:defRPr/>
            </a:pPr>
            <a:r>
              <a:rPr lang="el-GR" dirty="0">
                <a:effectLst>
                  <a:outerShdw blurRad="38100" dist="38100" dir="2700000" algn="tl">
                    <a:srgbClr val="000000">
                      <a:alpha val="43137"/>
                    </a:srgbClr>
                  </a:outerShdw>
                </a:effectLst>
                <a:latin typeface="Times New Roman" charset="0"/>
              </a:rPr>
              <a:t>Μόνο </a:t>
            </a:r>
            <a:r>
              <a:rPr lang="el-GR" dirty="0" err="1">
                <a:effectLst>
                  <a:outerShdw blurRad="38100" dist="38100" dir="2700000" algn="tl">
                    <a:srgbClr val="000000">
                      <a:alpha val="43137"/>
                    </a:srgbClr>
                  </a:outerShdw>
                </a:effectLst>
                <a:latin typeface="Times New Roman" charset="0"/>
              </a:rPr>
              <a:t>ενδοπόδιο</a:t>
            </a:r>
            <a:endParaRPr lang="el-GR" sz="2800" dirty="0">
              <a:effectLst>
                <a:outerShdw blurRad="38100" dist="38100" dir="2700000" algn="tl">
                  <a:srgbClr val="000000">
                    <a:alpha val="43137"/>
                  </a:srgbClr>
                </a:outerShdw>
              </a:effectLst>
              <a:latin typeface="Times New Roman" charset="0"/>
            </a:endParaRPr>
          </a:p>
        </p:txBody>
      </p:sp>
      <p:sp>
        <p:nvSpPr>
          <p:cNvPr id="10" name="TextBox 5"/>
          <p:cNvSpPr txBox="1"/>
          <p:nvPr/>
        </p:nvSpPr>
        <p:spPr>
          <a:xfrm>
            <a:off x="4531865" y="5338376"/>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15</a:t>
            </a:r>
            <a:endParaRPr lang="en-US" sz="1200" dirty="0">
              <a:latin typeface="+mn-lt"/>
            </a:endParaRPr>
          </a:p>
        </p:txBody>
      </p:sp>
      <p:sp>
        <p:nvSpPr>
          <p:cNvPr id="11" name="TextBox 5"/>
          <p:cNvSpPr txBox="1"/>
          <p:nvPr/>
        </p:nvSpPr>
        <p:spPr>
          <a:xfrm>
            <a:off x="6624189" y="5551121"/>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16</a:t>
            </a:r>
            <a:endParaRPr lang="en-US" sz="1200"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l-GR" altLang="en-US" dirty="0" smtClean="0"/>
              <a:t>Πλεοπόδια (αρσενικό)</a:t>
            </a:r>
          </a:p>
        </p:txBody>
      </p:sp>
      <p:pic>
        <p:nvPicPr>
          <p:cNvPr id="17413" name="Picture Placeholder 7"/>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5772" t="-1675" r="-5772" b="-1675"/>
          <a:stretch>
            <a:fillRect/>
          </a:stretch>
        </p:blipFill>
        <p:spPr>
          <a:xfrm>
            <a:off x="179388" y="1844675"/>
            <a:ext cx="2806700" cy="3468688"/>
          </a:xfrm>
        </p:spPr>
      </p:pic>
      <p:pic>
        <p:nvPicPr>
          <p:cNvPr id="17414" name="Picture Placeholder 9"/>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482" t="-1675" r="-1482" b="-1675"/>
          <a:stretch>
            <a:fillRect/>
          </a:stretch>
        </p:blipFill>
        <p:spPr>
          <a:xfrm>
            <a:off x="6011863" y="1873250"/>
            <a:ext cx="2771775" cy="3422650"/>
          </a:xfrm>
        </p:spPr>
      </p:pic>
      <p:pic>
        <p:nvPicPr>
          <p:cNvPr id="17415" name="Picture Placeholder 8"/>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482" t="-1675" r="-1482" b="-1675"/>
          <a:stretch>
            <a:fillRect/>
          </a:stretch>
        </p:blipFill>
        <p:spPr>
          <a:xfrm>
            <a:off x="3059113" y="1862138"/>
            <a:ext cx="2779712" cy="3433762"/>
          </a:xfrm>
        </p:spPr>
      </p:pic>
      <p:sp>
        <p:nvSpPr>
          <p:cNvPr id="3" name="Footer Placeholder 2"/>
          <p:cNvSpPr>
            <a:spLocks noGrp="1"/>
          </p:cNvSpPr>
          <p:nvPr>
            <p:ph type="ftr" sz="quarter" idx="15"/>
          </p:nvPr>
        </p:nvSpPr>
        <p:spPr/>
        <p:txBody>
          <a:bodyPr/>
          <a:lstStyle/>
          <a:p>
            <a:pPr>
              <a:defRPr/>
            </a:pPr>
            <a:r>
              <a:rPr lang="el-GR" smtClean="0"/>
              <a:t>Ενότητα 17. Εργαστηριακή Άσκηση: Καρκινοειδή</a:t>
            </a:r>
            <a:endParaRPr lang="el-GR"/>
          </a:p>
        </p:txBody>
      </p:sp>
      <p:sp>
        <p:nvSpPr>
          <p:cNvPr id="4" name="Slide Number Placeholder 3"/>
          <p:cNvSpPr>
            <a:spLocks noGrp="1"/>
          </p:cNvSpPr>
          <p:nvPr>
            <p:ph type="sldNum" sz="quarter" idx="16"/>
          </p:nvPr>
        </p:nvSpPr>
        <p:spPr/>
        <p:txBody>
          <a:bodyPr/>
          <a:lstStyle/>
          <a:p>
            <a:pPr>
              <a:defRPr/>
            </a:pPr>
            <a:fld id="{D94E21CF-2491-40DA-BD47-1EF4C24B4F94}" type="slidenum">
              <a:rPr lang="el-GR" smtClean="0"/>
              <a:pPr>
                <a:defRPr/>
              </a:pPr>
              <a:t>11</a:t>
            </a:fld>
            <a:endParaRPr lang="el-GR" dirty="0"/>
          </a:p>
        </p:txBody>
      </p:sp>
      <p:sp>
        <p:nvSpPr>
          <p:cNvPr id="17416" name="Text Box 5"/>
          <p:cNvSpPr txBox="1">
            <a:spLocks noChangeArrowheads="1"/>
          </p:cNvSpPr>
          <p:nvPr/>
        </p:nvSpPr>
        <p:spPr bwMode="auto">
          <a:xfrm>
            <a:off x="6389688" y="5313363"/>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50000"/>
              </a:spcBef>
              <a:buFontTx/>
              <a:buNone/>
            </a:pPr>
            <a:r>
              <a:rPr lang="el-GR" altLang="el-GR" sz="2000"/>
              <a:t>Τρίτο πλεοπόδιο</a:t>
            </a:r>
          </a:p>
        </p:txBody>
      </p:sp>
      <p:sp>
        <p:nvSpPr>
          <p:cNvPr id="17417" name="Text Box 6"/>
          <p:cNvSpPr txBox="1">
            <a:spLocks noChangeArrowheads="1"/>
          </p:cNvSpPr>
          <p:nvPr/>
        </p:nvSpPr>
        <p:spPr bwMode="auto">
          <a:xfrm>
            <a:off x="490538" y="5299075"/>
            <a:ext cx="218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50000"/>
              </a:spcBef>
              <a:buFontTx/>
              <a:buNone/>
            </a:pPr>
            <a:r>
              <a:rPr lang="el-GR" altLang="el-GR" sz="2000"/>
              <a:t>Πρώτο πλεοπόδιο</a:t>
            </a:r>
          </a:p>
        </p:txBody>
      </p:sp>
      <p:sp>
        <p:nvSpPr>
          <p:cNvPr id="17418" name="Text Box 7"/>
          <p:cNvSpPr txBox="1">
            <a:spLocks noChangeArrowheads="1"/>
          </p:cNvSpPr>
          <p:nvPr/>
        </p:nvSpPr>
        <p:spPr bwMode="auto">
          <a:xfrm>
            <a:off x="3289300" y="5299075"/>
            <a:ext cx="237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50000"/>
              </a:spcBef>
              <a:buFontTx/>
              <a:buNone/>
            </a:pPr>
            <a:r>
              <a:rPr lang="el-GR" altLang="el-GR" sz="2000"/>
              <a:t>Δεύτερο πλεοπόδιο</a:t>
            </a:r>
          </a:p>
        </p:txBody>
      </p:sp>
      <p:sp>
        <p:nvSpPr>
          <p:cNvPr id="12" name="TextBox 5"/>
          <p:cNvSpPr txBox="1"/>
          <p:nvPr/>
        </p:nvSpPr>
        <p:spPr>
          <a:xfrm>
            <a:off x="2491986" y="4957782"/>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17</a:t>
            </a:r>
            <a:endParaRPr lang="en-US" sz="1200" dirty="0">
              <a:latin typeface="+mn-lt"/>
            </a:endParaRPr>
          </a:p>
        </p:txBody>
      </p:sp>
      <p:sp>
        <p:nvSpPr>
          <p:cNvPr id="13" name="TextBox 5"/>
          <p:cNvSpPr txBox="1"/>
          <p:nvPr/>
        </p:nvSpPr>
        <p:spPr>
          <a:xfrm>
            <a:off x="5412704" y="4957781"/>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18</a:t>
            </a:r>
            <a:endParaRPr lang="en-US" sz="1200" dirty="0">
              <a:latin typeface="+mn-lt"/>
            </a:endParaRPr>
          </a:p>
        </p:txBody>
      </p:sp>
      <p:sp>
        <p:nvSpPr>
          <p:cNvPr id="14" name="TextBox 5"/>
          <p:cNvSpPr txBox="1"/>
          <p:nvPr/>
        </p:nvSpPr>
        <p:spPr>
          <a:xfrm>
            <a:off x="8361933" y="4950925"/>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19</a:t>
            </a:r>
            <a:endParaRPr lang="en-US" sz="1200"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l-GR" altLang="en-US" smtClean="0"/>
              <a:t>Γονοχωριστικά χαρακτηριστικά</a:t>
            </a:r>
          </a:p>
        </p:txBody>
      </p:sp>
      <p:pic>
        <p:nvPicPr>
          <p:cNvPr id="18437"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54088" y="1690688"/>
            <a:ext cx="7116762" cy="4305300"/>
          </a:xfrm>
        </p:spPr>
      </p:pic>
      <p:sp>
        <p:nvSpPr>
          <p:cNvPr id="4" name="Footer Placeholder 3"/>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5" name="Slide Number Placeholder 4"/>
          <p:cNvSpPr>
            <a:spLocks noGrp="1"/>
          </p:cNvSpPr>
          <p:nvPr>
            <p:ph type="sldNum" sz="quarter" idx="12"/>
          </p:nvPr>
        </p:nvSpPr>
        <p:spPr/>
        <p:txBody>
          <a:bodyPr/>
          <a:lstStyle/>
          <a:p>
            <a:pPr>
              <a:defRPr/>
            </a:pPr>
            <a:fld id="{4C685E12-1955-4644-99B8-3DBBEED1CDA6}" type="slidenum">
              <a:rPr lang="el-GR" smtClean="0"/>
              <a:pPr>
                <a:defRPr/>
              </a:pPr>
              <a:t>12</a:t>
            </a:fld>
            <a:endParaRPr lang="el-GR" dirty="0"/>
          </a:p>
        </p:txBody>
      </p:sp>
      <p:sp>
        <p:nvSpPr>
          <p:cNvPr id="6" name="TextBox 5"/>
          <p:cNvSpPr txBox="1"/>
          <p:nvPr/>
        </p:nvSpPr>
        <p:spPr>
          <a:xfrm>
            <a:off x="7686228" y="5589240"/>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20</a:t>
            </a:r>
            <a:endParaRPr lang="en-US" sz="1200"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l-GR" altLang="en-US" smtClean="0"/>
              <a:t>Ανατομία Δεκαπόδου 1/3</a:t>
            </a:r>
          </a:p>
        </p:txBody>
      </p:sp>
      <p:pic>
        <p:nvPicPr>
          <p:cNvPr id="1945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0425" y="1825625"/>
            <a:ext cx="6983150" cy="4351338"/>
          </a:xfrm>
        </p:spPr>
      </p:pic>
      <p:sp>
        <p:nvSpPr>
          <p:cNvPr id="4" name="Footer Placeholder 3"/>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5" name="Slide Number Placeholder 4"/>
          <p:cNvSpPr>
            <a:spLocks noGrp="1"/>
          </p:cNvSpPr>
          <p:nvPr>
            <p:ph type="sldNum" sz="quarter" idx="12"/>
          </p:nvPr>
        </p:nvSpPr>
        <p:spPr/>
        <p:txBody>
          <a:bodyPr/>
          <a:lstStyle/>
          <a:p>
            <a:pPr>
              <a:defRPr/>
            </a:pPr>
            <a:fld id="{6DCA6A72-C5BF-4B31-8450-FD422D998DC5}" type="slidenum">
              <a:rPr lang="el-GR" smtClean="0"/>
              <a:pPr>
                <a:defRPr/>
              </a:pPr>
              <a:t>13</a:t>
            </a:fld>
            <a:endParaRPr lang="el-GR" dirty="0"/>
          </a:p>
        </p:txBody>
      </p:sp>
      <p:sp>
        <p:nvSpPr>
          <p:cNvPr id="6" name="TextBox 5"/>
          <p:cNvSpPr txBox="1"/>
          <p:nvPr/>
        </p:nvSpPr>
        <p:spPr>
          <a:xfrm>
            <a:off x="7614790" y="5874820"/>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21</a:t>
            </a:r>
            <a:endParaRPr lang="en-US" sz="1200"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l-GR" altLang="en-US" smtClean="0"/>
              <a:t>Ανατομία Δεκαπόδου 2/3</a:t>
            </a:r>
          </a:p>
        </p:txBody>
      </p:sp>
      <p:pic>
        <p:nvPicPr>
          <p:cNvPr id="20485"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0838" y="1684338"/>
            <a:ext cx="8323262" cy="4389437"/>
          </a:xfrm>
        </p:spPr>
      </p:pic>
      <p:sp>
        <p:nvSpPr>
          <p:cNvPr id="4" name="Footer Placeholder 3"/>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5" name="Slide Number Placeholder 4"/>
          <p:cNvSpPr>
            <a:spLocks noGrp="1"/>
          </p:cNvSpPr>
          <p:nvPr>
            <p:ph type="sldNum" sz="quarter" idx="12"/>
          </p:nvPr>
        </p:nvSpPr>
        <p:spPr/>
        <p:txBody>
          <a:bodyPr/>
          <a:lstStyle/>
          <a:p>
            <a:pPr>
              <a:defRPr/>
            </a:pPr>
            <a:fld id="{0A4A5ED7-3484-4021-9D18-5DA40ADBF921}" type="slidenum">
              <a:rPr lang="el-GR" smtClean="0"/>
              <a:pPr>
                <a:defRPr/>
              </a:pPr>
              <a:t>14</a:t>
            </a:fld>
            <a:endParaRPr lang="el-GR" dirty="0"/>
          </a:p>
        </p:txBody>
      </p:sp>
      <p:sp>
        <p:nvSpPr>
          <p:cNvPr id="6" name="TextBox 5"/>
          <p:cNvSpPr txBox="1"/>
          <p:nvPr/>
        </p:nvSpPr>
        <p:spPr>
          <a:xfrm>
            <a:off x="8217341" y="5589240"/>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22</a:t>
            </a:r>
            <a:endParaRPr lang="en-US" sz="1200"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l-GR" altLang="en-US" smtClean="0"/>
              <a:t>Ανατομία Δεκαπόδου 3/3</a:t>
            </a:r>
          </a:p>
        </p:txBody>
      </p:sp>
      <p:pic>
        <p:nvPicPr>
          <p:cNvPr id="2150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7650" y="1844675"/>
            <a:ext cx="8648700" cy="4095750"/>
          </a:xfrm>
        </p:spPr>
      </p:pic>
      <p:sp>
        <p:nvSpPr>
          <p:cNvPr id="4" name="Footer Placeholder 3"/>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5" name="Slide Number Placeholder 4"/>
          <p:cNvSpPr>
            <a:spLocks noGrp="1"/>
          </p:cNvSpPr>
          <p:nvPr>
            <p:ph type="sldNum" sz="quarter" idx="12"/>
          </p:nvPr>
        </p:nvSpPr>
        <p:spPr/>
        <p:txBody>
          <a:bodyPr/>
          <a:lstStyle/>
          <a:p>
            <a:pPr>
              <a:defRPr/>
            </a:pPr>
            <a:fld id="{0553270B-7AB5-489C-8B11-5BE8982976AD}" type="slidenum">
              <a:rPr lang="el-GR" smtClean="0"/>
              <a:pPr>
                <a:defRPr/>
              </a:pPr>
              <a:t>15</a:t>
            </a:fld>
            <a:endParaRPr lang="el-GR" dirty="0"/>
          </a:p>
        </p:txBody>
      </p:sp>
      <p:sp>
        <p:nvSpPr>
          <p:cNvPr id="6" name="TextBox 5"/>
          <p:cNvSpPr txBox="1"/>
          <p:nvPr/>
        </p:nvSpPr>
        <p:spPr>
          <a:xfrm>
            <a:off x="8027988" y="5647426"/>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23</a:t>
            </a:r>
            <a:endParaRPr lang="en-US" sz="1200"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l-GR" altLang="en-US" smtClean="0"/>
              <a:t>Κυκλοφορικό σύστημα Καρκινοειδών</a:t>
            </a:r>
          </a:p>
        </p:txBody>
      </p:sp>
      <p:sp>
        <p:nvSpPr>
          <p:cNvPr id="4" name="Footer Placeholder 3"/>
          <p:cNvSpPr>
            <a:spLocks noGrp="1"/>
          </p:cNvSpPr>
          <p:nvPr>
            <p:ph type="ftr" sz="quarter" idx="11"/>
          </p:nvPr>
        </p:nvSpPr>
        <p:spPr/>
        <p:txBody>
          <a:bodyPr/>
          <a:lstStyle/>
          <a:p>
            <a:pPr>
              <a:defRPr/>
            </a:pPr>
            <a:r>
              <a:rPr lang="el-GR"/>
              <a:t>Εργαστηριακή Άσκηση: Καρκινοειδή</a:t>
            </a:r>
          </a:p>
        </p:txBody>
      </p:sp>
      <p:sp>
        <p:nvSpPr>
          <p:cNvPr id="5" name="Slide Number Placeholder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4E6099B3-F9C6-4A9E-9407-0800DDA3BA42}" type="slidenum">
              <a:rPr lang="el-GR" altLang="en-US">
                <a:solidFill>
                  <a:srgbClr val="898989"/>
                </a:solidFill>
                <a:latin typeface="Calibri" panose="020F0502020204030204" pitchFamily="34" charset="0"/>
              </a:rPr>
              <a:pPr/>
              <a:t>16</a:t>
            </a:fld>
            <a:endParaRPr lang="el-GR" altLang="en-US">
              <a:solidFill>
                <a:srgbClr val="898989"/>
              </a:solidFill>
              <a:latin typeface="Calibri" panose="020F0502020204030204" pitchFamily="34" charset="0"/>
            </a:endParaRPr>
          </a:p>
        </p:txBody>
      </p:sp>
      <p:pic>
        <p:nvPicPr>
          <p:cNvPr id="20487" name="Picture 2" descr="C:\Users\Bibo\AppData\Local\Microsoft\Windows\Temporary Internet Files\Content.IE5\MIGUL57F\F2.large.jpg"/>
          <p:cNvPicPr>
            <a:picLocks noChangeAspect="1" noChangeArrowheads="1"/>
          </p:cNvPicPr>
          <p:nvPr/>
        </p:nvPicPr>
        <p:blipFill>
          <a:blip r:embed="rId3">
            <a:extLst>
              <a:ext uri="{28A0092B-C50C-407E-A947-70E740481C1C}">
                <a14:useLocalDpi xmlns:a14="http://schemas.microsoft.com/office/drawing/2010/main" val="0"/>
              </a:ext>
            </a:extLst>
          </a:blip>
          <a:srcRect t="52832" r="481"/>
          <a:stretch>
            <a:fillRect/>
          </a:stretch>
        </p:blipFill>
        <p:spPr bwMode="auto">
          <a:xfrm>
            <a:off x="857250" y="2071688"/>
            <a:ext cx="739775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785893" y="5517232"/>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2</a:t>
            </a:r>
            <a:r>
              <a:rPr lang="el-GR" sz="1200" dirty="0" smtClean="0">
                <a:latin typeface="+mn-lt"/>
              </a:rPr>
              <a:t>4</a:t>
            </a:r>
            <a:endParaRPr lang="en-US" sz="1200"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l-GR" altLang="en-US" smtClean="0"/>
              <a:t>Αναπνευστικό σύστημα Καρκινοειδών</a:t>
            </a:r>
          </a:p>
        </p:txBody>
      </p:sp>
      <p:sp>
        <p:nvSpPr>
          <p:cNvPr id="4" name="Footer Placeholder 3"/>
          <p:cNvSpPr>
            <a:spLocks noGrp="1"/>
          </p:cNvSpPr>
          <p:nvPr>
            <p:ph type="ftr" sz="quarter" idx="11"/>
          </p:nvPr>
        </p:nvSpPr>
        <p:spPr/>
        <p:txBody>
          <a:bodyPr/>
          <a:lstStyle/>
          <a:p>
            <a:pPr>
              <a:defRPr/>
            </a:pPr>
            <a:r>
              <a:rPr lang="el-GR"/>
              <a:t>Εργαστηριακή Άσκηση: Καρκινοειδή</a:t>
            </a:r>
          </a:p>
        </p:txBody>
      </p:sp>
      <p:sp>
        <p:nvSpPr>
          <p:cNvPr id="5" name="Slide Number Placeholder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7CAF127D-3B54-42C5-A59C-7705126C8BEB}" type="slidenum">
              <a:rPr lang="el-GR" altLang="en-US">
                <a:solidFill>
                  <a:srgbClr val="898989"/>
                </a:solidFill>
                <a:latin typeface="Calibri" panose="020F0502020204030204" pitchFamily="34" charset="0"/>
              </a:rPr>
              <a:pPr/>
              <a:t>17</a:t>
            </a:fld>
            <a:endParaRPr lang="el-GR" altLang="en-US">
              <a:solidFill>
                <a:srgbClr val="898989"/>
              </a:solidFill>
              <a:latin typeface="Calibri" panose="020F0502020204030204" pitchFamily="34" charset="0"/>
            </a:endParaRPr>
          </a:p>
        </p:txBody>
      </p:sp>
      <p:pic>
        <p:nvPicPr>
          <p:cNvPr id="21510"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759744"/>
            <a:ext cx="5286375"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660232" y="5622650"/>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latin typeface="+mn-lt"/>
              </a:rPr>
              <a:t>2</a:t>
            </a:r>
            <a:r>
              <a:rPr lang="el-GR" sz="1200" dirty="0" smtClean="0">
                <a:latin typeface="+mn-lt"/>
              </a:rPr>
              <a:t>5</a:t>
            </a:r>
            <a:endParaRPr lang="en-US" sz="1200"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l-GR" altLang="en-US" dirty="0" smtClean="0"/>
              <a:t>Ανατομή</a:t>
            </a:r>
          </a:p>
        </p:txBody>
      </p:sp>
      <p:pic>
        <p:nvPicPr>
          <p:cNvPr id="2457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68538" y="1481138"/>
            <a:ext cx="5084762" cy="4859337"/>
          </a:xfrm>
        </p:spPr>
      </p:pic>
      <p:sp>
        <p:nvSpPr>
          <p:cNvPr id="4" name="Footer Placeholder 3"/>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5" name="Slide Number Placeholder 4"/>
          <p:cNvSpPr>
            <a:spLocks noGrp="1"/>
          </p:cNvSpPr>
          <p:nvPr>
            <p:ph type="sldNum" sz="quarter" idx="12"/>
          </p:nvPr>
        </p:nvSpPr>
        <p:spPr/>
        <p:txBody>
          <a:bodyPr/>
          <a:lstStyle/>
          <a:p>
            <a:pPr>
              <a:defRPr/>
            </a:pPr>
            <a:fld id="{95B8BB94-35E1-4A67-A341-D81568B8D826}" type="slidenum">
              <a:rPr lang="el-GR" smtClean="0"/>
              <a:pPr>
                <a:defRPr/>
              </a:pPr>
              <a:t>18</a:t>
            </a:fld>
            <a:endParaRPr lang="el-GR" dirty="0"/>
          </a:p>
        </p:txBody>
      </p:sp>
      <p:sp>
        <p:nvSpPr>
          <p:cNvPr id="6" name="TextBox 5"/>
          <p:cNvSpPr txBox="1"/>
          <p:nvPr/>
        </p:nvSpPr>
        <p:spPr>
          <a:xfrm>
            <a:off x="5580112" y="6063476"/>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2</a:t>
            </a:r>
            <a:r>
              <a:rPr lang="el-GR" sz="1200" dirty="0" smtClean="0">
                <a:latin typeface="+mn-lt"/>
              </a:rPr>
              <a:t>6</a:t>
            </a:r>
            <a:endParaRPr lang="en-US" sz="120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l-GR" altLang="en-US" smtClean="0"/>
              <a:t>Νευρικό σύστημα Καρκινοειδών</a:t>
            </a:r>
          </a:p>
        </p:txBody>
      </p:sp>
      <p:sp>
        <p:nvSpPr>
          <p:cNvPr id="4" name="Footer Placeholder 3"/>
          <p:cNvSpPr>
            <a:spLocks noGrp="1"/>
          </p:cNvSpPr>
          <p:nvPr>
            <p:ph type="ftr" sz="quarter" idx="11"/>
          </p:nvPr>
        </p:nvSpPr>
        <p:spPr/>
        <p:txBody>
          <a:bodyPr/>
          <a:lstStyle/>
          <a:p>
            <a:pPr>
              <a:defRPr/>
            </a:pPr>
            <a:r>
              <a:rPr lang="el-GR"/>
              <a:t>Εργαστηριακή Άσκηση: Καρκινοειδή</a:t>
            </a:r>
          </a:p>
        </p:txBody>
      </p:sp>
      <p:sp>
        <p:nvSpPr>
          <p:cNvPr id="5" name="Slide Number Placeholder 4"/>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67E537C6-DBF1-43BD-9267-1E7C7AD6D4F8}" type="slidenum">
              <a:rPr lang="el-GR" altLang="en-US">
                <a:solidFill>
                  <a:srgbClr val="898989"/>
                </a:solidFill>
                <a:latin typeface="Calibri" panose="020F0502020204030204" pitchFamily="34" charset="0"/>
              </a:rPr>
              <a:pPr/>
              <a:t>19</a:t>
            </a:fld>
            <a:endParaRPr lang="el-GR" altLang="en-US">
              <a:solidFill>
                <a:srgbClr val="898989"/>
              </a:solidFill>
              <a:latin typeface="Calibri" panose="020F0502020204030204" pitchFamily="34" charset="0"/>
            </a:endParaRPr>
          </a:p>
        </p:txBody>
      </p:sp>
      <p:pic>
        <p:nvPicPr>
          <p:cNvPr id="23559" name="Picture 2" descr="http://crustastun.com/assets/images/Nervous_system_Lobst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331" y="1507143"/>
            <a:ext cx="5621338"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968333" y="5853544"/>
            <a:ext cx="341760" cy="276999"/>
          </a:xfrm>
          <a:prstGeom prst="rect">
            <a:avLst/>
          </a:prstGeom>
          <a:noFill/>
        </p:spPr>
        <p:txBody>
          <a:bodyPr wrap="none">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pPr>
              <a:defRPr/>
            </a:pPr>
            <a:r>
              <a:rPr lang="en-US" sz="1200" dirty="0" smtClean="0">
                <a:solidFill>
                  <a:schemeClr val="bg1"/>
                </a:solidFill>
                <a:latin typeface="+mn-lt"/>
              </a:rPr>
              <a:t>2</a:t>
            </a:r>
            <a:r>
              <a:rPr lang="el-GR" sz="1200" dirty="0" smtClean="0">
                <a:solidFill>
                  <a:schemeClr val="bg1"/>
                </a:solidFill>
                <a:latin typeface="+mn-lt"/>
              </a:rPr>
              <a:t>7</a:t>
            </a:r>
            <a:endParaRPr lang="en-US" sz="1200" dirty="0">
              <a:solidFill>
                <a:schemeClr val="bg1"/>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l-GR" altLang="el-GR" dirty="0" smtClean="0"/>
              <a:t>Υλικά ανατομής</a:t>
            </a:r>
          </a:p>
        </p:txBody>
      </p:sp>
      <p:pic>
        <p:nvPicPr>
          <p:cNvPr id="21" name="Content Placeholder 2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5536" y="2319156"/>
            <a:ext cx="4318514" cy="1564076"/>
          </a:xfrm>
        </p:spPr>
      </p:pic>
      <p:pic>
        <p:nvPicPr>
          <p:cNvPr id="22" name="Content Placeholder 21"/>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45786" y="2574830"/>
            <a:ext cx="2852928" cy="2852928"/>
          </a:xfrm>
        </p:spPr>
      </p:pic>
      <p:sp>
        <p:nvSpPr>
          <p:cNvPr id="9" name="Footer Placeholder 8"/>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10" name="Slide Number Placeholder 9"/>
          <p:cNvSpPr>
            <a:spLocks noGrp="1"/>
          </p:cNvSpPr>
          <p:nvPr>
            <p:ph type="sldNum" sz="quarter" idx="12"/>
          </p:nvPr>
        </p:nvSpPr>
        <p:spPr/>
        <p:txBody>
          <a:bodyPr/>
          <a:lstStyle/>
          <a:p>
            <a:pPr>
              <a:defRPr/>
            </a:pPr>
            <a:fld id="{3555CA57-FCD6-4C19-987F-1003D967ADAB}" type="slidenum">
              <a:rPr lang="el-GR" smtClean="0"/>
              <a:pPr>
                <a:defRPr/>
              </a:pPr>
              <a:t>2</a:t>
            </a:fld>
            <a:endParaRPr lang="el-GR" dirty="0"/>
          </a:p>
        </p:txBody>
      </p:sp>
      <p:sp>
        <p:nvSpPr>
          <p:cNvPr id="11" name="TextBox 5"/>
          <p:cNvSpPr txBox="1"/>
          <p:nvPr/>
        </p:nvSpPr>
        <p:spPr>
          <a:xfrm>
            <a:off x="4464228" y="3883232"/>
            <a:ext cx="263214"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1</a:t>
            </a:r>
            <a:endParaRPr lang="en-US" sz="1200" dirty="0">
              <a:latin typeface="+mn-lt"/>
            </a:endParaRPr>
          </a:p>
        </p:txBody>
      </p:sp>
      <p:sp>
        <p:nvSpPr>
          <p:cNvPr id="12" name="TextBox 5"/>
          <p:cNvSpPr txBox="1"/>
          <p:nvPr/>
        </p:nvSpPr>
        <p:spPr>
          <a:xfrm>
            <a:off x="8148793" y="5150759"/>
            <a:ext cx="263214"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2</a:t>
            </a:r>
            <a:endParaRPr lang="en-US" sz="1200" dirty="0">
              <a:latin typeface="+mn-lt"/>
            </a:endParaRPr>
          </a:p>
        </p:txBody>
      </p:sp>
      <p:sp>
        <p:nvSpPr>
          <p:cNvPr id="19" name="TextBox 18"/>
          <p:cNvSpPr txBox="1"/>
          <p:nvPr/>
        </p:nvSpPr>
        <p:spPr>
          <a:xfrm>
            <a:off x="2130048" y="4328074"/>
            <a:ext cx="2266005" cy="1200329"/>
          </a:xfrm>
          <a:prstGeom prst="rect">
            <a:avLst/>
          </a:prstGeom>
          <a:noFill/>
        </p:spPr>
        <p:txBody>
          <a:bodyPr wrap="none" rtlCol="0">
            <a:spAutoFit/>
          </a:bodyPr>
          <a:lstStyle/>
          <a:p>
            <a:pPr marL="285750" indent="-285750">
              <a:buFont typeface="Arial" panose="020B0604020202020204" pitchFamily="34" charset="0"/>
              <a:buChar char="•"/>
            </a:pPr>
            <a:r>
              <a:rPr lang="el-GR" dirty="0">
                <a:latin typeface="+mn-lt"/>
              </a:rPr>
              <a:t>Λαβίδα/</a:t>
            </a:r>
            <a:r>
              <a:rPr lang="el-GR" dirty="0" err="1">
                <a:latin typeface="+mn-lt"/>
              </a:rPr>
              <a:t>ες</a:t>
            </a:r>
            <a:endParaRPr lang="el-GR" dirty="0">
              <a:latin typeface="+mn-lt"/>
            </a:endParaRPr>
          </a:p>
          <a:p>
            <a:pPr marL="285750" indent="-285750">
              <a:buFont typeface="Arial" panose="020B0604020202020204" pitchFamily="34" charset="0"/>
              <a:buChar char="•"/>
            </a:pPr>
            <a:r>
              <a:rPr lang="el-GR" dirty="0">
                <a:latin typeface="+mn-lt"/>
              </a:rPr>
              <a:t>Ανατομικό ψαλίδι</a:t>
            </a:r>
          </a:p>
          <a:p>
            <a:pPr marL="285750" indent="-285750">
              <a:buFont typeface="Arial" panose="020B0604020202020204" pitchFamily="34" charset="0"/>
              <a:buChar char="•"/>
            </a:pPr>
            <a:r>
              <a:rPr lang="el-GR" dirty="0">
                <a:latin typeface="+mn-lt"/>
              </a:rPr>
              <a:t>Ανατομική βελόνα</a:t>
            </a:r>
          </a:p>
          <a:p>
            <a:pPr marL="285750" indent="-285750">
              <a:buFont typeface="Arial" panose="020B0604020202020204" pitchFamily="34" charset="0"/>
              <a:buChar char="•"/>
            </a:pPr>
            <a:r>
              <a:rPr lang="el-GR" dirty="0">
                <a:latin typeface="+mn-lt"/>
              </a:rPr>
              <a:t>Πλαστικό δοχείο</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l-GR" altLang="en-US" dirty="0" smtClean="0"/>
              <a:t>Ναύπλιος - Ζωή</a:t>
            </a:r>
          </a:p>
        </p:txBody>
      </p:sp>
      <p:pic>
        <p:nvPicPr>
          <p:cNvPr id="2662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03164" y="2367424"/>
            <a:ext cx="3737172" cy="3267739"/>
          </a:xfrm>
        </p:spPr>
      </p:pic>
      <p:pic>
        <p:nvPicPr>
          <p:cNvPr id="2662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43291" y="1980295"/>
            <a:ext cx="3657917" cy="4041998"/>
          </a:xfrm>
        </p:spPr>
      </p:pic>
      <p:sp>
        <p:nvSpPr>
          <p:cNvPr id="5" name="Footer Placeholder 4"/>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6" name="Slide Number Placeholder 5"/>
          <p:cNvSpPr>
            <a:spLocks noGrp="1"/>
          </p:cNvSpPr>
          <p:nvPr>
            <p:ph type="sldNum" sz="quarter" idx="12"/>
          </p:nvPr>
        </p:nvSpPr>
        <p:spPr/>
        <p:txBody>
          <a:bodyPr/>
          <a:lstStyle/>
          <a:p>
            <a:pPr>
              <a:defRPr/>
            </a:pPr>
            <a:fld id="{0E690239-D7DC-4CB3-A948-760E407003F6}" type="slidenum">
              <a:rPr lang="el-GR" smtClean="0"/>
              <a:pPr>
                <a:defRPr/>
              </a:pPr>
              <a:t>20</a:t>
            </a:fld>
            <a:endParaRPr lang="el-GR" dirty="0"/>
          </a:p>
        </p:txBody>
      </p:sp>
      <p:sp>
        <p:nvSpPr>
          <p:cNvPr id="26631" name="Text Box 5"/>
          <p:cNvSpPr txBox="1">
            <a:spLocks noChangeArrowheads="1"/>
          </p:cNvSpPr>
          <p:nvPr/>
        </p:nvSpPr>
        <p:spPr bwMode="auto">
          <a:xfrm>
            <a:off x="1238250" y="5665788"/>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50000"/>
              </a:spcBef>
              <a:buFontTx/>
              <a:buNone/>
            </a:pPr>
            <a:r>
              <a:rPr lang="el-GR" altLang="el-GR" sz="2000" dirty="0"/>
              <a:t>ναύπλιος</a:t>
            </a:r>
          </a:p>
        </p:txBody>
      </p:sp>
      <p:sp>
        <p:nvSpPr>
          <p:cNvPr id="26632" name="Text Box 6"/>
          <p:cNvSpPr txBox="1">
            <a:spLocks noChangeArrowheads="1"/>
          </p:cNvSpPr>
          <p:nvPr/>
        </p:nvSpPr>
        <p:spPr bwMode="auto">
          <a:xfrm>
            <a:off x="5238750" y="6065838"/>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50000"/>
              </a:spcBef>
              <a:buFontTx/>
              <a:buNone/>
            </a:pPr>
            <a:r>
              <a:rPr lang="el-GR" altLang="el-GR" sz="2000" dirty="0"/>
              <a:t>ζωή</a:t>
            </a:r>
          </a:p>
        </p:txBody>
      </p:sp>
      <p:sp>
        <p:nvSpPr>
          <p:cNvPr id="9" name="TextBox 5"/>
          <p:cNvSpPr txBox="1"/>
          <p:nvPr/>
        </p:nvSpPr>
        <p:spPr>
          <a:xfrm>
            <a:off x="4079204" y="5333482"/>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28</a:t>
            </a:r>
            <a:endParaRPr lang="en-US" sz="1200" dirty="0">
              <a:latin typeface="+mn-lt"/>
            </a:endParaRPr>
          </a:p>
        </p:txBody>
      </p:sp>
      <p:sp>
        <p:nvSpPr>
          <p:cNvPr id="10" name="TextBox 5"/>
          <p:cNvSpPr txBox="1"/>
          <p:nvPr/>
        </p:nvSpPr>
        <p:spPr>
          <a:xfrm>
            <a:off x="8022714" y="5727313"/>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29</a:t>
            </a:r>
            <a:endParaRPr lang="en-US" sz="120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t>Προνύμφες καραβίδας</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24" y="2204864"/>
            <a:ext cx="9324528" cy="1895987"/>
          </a:xfrm>
        </p:spPr>
      </p:pic>
      <p:sp>
        <p:nvSpPr>
          <p:cNvPr id="5" name="Footer Placeholder 4"/>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6" name="Slide Number Placeholder 5"/>
          <p:cNvSpPr>
            <a:spLocks noGrp="1"/>
          </p:cNvSpPr>
          <p:nvPr>
            <p:ph type="sldNum" sz="quarter" idx="12"/>
          </p:nvPr>
        </p:nvSpPr>
        <p:spPr/>
        <p:txBody>
          <a:bodyPr/>
          <a:lstStyle/>
          <a:p>
            <a:pPr>
              <a:defRPr/>
            </a:pPr>
            <a:fld id="{A2AF4DA2-23B8-4E65-8034-A956356B1939}" type="slidenum">
              <a:rPr lang="el-GR" smtClean="0"/>
              <a:pPr>
                <a:defRPr/>
              </a:pPr>
              <a:t>21</a:t>
            </a:fld>
            <a:endParaRPr lang="el-GR" dirty="0"/>
          </a:p>
        </p:txBody>
      </p:sp>
      <p:sp>
        <p:nvSpPr>
          <p:cNvPr id="10" name="TextBox 5"/>
          <p:cNvSpPr txBox="1"/>
          <p:nvPr/>
        </p:nvSpPr>
        <p:spPr>
          <a:xfrm>
            <a:off x="8532813" y="3823852"/>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l-GR" sz="1200" dirty="0" smtClean="0">
                <a:latin typeface="+mn-lt"/>
              </a:rPr>
              <a:t>30</a:t>
            </a:r>
            <a:endParaRPr lang="en-US" sz="1200" dirty="0">
              <a:latin typeface="+mn-lt"/>
            </a:endParaRPr>
          </a:p>
        </p:txBody>
      </p:sp>
    </p:spTree>
    <p:extLst>
      <p:ext uri="{BB962C8B-B14F-4D97-AF65-F5344CB8AC3E}">
        <p14:creationId xmlns:p14="http://schemas.microsoft.com/office/powerpoint/2010/main" val="408675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Τέλος Παρουσίασης</a:t>
            </a:r>
            <a:endParaRPr lang="en-US" dirty="0"/>
          </a:p>
        </p:txBody>
      </p:sp>
      <p:sp>
        <p:nvSpPr>
          <p:cNvPr id="9" name="Text Placeholder 8"/>
          <p:cNvSpPr>
            <a:spLocks noGrp="1"/>
          </p:cNvSpPr>
          <p:nvPr>
            <p:ph type="body" idx="1"/>
          </p:nvPr>
        </p:nvSpPr>
        <p:spPr/>
        <p:txBody>
          <a:bodyPr/>
          <a:lstStyle/>
          <a:p>
            <a:endParaRPr lang="en-US"/>
          </a:p>
        </p:txBody>
      </p:sp>
      <p:sp>
        <p:nvSpPr>
          <p:cNvPr id="5" name="Θέση υποσέλιδου 4"/>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6" name="Θέση αριθμού διαφάνειας 5"/>
          <p:cNvSpPr>
            <a:spLocks noGrp="1"/>
          </p:cNvSpPr>
          <p:nvPr>
            <p:ph type="sldNum" sz="quarter" idx="12"/>
          </p:nvPr>
        </p:nvSpPr>
        <p:spPr/>
        <p:txBody>
          <a:bodyPr/>
          <a:lstStyle/>
          <a:p>
            <a:pPr>
              <a:defRPr/>
            </a:pPr>
            <a:fld id="{B5F80957-5D18-46C5-9C10-454629E704FF}" type="slidenum">
              <a:rPr lang="el-GR" smtClean="0"/>
              <a:pPr>
                <a:defRPr/>
              </a:pPr>
              <a:t>22</a:t>
            </a:fld>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Χρηματοδότηση</a:t>
            </a:r>
            <a:endParaRPr lang="en-US" dirty="0"/>
          </a:p>
        </p:txBody>
      </p:sp>
      <p:sp>
        <p:nvSpPr>
          <p:cNvPr id="8" name="Content Placeholder 7"/>
          <p:cNvSpPr>
            <a:spLocks noGrp="1"/>
          </p:cNvSpPr>
          <p:nvPr>
            <p:ph idx="1"/>
          </p:nvPr>
        </p:nvSpPr>
        <p:spPr/>
        <p:txBody>
          <a:bodyPr/>
          <a:lstStyle/>
          <a:p>
            <a:r>
              <a:rPr lang="el-GR" sz="2000" dirty="0"/>
              <a:t>Το παρόν εκπαιδευτικό υλικό έχει αναπτυχθεί στ</a:t>
            </a:r>
            <a:r>
              <a:rPr lang="en-US" sz="2000" dirty="0"/>
              <a:t>o</a:t>
            </a:r>
            <a:r>
              <a:rPr lang="el-GR" sz="2000" dirty="0"/>
              <a:t> 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n-US" dirty="0"/>
          </a:p>
        </p:txBody>
      </p:sp>
      <p:sp>
        <p:nvSpPr>
          <p:cNvPr id="5" name="Footer Placeholder 4"/>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6" name="Slide Number Placeholder 5"/>
          <p:cNvSpPr>
            <a:spLocks noGrp="1"/>
          </p:cNvSpPr>
          <p:nvPr>
            <p:ph type="sldNum" sz="quarter" idx="12"/>
          </p:nvPr>
        </p:nvSpPr>
        <p:spPr/>
        <p:txBody>
          <a:bodyPr/>
          <a:lstStyle/>
          <a:p>
            <a:pPr>
              <a:defRPr/>
            </a:pPr>
            <a:fld id="{55540997-D9B3-4794-A1F0-954DD7CA0B14}" type="slidenum">
              <a:rPr lang="el-GR" smtClean="0"/>
              <a:pPr>
                <a:defRPr/>
              </a:pPr>
              <a:t>23</a:t>
            </a:fld>
            <a:endParaRPr lang="el-GR" dirty="0"/>
          </a:p>
        </p:txBody>
      </p:sp>
      <p:pic>
        <p:nvPicPr>
          <p:cNvPr id="9" name="Picture 8"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607361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r>
              <a:rPr lang="el-GR" altLang="en-US" smtClean="0"/>
              <a:t>Σημειώματα</a:t>
            </a:r>
          </a:p>
        </p:txBody>
      </p:sp>
      <p:sp>
        <p:nvSpPr>
          <p:cNvPr id="27651" name="Text Placeholder 5"/>
          <p:cNvSpPr>
            <a:spLocks noGrp="1"/>
          </p:cNvSpPr>
          <p:nvPr>
            <p:ph type="body" idx="1"/>
          </p:nvPr>
        </p:nvSpPr>
        <p:spPr/>
        <p:txBody>
          <a:bodyPr/>
          <a:lstStyle/>
          <a:p>
            <a:endParaRPr lang="en-US" altLang="en-US" smtClean="0"/>
          </a:p>
        </p:txBody>
      </p:sp>
      <p:sp>
        <p:nvSpPr>
          <p:cNvPr id="2" name="Θέση υποσέλιδου 1"/>
          <p:cNvSpPr>
            <a:spLocks noGrp="1"/>
          </p:cNvSpPr>
          <p:nvPr>
            <p:ph type="ftr" sz="quarter" idx="11"/>
          </p:nvPr>
        </p:nvSpPr>
        <p:spPr/>
        <p:txBody>
          <a:bodyPr/>
          <a:lstStyle/>
          <a:p>
            <a:pPr>
              <a:defRPr/>
            </a:pPr>
            <a:r>
              <a:rPr lang="el-GR" smtClean="0"/>
              <a:t>Ενότητα 17. Εργαστηριακή Άσκηση: Καρκινοειδή</a:t>
            </a:r>
            <a:endParaRPr lang="en-US"/>
          </a:p>
        </p:txBody>
      </p:sp>
      <p:sp>
        <p:nvSpPr>
          <p:cNvPr id="3" name="Θέση αριθμού διαφάνειας 2"/>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5F21B2DB-856A-4CA8-A5BD-186D6D6D9365}" type="slidenum">
              <a:rPr lang="en-US" altLang="en-US">
                <a:solidFill>
                  <a:srgbClr val="898989"/>
                </a:solidFill>
                <a:latin typeface="Calibri" panose="020F0502020204030204" pitchFamily="34" charset="0"/>
              </a:rPr>
              <a:pPr/>
              <a:t>24</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65125"/>
            <a:ext cx="9144000" cy="1325563"/>
          </a:xfrm>
        </p:spPr>
        <p:txBody>
          <a:bodyPr/>
          <a:lstStyle/>
          <a:p>
            <a:r>
              <a:rPr lang="el-GR" sz="4000" dirty="0"/>
              <a:t>Σημείωμα Ιστορικού Εκδόσεων</a:t>
            </a:r>
            <a:r>
              <a:rPr lang="en-US" sz="4000" dirty="0"/>
              <a:t> </a:t>
            </a:r>
            <a:r>
              <a:rPr lang="el-GR" sz="4000" dirty="0"/>
              <a:t>Έργου</a:t>
            </a:r>
            <a:endParaRPr lang="en-US" sz="4000" dirty="0"/>
          </a:p>
        </p:txBody>
      </p:sp>
      <p:sp>
        <p:nvSpPr>
          <p:cNvPr id="7" name="Content Placeholder 6"/>
          <p:cNvSpPr>
            <a:spLocks noGrp="1"/>
          </p:cNvSpPr>
          <p:nvPr>
            <p:ph idx="1"/>
          </p:nvPr>
        </p:nvSpPr>
        <p:spPr>
          <a:xfrm>
            <a:off x="428625" y="1690688"/>
            <a:ext cx="8286750" cy="4351338"/>
          </a:xfrm>
        </p:spPr>
        <p:txBody>
          <a:bodyPr/>
          <a:lstStyle/>
          <a:p>
            <a:pPr marL="0" indent="0">
              <a:buNone/>
            </a:pPr>
            <a:r>
              <a:rPr lang="el-GR" sz="2000" dirty="0"/>
              <a:t>Το παρόν έργο αποτελεί την έκδοση </a:t>
            </a:r>
            <a:r>
              <a:rPr lang="el-GR" sz="2000" dirty="0" smtClean="0"/>
              <a:t>1.0. </a:t>
            </a:r>
            <a:endParaRPr lang="el-GR" sz="2000" dirty="0"/>
          </a:p>
        </p:txBody>
      </p:sp>
      <p:sp>
        <p:nvSpPr>
          <p:cNvPr id="4" name="Footer Placeholder 3"/>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5" name="Slide Number Placeholder 4"/>
          <p:cNvSpPr>
            <a:spLocks noGrp="1"/>
          </p:cNvSpPr>
          <p:nvPr>
            <p:ph type="sldNum" sz="quarter" idx="12"/>
          </p:nvPr>
        </p:nvSpPr>
        <p:spPr/>
        <p:txBody>
          <a:bodyPr/>
          <a:lstStyle/>
          <a:p>
            <a:pPr>
              <a:defRPr/>
            </a:pPr>
            <a:fld id="{FA45CF43-3104-40FF-B7F5-18F9B7D618DC}" type="slidenum">
              <a:rPr lang="el-GR" smtClean="0"/>
              <a:pPr>
                <a:defRPr/>
              </a:pPr>
              <a:t>25</a:t>
            </a:fld>
            <a:endParaRPr lang="el-GR" dirty="0"/>
          </a:p>
        </p:txBody>
      </p:sp>
    </p:spTree>
    <p:extLst>
      <p:ext uri="{BB962C8B-B14F-4D97-AF65-F5344CB8AC3E}">
        <p14:creationId xmlns:p14="http://schemas.microsoft.com/office/powerpoint/2010/main" val="3058306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65125"/>
            <a:ext cx="9144000" cy="1325563"/>
          </a:xfrm>
        </p:spPr>
        <p:txBody>
          <a:bodyPr/>
          <a:lstStyle/>
          <a:p>
            <a:r>
              <a:rPr lang="el-GR" sz="4000" dirty="0"/>
              <a:t>Σημείωμα Αναφοράς</a:t>
            </a:r>
            <a:endParaRPr lang="en-US" sz="4000" dirty="0"/>
          </a:p>
        </p:txBody>
      </p:sp>
      <p:sp>
        <p:nvSpPr>
          <p:cNvPr id="7" name="Content Placeholder 6"/>
          <p:cNvSpPr>
            <a:spLocks noGrp="1"/>
          </p:cNvSpPr>
          <p:nvPr>
            <p:ph idx="1"/>
          </p:nvPr>
        </p:nvSpPr>
        <p:spPr>
          <a:xfrm>
            <a:off x="428625" y="1690688"/>
            <a:ext cx="8286750" cy="4351338"/>
          </a:xfrm>
        </p:spPr>
        <p:txBody>
          <a:bodyPr/>
          <a:lstStyle/>
          <a:p>
            <a:pPr marL="0" indent="0">
              <a:buNone/>
            </a:pPr>
            <a:r>
              <a:rPr lang="el-GR" sz="2000" dirty="0"/>
              <a:t>Copyright Εθνικόν και Καποδιστριακόν Πανεπιστήμιον Αθηνών</a:t>
            </a:r>
            <a:r>
              <a:rPr lang="en-US" sz="2000" dirty="0" smtClean="0"/>
              <a:t>,</a:t>
            </a:r>
            <a:r>
              <a:rPr lang="el-GR" sz="2000" dirty="0" smtClean="0"/>
              <a:t> Αναστάσιος </a:t>
            </a:r>
            <a:r>
              <a:rPr lang="el-GR" sz="2000" dirty="0" err="1" smtClean="0"/>
              <a:t>Λεγάκις</a:t>
            </a:r>
            <a:r>
              <a:rPr lang="el-GR" sz="2000" dirty="0" smtClean="0"/>
              <a:t>, Αναπληρωτής Καθηγητής. «Ζωολογία Ι.</a:t>
            </a:r>
            <a:r>
              <a:rPr lang="el-GR" sz="2000" dirty="0" smtClean="0">
                <a:solidFill>
                  <a:srgbClr val="FF0000"/>
                </a:solidFill>
              </a:rPr>
              <a:t> </a:t>
            </a:r>
            <a:r>
              <a:rPr lang="el-GR" sz="2000" dirty="0" smtClean="0"/>
              <a:t>Ενότητα 17. Καρκινοειδή». </a:t>
            </a:r>
            <a:r>
              <a:rPr lang="el-GR" sz="2000" dirty="0"/>
              <a:t>Έκδοση: 1.0. Αθήνα 2014. Διαθέσιμο από τη δικτυακή διεύθυνση: </a:t>
            </a:r>
            <a:r>
              <a:rPr lang="en-GB" sz="2000" dirty="0"/>
              <a:t>http://opencourses.uoa.gr/courses/BIOL3/</a:t>
            </a:r>
            <a:r>
              <a:rPr lang="el-GR" sz="2000" dirty="0" smtClean="0"/>
              <a:t>.</a:t>
            </a:r>
            <a:endParaRPr lang="el-GR" sz="2000" dirty="0"/>
          </a:p>
          <a:p>
            <a:endParaRPr lang="el-GR" dirty="0"/>
          </a:p>
          <a:p>
            <a:endParaRPr lang="en-US" dirty="0"/>
          </a:p>
        </p:txBody>
      </p:sp>
      <p:sp>
        <p:nvSpPr>
          <p:cNvPr id="4" name="Footer Placeholder 3"/>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5" name="Slide Number Placeholder 4"/>
          <p:cNvSpPr>
            <a:spLocks noGrp="1"/>
          </p:cNvSpPr>
          <p:nvPr>
            <p:ph type="sldNum" sz="quarter" idx="12"/>
          </p:nvPr>
        </p:nvSpPr>
        <p:spPr/>
        <p:txBody>
          <a:bodyPr/>
          <a:lstStyle/>
          <a:p>
            <a:pPr>
              <a:defRPr/>
            </a:pPr>
            <a:fld id="{FA45CF43-3104-40FF-B7F5-18F9B7D618DC}" type="slidenum">
              <a:rPr lang="el-GR" smtClean="0"/>
              <a:pPr>
                <a:defRPr/>
              </a:pPr>
              <a:t>26</a:t>
            </a:fld>
            <a:endParaRPr lang="el-GR" dirty="0"/>
          </a:p>
        </p:txBody>
      </p:sp>
    </p:spTree>
    <p:extLst>
      <p:ext uri="{BB962C8B-B14F-4D97-AF65-F5344CB8AC3E}">
        <p14:creationId xmlns:p14="http://schemas.microsoft.com/office/powerpoint/2010/main" val="415652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Σημείωμα Αδειοδότησης</a:t>
            </a:r>
            <a:endParaRPr lang="en-US" dirty="0"/>
          </a:p>
        </p:txBody>
      </p:sp>
      <p:sp>
        <p:nvSpPr>
          <p:cNvPr id="4" name="Footer Placeholder 3"/>
          <p:cNvSpPr>
            <a:spLocks noGrp="1"/>
          </p:cNvSpPr>
          <p:nvPr>
            <p:ph type="ftr" sz="quarter" idx="10"/>
          </p:nvPr>
        </p:nvSpPr>
        <p:spPr/>
        <p:txBody>
          <a:bodyPr/>
          <a:lstStyle/>
          <a:p>
            <a:pPr>
              <a:defRPr/>
            </a:pPr>
            <a:r>
              <a:rPr lang="el-GR" smtClean="0"/>
              <a:t>Ενότητα 17. Εργαστηριακή Άσκηση: Καρκινοειδή</a:t>
            </a:r>
            <a:endParaRPr lang="el-GR"/>
          </a:p>
        </p:txBody>
      </p:sp>
      <p:sp>
        <p:nvSpPr>
          <p:cNvPr id="5" name="Slide Number Placeholder 4"/>
          <p:cNvSpPr>
            <a:spLocks noGrp="1"/>
          </p:cNvSpPr>
          <p:nvPr>
            <p:ph type="sldNum" sz="quarter" idx="11"/>
          </p:nvPr>
        </p:nvSpPr>
        <p:spPr/>
        <p:txBody>
          <a:bodyPr/>
          <a:lstStyle/>
          <a:p>
            <a:pPr>
              <a:defRPr/>
            </a:pPr>
            <a:fld id="{B5F80957-5D18-46C5-9C10-454629E704FF}" type="slidenum">
              <a:rPr lang="el-GR" smtClean="0"/>
              <a:pPr>
                <a:defRPr/>
              </a:pPr>
              <a:t>27</a:t>
            </a:fld>
            <a:endParaRPr lang="el-GR" dirty="0"/>
          </a:p>
        </p:txBody>
      </p:sp>
      <p:sp>
        <p:nvSpPr>
          <p:cNvPr id="7" name="Content Placeholder 2"/>
          <p:cNvSpPr txBox="1">
            <a:spLocks/>
          </p:cNvSpPr>
          <p:nvPr/>
        </p:nvSpPr>
        <p:spPr>
          <a:xfrm>
            <a:off x="107504" y="1371600"/>
            <a:ext cx="8928992" cy="1440159"/>
          </a:xfrm>
          <a:prstGeom prst="rect">
            <a:avLst/>
          </a:prstGeom>
        </p:spPr>
        <p:txBody>
          <a:bodyPr>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2000" b="0" dirty="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sz="2000" b="0" dirty="0"/>
          </a:p>
        </p:txBody>
      </p:sp>
      <p:pic>
        <p:nvPicPr>
          <p:cNvPr id="8"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866724"/>
            <a:ext cx="1421350" cy="4966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9588" y="3026398"/>
            <a:ext cx="9036496" cy="3384377"/>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pPr>
              <a:spcBef>
                <a:spcPts val="12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691627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65125"/>
            <a:ext cx="9144000" cy="1325563"/>
          </a:xfrm>
        </p:spPr>
        <p:txBody>
          <a:bodyPr/>
          <a:lstStyle/>
          <a:p>
            <a:r>
              <a:rPr lang="el-GR" dirty="0"/>
              <a:t>Διατήρηση Σημειωμάτων</a:t>
            </a:r>
            <a:endParaRPr lang="en-US" dirty="0"/>
          </a:p>
        </p:txBody>
      </p:sp>
      <p:sp>
        <p:nvSpPr>
          <p:cNvPr id="7" name="Content Placeholder 6"/>
          <p:cNvSpPr>
            <a:spLocks noGrp="1"/>
          </p:cNvSpPr>
          <p:nvPr>
            <p:ph idx="1"/>
          </p:nvPr>
        </p:nvSpPr>
        <p:spPr>
          <a:xfrm>
            <a:off x="428625" y="1690688"/>
            <a:ext cx="8286750" cy="4351338"/>
          </a:xfrm>
        </p:spPr>
        <p:txBody>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a:t>τ</a:t>
            </a:r>
            <a:r>
              <a:rPr lang="en-US" sz="2000" dirty="0"/>
              <a:t>η </a:t>
            </a:r>
            <a:r>
              <a:rPr lang="en-US" sz="2000" dirty="0" err="1"/>
              <a:t>δήλωση</a:t>
            </a:r>
            <a:r>
              <a:rPr lang="en-US" sz="2000" dirty="0"/>
              <a:t> </a:t>
            </a:r>
            <a:r>
              <a:rPr lang="el-GR" sz="2000" dirty="0"/>
              <a:t>Δ</a:t>
            </a:r>
            <a:r>
              <a:rPr lang="en-US" sz="2000" dirty="0"/>
              <a:t>ια</a:t>
            </a:r>
            <a:r>
              <a:rPr lang="en-US" sz="2000" dirty="0" err="1"/>
              <a:t>τήρησης</a:t>
            </a:r>
            <a:r>
              <a:rPr lang="en-US" sz="2000" dirty="0"/>
              <a:t> </a:t>
            </a:r>
            <a:r>
              <a:rPr lang="en-US" sz="2000" dirty="0" err="1"/>
              <a:t>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υπερσυνδέσμους.</a:t>
            </a:r>
          </a:p>
          <a:p>
            <a:endParaRPr lang="el-GR" dirty="0"/>
          </a:p>
          <a:p>
            <a:endParaRPr lang="en-US" dirty="0"/>
          </a:p>
        </p:txBody>
      </p:sp>
      <p:sp>
        <p:nvSpPr>
          <p:cNvPr id="4" name="Footer Placeholder 3"/>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5" name="Slide Number Placeholder 4"/>
          <p:cNvSpPr>
            <a:spLocks noGrp="1"/>
          </p:cNvSpPr>
          <p:nvPr>
            <p:ph type="sldNum" sz="quarter" idx="12"/>
          </p:nvPr>
        </p:nvSpPr>
        <p:spPr/>
        <p:txBody>
          <a:bodyPr/>
          <a:lstStyle/>
          <a:p>
            <a:pPr>
              <a:defRPr/>
            </a:pPr>
            <a:fld id="{FA45CF43-3104-40FF-B7F5-18F9B7D618DC}" type="slidenum">
              <a:rPr lang="el-GR" smtClean="0"/>
              <a:pPr>
                <a:defRPr/>
              </a:pPr>
              <a:t>28</a:t>
            </a:fld>
            <a:endParaRPr lang="el-GR" dirty="0"/>
          </a:p>
        </p:txBody>
      </p:sp>
    </p:spTree>
    <p:extLst>
      <p:ext uri="{BB962C8B-B14F-4D97-AF65-F5344CB8AC3E}">
        <p14:creationId xmlns:p14="http://schemas.microsoft.com/office/powerpoint/2010/main" val="2850004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44550" y="320675"/>
            <a:ext cx="8335838" cy="1325563"/>
          </a:xfrm>
        </p:spPr>
        <p:txBody>
          <a:bodyPr/>
          <a:lstStyle/>
          <a:p>
            <a:r>
              <a:rPr lang="el-GR" altLang="en-US" sz="4000" dirty="0" smtClean="0"/>
              <a:t>Σημείωμα Χρήσης Έργων Τρίτων</a:t>
            </a:r>
            <a:r>
              <a:rPr lang="en-US" altLang="en-US" sz="4000" dirty="0" smtClean="0"/>
              <a:t> </a:t>
            </a:r>
            <a:r>
              <a:rPr lang="en-US" altLang="en-US" sz="4000" dirty="0" smtClean="0"/>
              <a:t>1/</a:t>
            </a:r>
            <a:r>
              <a:rPr lang="el-GR" altLang="en-US" sz="4000" dirty="0" smtClean="0"/>
              <a:t>3</a:t>
            </a:r>
            <a:endParaRPr lang="el-GR" altLang="en-US" sz="4000" dirty="0" smtClean="0"/>
          </a:p>
        </p:txBody>
      </p:sp>
      <p:sp>
        <p:nvSpPr>
          <p:cNvPr id="32771" name="Content Placeholder 2"/>
          <p:cNvSpPr>
            <a:spLocks noGrp="1"/>
          </p:cNvSpPr>
          <p:nvPr>
            <p:ph idx="1"/>
          </p:nvPr>
        </p:nvSpPr>
        <p:spPr/>
        <p:txBody>
          <a:bodyPr/>
          <a:lstStyle/>
          <a:p>
            <a:pPr marL="0" indent="0">
              <a:buFont typeface="Arial" panose="020B0604020202020204" pitchFamily="34" charset="0"/>
              <a:buNone/>
            </a:pPr>
            <a:r>
              <a:rPr lang="el-GR" altLang="en-US" sz="1600" dirty="0" smtClean="0"/>
              <a:t>Το Έργο αυτό κάνει χρήση των ακόλουθων έργων:</a:t>
            </a:r>
          </a:p>
          <a:p>
            <a:pPr marL="0" indent="0">
              <a:buFont typeface="Arial" panose="020B0604020202020204" pitchFamily="34" charset="0"/>
              <a:buNone/>
            </a:pPr>
            <a:r>
              <a:rPr lang="el-GR" altLang="en-US" sz="1600" b="1" dirty="0" smtClean="0"/>
              <a:t>Εικόνες</a:t>
            </a:r>
          </a:p>
          <a:p>
            <a:pPr marL="0" indent="0">
              <a:buNone/>
            </a:pPr>
            <a:r>
              <a:rPr lang="el-GR" altLang="en-US" sz="1600" b="1" dirty="0"/>
              <a:t>Εικόνα </a:t>
            </a:r>
            <a:r>
              <a:rPr lang="el-GR" altLang="en-US" sz="1600" b="1" dirty="0" smtClean="0"/>
              <a:t>1. </a:t>
            </a:r>
            <a:r>
              <a:rPr lang="en-US" altLang="en-US" sz="1600" b="1" dirty="0" smtClean="0"/>
              <a:t>T</a:t>
            </a:r>
            <a:r>
              <a:rPr lang="el-GR" altLang="en-US" sz="1600" dirty="0" smtClean="0"/>
              <a:t>ο </a:t>
            </a:r>
            <a:r>
              <a:rPr lang="el-GR" altLang="en-US" sz="1600" dirty="0"/>
              <a:t>υλικό αυτού του </a:t>
            </a:r>
            <a:r>
              <a:rPr lang="en-US" altLang="en-US" sz="1600" dirty="0"/>
              <a:t>wiki </a:t>
            </a:r>
            <a:r>
              <a:rPr lang="el-GR" altLang="en-US" sz="1600" dirty="0"/>
              <a:t>διατίθεται κάτω από την ακόλουθη άδεια:</a:t>
            </a:r>
            <a:r>
              <a:rPr lang="en-US" altLang="en-US" sz="1600" dirty="0"/>
              <a:t>Public </a:t>
            </a:r>
            <a:r>
              <a:rPr lang="en-US" altLang="en-US" sz="1600" dirty="0" smtClean="0"/>
              <a:t>Domain. </a:t>
            </a:r>
            <a:r>
              <a:rPr lang="el-GR" altLang="en-US" sz="1600" dirty="0" smtClean="0"/>
              <a:t>Σύνδεσμος: </a:t>
            </a:r>
            <a:r>
              <a:rPr lang="en-US" altLang="en-US" sz="1600" dirty="0" smtClean="0"/>
              <a:t>http</a:t>
            </a:r>
            <a:r>
              <a:rPr lang="en-US" altLang="en-US" sz="1600" dirty="0"/>
              <a:t>://ekfe-g-athin.att.sch.gr/rep/eidika/kat/page10.html   http://</a:t>
            </a:r>
            <a:r>
              <a:rPr lang="en-US" altLang="en-US" sz="1600" dirty="0" smtClean="0"/>
              <a:t>www.e-ekfe.net/doku.php</a:t>
            </a:r>
            <a:r>
              <a:rPr lang="el-GR" altLang="en-US" sz="1600" dirty="0" smtClean="0"/>
              <a:t>.</a:t>
            </a:r>
            <a:endParaRPr lang="en-US" altLang="en-US" sz="1600" dirty="0"/>
          </a:p>
          <a:p>
            <a:pPr marL="0" indent="0">
              <a:buNone/>
            </a:pPr>
            <a:r>
              <a:rPr lang="el-GR" altLang="en-US" sz="1600" b="1" dirty="0"/>
              <a:t>Εικόνα 2. </a:t>
            </a:r>
            <a:r>
              <a:rPr lang="en-US" altLang="en-US" sz="1600" dirty="0"/>
              <a:t>Copyrighted.</a:t>
            </a:r>
          </a:p>
          <a:p>
            <a:pPr marL="0" indent="0">
              <a:buNone/>
            </a:pPr>
            <a:r>
              <a:rPr lang="el-GR" altLang="en-US" sz="1600" b="1" dirty="0"/>
              <a:t>Εικόνα </a:t>
            </a:r>
            <a:r>
              <a:rPr lang="el-GR" altLang="en-US" sz="1600" b="1" dirty="0" smtClean="0"/>
              <a:t>3</a:t>
            </a:r>
            <a:r>
              <a:rPr lang="el-GR" altLang="en-US" sz="1600" dirty="0" smtClean="0"/>
              <a:t>. </a:t>
            </a:r>
            <a:r>
              <a:rPr lang="el-GR" altLang="en-US" sz="1600" dirty="0"/>
              <a:t>Φωτογραφία από το Εργαστήριο Ζωολογίας.</a:t>
            </a:r>
          </a:p>
          <a:p>
            <a:pPr marL="0" indent="0">
              <a:buNone/>
            </a:pPr>
            <a:r>
              <a:rPr lang="el-GR" altLang="en-US" sz="1600" b="1" dirty="0"/>
              <a:t>Εικόνα </a:t>
            </a:r>
            <a:r>
              <a:rPr lang="el-GR" altLang="en-US" sz="1600" b="1" dirty="0" smtClean="0"/>
              <a:t>4. </a:t>
            </a:r>
            <a:r>
              <a:rPr lang="en-US" altLang="en-US" sz="1600" dirty="0"/>
              <a:t>Aquatic Animal Health, Product Integrity, Animal and Plant Health, AGDAFF. © Commonwealth of Australia </a:t>
            </a:r>
            <a:r>
              <a:rPr lang="en-US" altLang="en-US" sz="1600" dirty="0" smtClean="0"/>
              <a:t>2007,</a:t>
            </a:r>
            <a:r>
              <a:rPr lang="el-GR" altLang="en-US" sz="1600" dirty="0" smtClean="0"/>
              <a:t> Σύνδεσμος</a:t>
            </a:r>
            <a:r>
              <a:rPr lang="el-GR" altLang="en-US" sz="1600" dirty="0"/>
              <a:t>: </a:t>
            </a:r>
            <a:r>
              <a:rPr lang="en-US" altLang="en-US" sz="1600" dirty="0"/>
              <a:t>http://library.enaca.org/Health/FieldGuide/html/tc.htm. </a:t>
            </a:r>
            <a:r>
              <a:rPr lang="el-GR" altLang="en-US" sz="1600" dirty="0"/>
              <a:t>Πηγή: </a:t>
            </a:r>
            <a:r>
              <a:rPr lang="en-US" altLang="en-US" sz="1600" dirty="0"/>
              <a:t>http://library.enaca.org/Health/FieldGuide/index.htm</a:t>
            </a:r>
          </a:p>
          <a:p>
            <a:pPr marL="0" indent="0">
              <a:buNone/>
            </a:pPr>
            <a:r>
              <a:rPr lang="el-GR" altLang="en-US" sz="1600" b="1" dirty="0"/>
              <a:t>Εικόνα </a:t>
            </a:r>
            <a:r>
              <a:rPr lang="el-GR" altLang="en-US" sz="1600" b="1" dirty="0" smtClean="0"/>
              <a:t>5 – 19. </a:t>
            </a:r>
            <a:r>
              <a:rPr lang="en-US" altLang="en-US" sz="1600" dirty="0"/>
              <a:t>Copyright </a:t>
            </a:r>
            <a:r>
              <a:rPr lang="en-US" altLang="en-US" sz="1600" dirty="0" err="1"/>
              <a:t>Dunod</a:t>
            </a:r>
            <a:r>
              <a:rPr lang="en-US" altLang="en-US" sz="1600" dirty="0"/>
              <a:t> 1970. </a:t>
            </a:r>
            <a:r>
              <a:rPr lang="el-GR" altLang="en-US" sz="1600" dirty="0"/>
              <a:t>Πηγή: </a:t>
            </a:r>
            <a:r>
              <a:rPr lang="en-US" altLang="en-US" sz="1600" dirty="0"/>
              <a:t>A. Beaumont, P. </a:t>
            </a:r>
            <a:r>
              <a:rPr lang="en-US" altLang="en-US" sz="1600" dirty="0" err="1"/>
              <a:t>Cassier</a:t>
            </a:r>
            <a:r>
              <a:rPr lang="en-US" altLang="en-US" sz="1600" dirty="0"/>
              <a:t>, </a:t>
            </a:r>
            <a:r>
              <a:rPr lang="en-US" altLang="en-US" sz="1600" dirty="0" err="1"/>
              <a:t>Travaux</a:t>
            </a:r>
            <a:r>
              <a:rPr lang="en-US" altLang="en-US" sz="1600" dirty="0"/>
              <a:t> </a:t>
            </a:r>
            <a:r>
              <a:rPr lang="en-US" altLang="en-US" sz="1600" dirty="0" err="1"/>
              <a:t>pratiques</a:t>
            </a:r>
            <a:r>
              <a:rPr lang="en-US" altLang="en-US" sz="1600" dirty="0"/>
              <a:t> de </a:t>
            </a:r>
            <a:r>
              <a:rPr lang="en-US" altLang="en-US" sz="1600" dirty="0" err="1"/>
              <a:t>Biologie</a:t>
            </a:r>
            <a:r>
              <a:rPr lang="en-US" altLang="en-US" sz="1600" dirty="0"/>
              <a:t> </a:t>
            </a:r>
            <a:r>
              <a:rPr lang="en-US" altLang="en-US" sz="1600" dirty="0" err="1"/>
              <a:t>Animale</a:t>
            </a:r>
            <a:r>
              <a:rPr lang="en-US" altLang="en-US" sz="1600" dirty="0"/>
              <a:t>, </a:t>
            </a:r>
            <a:r>
              <a:rPr lang="en-US" altLang="en-US" sz="1600" dirty="0" err="1"/>
              <a:t>Zoologie-Embryologie-Histologie</a:t>
            </a:r>
            <a:r>
              <a:rPr lang="en-US" altLang="en-US" sz="1600" dirty="0"/>
              <a:t>, CB-BG-PCEM </a:t>
            </a:r>
            <a:r>
              <a:rPr lang="en-US" altLang="en-US" sz="1600" dirty="0" err="1"/>
              <a:t>Maitrise</a:t>
            </a:r>
            <a:r>
              <a:rPr lang="en-US" altLang="en-US" sz="1600" dirty="0"/>
              <a:t> de Sciences </a:t>
            </a:r>
            <a:r>
              <a:rPr lang="en-US" altLang="en-US" sz="1600" dirty="0" err="1"/>
              <a:t>naturelles</a:t>
            </a:r>
            <a:r>
              <a:rPr lang="en-US" altLang="en-US" sz="1600" dirty="0"/>
              <a:t>, </a:t>
            </a:r>
            <a:r>
              <a:rPr lang="en-US" altLang="en-US" sz="1600" dirty="0" err="1"/>
              <a:t>Maitrise</a:t>
            </a:r>
            <a:r>
              <a:rPr lang="en-US" altLang="en-US" sz="1600" dirty="0"/>
              <a:t> de </a:t>
            </a:r>
            <a:r>
              <a:rPr lang="en-US" altLang="en-US" sz="1600" dirty="0" err="1"/>
              <a:t>biologie</a:t>
            </a:r>
            <a:r>
              <a:rPr lang="en-US" altLang="en-US" sz="1600" dirty="0"/>
              <a:t> </a:t>
            </a:r>
            <a:r>
              <a:rPr lang="en-US" altLang="en-US" sz="1600" dirty="0" err="1"/>
              <a:t>animale</a:t>
            </a:r>
            <a:r>
              <a:rPr lang="en-US" altLang="en-US" sz="1600" dirty="0"/>
              <a:t>.</a:t>
            </a:r>
          </a:p>
          <a:p>
            <a:pPr marL="0" indent="0">
              <a:buNone/>
            </a:pPr>
            <a:endParaRPr lang="en-US" altLang="en-US" sz="1600" dirty="0" smtClean="0"/>
          </a:p>
        </p:txBody>
      </p:sp>
      <p:sp>
        <p:nvSpPr>
          <p:cNvPr id="6" name="Θέση υποσέλιδου 5"/>
          <p:cNvSpPr>
            <a:spLocks noGrp="1"/>
          </p:cNvSpPr>
          <p:nvPr>
            <p:ph type="ftr" sz="quarter" idx="11"/>
          </p:nvPr>
        </p:nvSpPr>
        <p:spPr/>
        <p:txBody>
          <a:bodyPr/>
          <a:lstStyle/>
          <a:p>
            <a:pPr>
              <a:defRPr/>
            </a:pPr>
            <a:r>
              <a:rPr lang="el-GR" smtClean="0"/>
              <a:t>Ενότητα 17. Εργαστηριακή Άσκηση: Καρκινοειδή</a:t>
            </a:r>
            <a:endParaRPr lang="en-US"/>
          </a:p>
        </p:txBody>
      </p:sp>
      <p:sp>
        <p:nvSpPr>
          <p:cNvPr id="7" name="Θέση αριθμού διαφάνειας 6"/>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43EC6B4D-37BD-40E4-A944-0F366F05D32C}" type="slidenum">
              <a:rPr lang="en-US" altLang="en-US">
                <a:solidFill>
                  <a:srgbClr val="898989"/>
                </a:solidFill>
                <a:latin typeface="Calibri" panose="020F0502020204030204" pitchFamily="34" charset="0"/>
              </a:rPr>
              <a:pPr/>
              <a:t>29</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l-GR" altLang="en-US" sz="4000" smtClean="0"/>
              <a:t>Εξωτ. μορφολογία – ανατομία  καραβίδας </a:t>
            </a:r>
            <a:r>
              <a:rPr lang="en-US" altLang="en-US" sz="4000" i="1" smtClean="0"/>
              <a:t>Nephrops norvegicus</a:t>
            </a:r>
            <a:endParaRPr lang="el-GR" altLang="en-US" sz="4000" i="1" smtClean="0"/>
          </a:p>
        </p:txBody>
      </p:sp>
      <p:pic>
        <p:nvPicPr>
          <p:cNvPr id="921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0" y="1690688"/>
            <a:ext cx="3049588" cy="4581525"/>
          </a:xfrm>
        </p:spPr>
      </p:pic>
      <p:sp>
        <p:nvSpPr>
          <p:cNvPr id="4" name="Footer Placeholder 3"/>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5" name="Slide Number Placeholder 4"/>
          <p:cNvSpPr>
            <a:spLocks noGrp="1"/>
          </p:cNvSpPr>
          <p:nvPr>
            <p:ph type="sldNum" sz="quarter" idx="12"/>
          </p:nvPr>
        </p:nvSpPr>
        <p:spPr/>
        <p:txBody>
          <a:bodyPr/>
          <a:lstStyle/>
          <a:p>
            <a:pPr>
              <a:defRPr/>
            </a:pPr>
            <a:fld id="{CABC1283-A447-443A-87E0-3DA7B65D9D02}" type="slidenum">
              <a:rPr lang="el-GR" smtClean="0"/>
              <a:pPr>
                <a:defRPr/>
              </a:pPr>
              <a:t>3</a:t>
            </a:fld>
            <a:endParaRPr lang="el-GR" dirty="0"/>
          </a:p>
        </p:txBody>
      </p:sp>
      <p:sp>
        <p:nvSpPr>
          <p:cNvPr id="6" name="TextBox 5"/>
          <p:cNvSpPr txBox="1"/>
          <p:nvPr/>
        </p:nvSpPr>
        <p:spPr>
          <a:xfrm>
            <a:off x="5887694" y="5974606"/>
            <a:ext cx="263214"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3</a:t>
            </a:r>
            <a:endParaRPr lang="en-US" sz="1200"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44550" y="320675"/>
            <a:ext cx="8335838" cy="1325563"/>
          </a:xfrm>
        </p:spPr>
        <p:txBody>
          <a:bodyPr/>
          <a:lstStyle/>
          <a:p>
            <a:r>
              <a:rPr lang="el-GR" altLang="en-US" sz="4000" dirty="0" smtClean="0"/>
              <a:t>Σημείωμα Χρήσης Έργων Τρίτων</a:t>
            </a:r>
            <a:r>
              <a:rPr lang="en-US" altLang="en-US" sz="4000" dirty="0" smtClean="0"/>
              <a:t> </a:t>
            </a:r>
            <a:r>
              <a:rPr lang="el-GR" altLang="en-US" sz="4000" dirty="0" smtClean="0"/>
              <a:t>2</a:t>
            </a:r>
            <a:r>
              <a:rPr lang="en-US" altLang="en-US" sz="4000" dirty="0" smtClean="0"/>
              <a:t>/</a:t>
            </a:r>
            <a:r>
              <a:rPr lang="el-GR" altLang="en-US" sz="4000" dirty="0" smtClean="0"/>
              <a:t>3</a:t>
            </a:r>
            <a:endParaRPr lang="el-GR" altLang="en-US" sz="4000" dirty="0" smtClean="0"/>
          </a:p>
        </p:txBody>
      </p:sp>
      <p:sp>
        <p:nvSpPr>
          <p:cNvPr id="32771" name="Content Placeholder 2"/>
          <p:cNvSpPr>
            <a:spLocks noGrp="1"/>
          </p:cNvSpPr>
          <p:nvPr>
            <p:ph idx="1"/>
          </p:nvPr>
        </p:nvSpPr>
        <p:spPr/>
        <p:txBody>
          <a:bodyPr>
            <a:normAutofit lnSpcReduction="10000"/>
          </a:bodyPr>
          <a:lstStyle/>
          <a:p>
            <a:pPr marL="0" indent="0">
              <a:buNone/>
            </a:pPr>
            <a:r>
              <a:rPr lang="el-GR" altLang="en-US" sz="1600" b="1" dirty="0"/>
              <a:t>Εικόνα 20. </a:t>
            </a:r>
            <a:r>
              <a:rPr lang="el-GR" altLang="en-US" sz="1600" dirty="0"/>
              <a:t>Σύνδεσμος: </a:t>
            </a:r>
            <a:r>
              <a:rPr lang="en-US" altLang="en-US" sz="1600" dirty="0"/>
              <a:t>http://imgsoup.com/1/ascaris-dissection-male-vs-female/. </a:t>
            </a:r>
            <a:r>
              <a:rPr lang="el-GR" altLang="en-US" sz="1600" dirty="0"/>
              <a:t>Πηγή: </a:t>
            </a:r>
            <a:r>
              <a:rPr lang="en-US" altLang="en-US" sz="1600" dirty="0"/>
              <a:t>http://imgsoup.com/.</a:t>
            </a:r>
          </a:p>
          <a:p>
            <a:pPr marL="0" indent="0">
              <a:buNone/>
            </a:pPr>
            <a:r>
              <a:rPr lang="el-GR" altLang="en-US" sz="1600" b="1" dirty="0"/>
              <a:t>Εικόνα 21</a:t>
            </a:r>
            <a:r>
              <a:rPr lang="el-GR" altLang="en-US" sz="1600" b="1" dirty="0" smtClean="0"/>
              <a:t>. Πηγή: </a:t>
            </a:r>
            <a:r>
              <a:rPr lang="en-US" altLang="en-US" sz="1600" dirty="0"/>
              <a:t>R. McNeil-Alexander (1986). The Collins Encyclopedia of Animal Biology. Collins</a:t>
            </a:r>
          </a:p>
          <a:p>
            <a:pPr marL="0" indent="0">
              <a:buNone/>
            </a:pPr>
            <a:r>
              <a:rPr lang="el-GR" altLang="en-US" sz="1600" b="1" dirty="0" smtClean="0"/>
              <a:t>Εικόνα </a:t>
            </a:r>
            <a:r>
              <a:rPr lang="el-GR" altLang="en-US" sz="1600" b="1" dirty="0"/>
              <a:t>22. </a:t>
            </a:r>
            <a:r>
              <a:rPr lang="en-US" altLang="en-US" sz="1600" dirty="0"/>
              <a:t>Copyright © 2005-2011 - Bernard </a:t>
            </a:r>
            <a:r>
              <a:rPr lang="en-US" altLang="en-US" sz="1600" dirty="0" err="1"/>
              <a:t>Dery</a:t>
            </a:r>
            <a:r>
              <a:rPr lang="en-US" altLang="en-US" sz="1600" dirty="0"/>
              <a:t>. All rights reserved. </a:t>
            </a:r>
            <a:r>
              <a:rPr lang="el-GR" altLang="en-US" sz="1600" dirty="0"/>
              <a:t>Σύνδεσμος: </a:t>
            </a:r>
            <a:r>
              <a:rPr lang="en-US" altLang="en-US" sz="1600" dirty="0"/>
              <a:t>http://www.infovisual.info/02/025_en.html. </a:t>
            </a:r>
            <a:r>
              <a:rPr lang="el-GR" altLang="en-US" sz="1600" dirty="0"/>
              <a:t>Πηγή: </a:t>
            </a:r>
            <a:r>
              <a:rPr lang="en-US" altLang="en-US" sz="1600" dirty="0"/>
              <a:t>http://www.infovisual.info/.</a:t>
            </a:r>
          </a:p>
          <a:p>
            <a:pPr marL="0" indent="0">
              <a:buNone/>
            </a:pPr>
            <a:r>
              <a:rPr lang="el-GR" altLang="en-US" sz="1600" b="1" dirty="0"/>
              <a:t>Εικόνα 23. </a:t>
            </a:r>
            <a:r>
              <a:rPr lang="en-US" altLang="en-US" sz="1600" dirty="0"/>
              <a:t>Crayfish </a:t>
            </a:r>
            <a:r>
              <a:rPr lang="en-US" altLang="en-US" sz="1600" dirty="0" smtClean="0"/>
              <a:t>Anatomy</a:t>
            </a:r>
            <a:r>
              <a:rPr lang="el-GR" altLang="en-US" sz="1600" dirty="0" smtClean="0"/>
              <a:t>. Σύνδεσμος</a:t>
            </a:r>
            <a:r>
              <a:rPr lang="el-GR" altLang="en-US" sz="1600" dirty="0"/>
              <a:t>: https://universe-review.ca/R10-33-anatomy07.htm. Πηγή: http://universe-review.ca/index.htm</a:t>
            </a:r>
            <a:r>
              <a:rPr lang="el-GR" altLang="en-US" sz="1600" dirty="0" smtClean="0"/>
              <a:t>.</a:t>
            </a:r>
          </a:p>
          <a:p>
            <a:pPr marL="0" indent="0">
              <a:buNone/>
            </a:pPr>
            <a:r>
              <a:rPr lang="el-GR" altLang="en-US" sz="1600" b="1" dirty="0" smtClean="0"/>
              <a:t>Εικόνα 24</a:t>
            </a:r>
            <a:r>
              <a:rPr lang="el-GR" altLang="en-US" sz="1600" dirty="0" smtClean="0"/>
              <a:t>.</a:t>
            </a:r>
            <a:r>
              <a:rPr lang="en-US" altLang="en-US" sz="1600" dirty="0"/>
              <a:t> </a:t>
            </a:r>
            <a:r>
              <a:rPr lang="en-US" altLang="en-US" sz="1600" dirty="0" err="1"/>
              <a:t>Πηγή</a:t>
            </a:r>
            <a:r>
              <a:rPr lang="en-US" altLang="en-US" sz="1600" dirty="0"/>
              <a:t>: D. A. </a:t>
            </a:r>
            <a:r>
              <a:rPr lang="en-US" altLang="en-US" sz="1600" dirty="0" err="1"/>
              <a:t>Bettex</a:t>
            </a:r>
            <a:r>
              <a:rPr lang="en-US" altLang="en-US" sz="1600" dirty="0"/>
              <a:t>, R. </a:t>
            </a:r>
            <a:r>
              <a:rPr lang="en-US" altLang="en-US" sz="1600" dirty="0" err="1"/>
              <a:t>Pretre</a:t>
            </a:r>
            <a:r>
              <a:rPr lang="en-US" altLang="en-US" sz="1600" dirty="0"/>
              <a:t> and P.-G. </a:t>
            </a:r>
            <a:r>
              <a:rPr lang="en-US" altLang="en-US" sz="1600" dirty="0" err="1"/>
              <a:t>Chassot</a:t>
            </a:r>
            <a:r>
              <a:rPr lang="en-US" altLang="en-US" sz="1600" dirty="0"/>
              <a:t>. Is our heart a well-designed pump? The heart along animal evolution. European Heart Journal</a:t>
            </a:r>
            <a:br>
              <a:rPr lang="en-US" altLang="en-US" sz="1600" dirty="0"/>
            </a:br>
            <a:r>
              <a:rPr lang="en-US" altLang="en-US" sz="1600" dirty="0"/>
              <a:t>doi:10.1093/</a:t>
            </a:r>
            <a:r>
              <a:rPr lang="en-US" altLang="en-US" sz="1600" dirty="0" err="1"/>
              <a:t>eurheartj</a:t>
            </a:r>
            <a:r>
              <a:rPr lang="en-US" altLang="en-US" sz="1600" dirty="0"/>
              <a:t>/ehu222.</a:t>
            </a:r>
            <a:endParaRPr lang="en-US" altLang="en-US" sz="1600" dirty="0" smtClean="0"/>
          </a:p>
          <a:p>
            <a:pPr marL="0" indent="0">
              <a:buNone/>
            </a:pPr>
            <a:r>
              <a:rPr lang="el-GR" altLang="en-US" sz="1600" b="1" dirty="0" smtClean="0"/>
              <a:t>Εικόνα 25</a:t>
            </a:r>
            <a:r>
              <a:rPr lang="el-GR" altLang="en-US" sz="1600" b="1" dirty="0"/>
              <a:t>. </a:t>
            </a:r>
            <a:r>
              <a:rPr lang="el-GR" altLang="en-US" sz="1600" dirty="0" smtClean="0"/>
              <a:t>Πηγή </a:t>
            </a:r>
            <a:r>
              <a:rPr lang="en-US" altLang="en-US" sz="1600" dirty="0" smtClean="0"/>
              <a:t>http://biodidac.bio.uottawa.ca/index.htm.</a:t>
            </a:r>
          </a:p>
          <a:p>
            <a:pPr marL="0" indent="0">
              <a:buNone/>
            </a:pPr>
            <a:r>
              <a:rPr lang="el-GR" altLang="en-US" sz="1600" b="1" dirty="0" smtClean="0"/>
              <a:t>Εικόνα 26. </a:t>
            </a:r>
            <a:r>
              <a:rPr lang="el-GR" altLang="en-US" sz="1600" dirty="0" smtClean="0"/>
              <a:t>Φωτογραφία από το Εργαστήριο Ζωολογίας.</a:t>
            </a:r>
          </a:p>
          <a:p>
            <a:pPr marL="0" indent="0">
              <a:buNone/>
            </a:pPr>
            <a:r>
              <a:rPr lang="el-GR" altLang="en-US" sz="1600" b="1" dirty="0" smtClean="0"/>
              <a:t>Εικόνα </a:t>
            </a:r>
            <a:r>
              <a:rPr lang="el-GR" altLang="en-US" sz="1600" b="1" dirty="0"/>
              <a:t>27. </a:t>
            </a:r>
            <a:r>
              <a:rPr lang="en-US" altLang="en-US" sz="1600" dirty="0"/>
              <a:t>Neil, D.M. (2005) - The effect of </a:t>
            </a:r>
            <a:r>
              <a:rPr lang="en-US" altLang="en-US" sz="1600" dirty="0" err="1"/>
              <a:t>Crustastun</a:t>
            </a:r>
            <a:r>
              <a:rPr lang="en-US" altLang="en-US" sz="1600" dirty="0"/>
              <a:t> on nerve activity in crabs and lobsters. </a:t>
            </a:r>
            <a:r>
              <a:rPr lang="en-US" altLang="en-US" sz="1600" dirty="0" err="1"/>
              <a:t>Σύνδεσμος</a:t>
            </a:r>
            <a:r>
              <a:rPr lang="en-US" altLang="en-US" sz="1600" dirty="0"/>
              <a:t>: http://crustastun.com/the-effect-of-the-crustastun-on-nerve-activity-in-crabs-and-lobsters.html </a:t>
            </a:r>
            <a:r>
              <a:rPr lang="en-US" altLang="en-US" sz="1600" dirty="0" err="1"/>
              <a:t>Πηγή</a:t>
            </a:r>
            <a:r>
              <a:rPr lang="en-US" altLang="en-US" sz="1600" dirty="0"/>
              <a:t>: http://crustastun.com/.</a:t>
            </a:r>
          </a:p>
          <a:p>
            <a:pPr marL="0" indent="0">
              <a:buNone/>
            </a:pPr>
            <a:endParaRPr lang="en-US" altLang="en-US" sz="1600" dirty="0" smtClean="0"/>
          </a:p>
        </p:txBody>
      </p:sp>
      <p:sp>
        <p:nvSpPr>
          <p:cNvPr id="6" name="Θέση υποσέλιδου 5"/>
          <p:cNvSpPr>
            <a:spLocks noGrp="1"/>
          </p:cNvSpPr>
          <p:nvPr>
            <p:ph type="ftr" sz="quarter" idx="11"/>
          </p:nvPr>
        </p:nvSpPr>
        <p:spPr/>
        <p:txBody>
          <a:bodyPr/>
          <a:lstStyle/>
          <a:p>
            <a:pPr>
              <a:defRPr/>
            </a:pPr>
            <a:r>
              <a:rPr lang="el-GR" smtClean="0"/>
              <a:t>Ενότητα 17. Εργαστηριακή Άσκηση: Καρκινοειδή</a:t>
            </a:r>
            <a:endParaRPr lang="en-US"/>
          </a:p>
        </p:txBody>
      </p:sp>
      <p:sp>
        <p:nvSpPr>
          <p:cNvPr id="7" name="Θέση αριθμού διαφάνειας 6"/>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43EC6B4D-37BD-40E4-A944-0F366F05D32C}" type="slidenum">
              <a:rPr lang="en-US" altLang="en-US">
                <a:solidFill>
                  <a:srgbClr val="898989"/>
                </a:solidFill>
                <a:latin typeface="Calibri" panose="020F0502020204030204" pitchFamily="34" charset="0"/>
              </a:rPr>
              <a:pPr/>
              <a:t>30</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498638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44550" y="320675"/>
            <a:ext cx="8335838" cy="1325563"/>
          </a:xfrm>
        </p:spPr>
        <p:txBody>
          <a:bodyPr/>
          <a:lstStyle/>
          <a:p>
            <a:r>
              <a:rPr lang="el-GR" altLang="en-US" sz="4000" dirty="0" smtClean="0"/>
              <a:t>Σημείωμα Χρήσης Έργων Τρίτων</a:t>
            </a:r>
            <a:r>
              <a:rPr lang="en-US" altLang="en-US" sz="4000" dirty="0" smtClean="0"/>
              <a:t> </a:t>
            </a:r>
            <a:r>
              <a:rPr lang="el-GR" altLang="en-US" sz="4000" dirty="0" smtClean="0"/>
              <a:t>3</a:t>
            </a:r>
            <a:r>
              <a:rPr lang="en-US" altLang="en-US" sz="4000" dirty="0" smtClean="0"/>
              <a:t>/</a:t>
            </a:r>
            <a:r>
              <a:rPr lang="el-GR" altLang="en-US" sz="4000" smtClean="0"/>
              <a:t>3</a:t>
            </a:r>
            <a:endParaRPr lang="el-GR" altLang="en-US" sz="4000" dirty="0" smtClean="0"/>
          </a:p>
        </p:txBody>
      </p:sp>
      <p:sp>
        <p:nvSpPr>
          <p:cNvPr id="32771" name="Content Placeholder 2"/>
          <p:cNvSpPr>
            <a:spLocks noGrp="1"/>
          </p:cNvSpPr>
          <p:nvPr>
            <p:ph idx="1"/>
          </p:nvPr>
        </p:nvSpPr>
        <p:spPr/>
        <p:txBody>
          <a:bodyPr/>
          <a:lstStyle/>
          <a:p>
            <a:pPr marL="0" indent="0">
              <a:buNone/>
            </a:pPr>
            <a:r>
              <a:rPr lang="el-GR" altLang="en-US" sz="1600" b="1" dirty="0"/>
              <a:t>Εικόνα 28.  </a:t>
            </a:r>
            <a:r>
              <a:rPr lang="en-US" altLang="en-US" sz="1600" dirty="0"/>
              <a:t>Copyright FAO 2015. </a:t>
            </a:r>
            <a:r>
              <a:rPr lang="el-GR" altLang="en-US" sz="1600" dirty="0"/>
              <a:t>Σύνδεσμος:</a:t>
            </a:r>
            <a:r>
              <a:rPr lang="en-US" altLang="en-US" sz="1600" dirty="0"/>
              <a:t>http://www.fao.org/docrep/005/x3980e/x3980e05.htm. </a:t>
            </a:r>
            <a:r>
              <a:rPr lang="el-GR" altLang="en-US" sz="1600" dirty="0"/>
              <a:t>Πηγή: </a:t>
            </a:r>
            <a:r>
              <a:rPr lang="en-US" altLang="en-US" sz="1600" dirty="0"/>
              <a:t>http://www.fao.org.</a:t>
            </a:r>
          </a:p>
          <a:p>
            <a:pPr marL="0" indent="0">
              <a:buNone/>
            </a:pPr>
            <a:r>
              <a:rPr lang="el-GR" altLang="en-US" sz="1600" b="1" dirty="0"/>
              <a:t>Εικόνα 29.  </a:t>
            </a:r>
            <a:r>
              <a:rPr lang="en-US" altLang="en-US" sz="1600" dirty="0"/>
              <a:t>Copyright 1990 by </a:t>
            </a:r>
            <a:r>
              <a:rPr lang="en-US" altLang="en-US" sz="1600" dirty="0" err="1"/>
              <a:t>Sinauer</a:t>
            </a:r>
            <a:r>
              <a:rPr lang="en-US" altLang="en-US" sz="1600" dirty="0"/>
              <a:t> Associates, Inc. </a:t>
            </a:r>
            <a:r>
              <a:rPr lang="el-GR" altLang="en-US" sz="1600" dirty="0"/>
              <a:t>Πηγή: </a:t>
            </a:r>
            <a:r>
              <a:rPr lang="en-US" altLang="en-US" sz="1600" dirty="0"/>
              <a:t>Richard C. </a:t>
            </a:r>
            <a:r>
              <a:rPr lang="en-US" altLang="en-US" sz="1600" dirty="0" err="1"/>
              <a:t>Brusca</a:t>
            </a:r>
            <a:r>
              <a:rPr lang="en-US" altLang="en-US" sz="1600" dirty="0"/>
              <a:t>, Gary J. </a:t>
            </a:r>
            <a:r>
              <a:rPr lang="en-US" altLang="en-US" sz="1600" dirty="0" err="1"/>
              <a:t>Brusca</a:t>
            </a:r>
            <a:r>
              <a:rPr lang="en-US" altLang="en-US" sz="1600" dirty="0"/>
              <a:t>,,Invertebrates, ISBN 0-87893-098-1</a:t>
            </a:r>
            <a:r>
              <a:rPr lang="en-US" altLang="en-US" sz="1600" dirty="0" smtClean="0"/>
              <a:t>.</a:t>
            </a:r>
            <a:endParaRPr lang="el-GR" altLang="en-US" sz="1600" dirty="0" smtClean="0"/>
          </a:p>
          <a:p>
            <a:pPr marL="0" indent="0">
              <a:buNone/>
            </a:pPr>
            <a:r>
              <a:rPr lang="el-GR" altLang="en-US" sz="1600" b="1" dirty="0" smtClean="0"/>
              <a:t>Εικόνα 30. </a:t>
            </a:r>
            <a:r>
              <a:rPr lang="en-US" altLang="en-US" sz="1600" dirty="0"/>
              <a:t>AEGIR The Lobster Booster Company. </a:t>
            </a:r>
            <a:r>
              <a:rPr lang="en-US" altLang="en-US" sz="1600" dirty="0" err="1"/>
              <a:t>Σύνδεσμος</a:t>
            </a:r>
            <a:r>
              <a:rPr lang="en-US" altLang="en-US" sz="1600" dirty="0"/>
              <a:t>: http://www.aegirhavbruk.no/en/searanching.html. </a:t>
            </a:r>
            <a:r>
              <a:rPr lang="en-US" altLang="en-US" sz="1600" dirty="0" err="1"/>
              <a:t>Πηγή</a:t>
            </a:r>
            <a:r>
              <a:rPr lang="en-US" altLang="en-US" sz="1600" dirty="0"/>
              <a:t>: http://www.aegirhavbruk.no/en/index.html.</a:t>
            </a:r>
          </a:p>
          <a:p>
            <a:pPr marL="0" indent="0">
              <a:buNone/>
            </a:pPr>
            <a:endParaRPr lang="en-US" altLang="en-US" sz="1600" dirty="0" smtClean="0"/>
          </a:p>
        </p:txBody>
      </p:sp>
      <p:sp>
        <p:nvSpPr>
          <p:cNvPr id="6" name="Θέση υποσέλιδου 5"/>
          <p:cNvSpPr>
            <a:spLocks noGrp="1"/>
          </p:cNvSpPr>
          <p:nvPr>
            <p:ph type="ftr" sz="quarter" idx="11"/>
          </p:nvPr>
        </p:nvSpPr>
        <p:spPr/>
        <p:txBody>
          <a:bodyPr/>
          <a:lstStyle/>
          <a:p>
            <a:pPr>
              <a:defRPr/>
            </a:pPr>
            <a:r>
              <a:rPr lang="el-GR" smtClean="0"/>
              <a:t>Ενότητα 17. Εργαστηριακή Άσκηση: Καρκινοειδή</a:t>
            </a:r>
            <a:endParaRPr lang="en-US"/>
          </a:p>
        </p:txBody>
      </p:sp>
      <p:sp>
        <p:nvSpPr>
          <p:cNvPr id="7" name="Θέση αριθμού διαφάνειας 6"/>
          <p:cNvSpPr>
            <a:spLocks noGrp="1"/>
          </p:cNvSpPr>
          <p:nvPr>
            <p:ph type="sldNum" sz="quarter" idx="12"/>
          </p:nvPr>
        </p:nvSpPr>
        <p:spPr/>
        <p:txBody>
          <a:bodyPr/>
          <a:lstStyle>
            <a:lvl1pPr eaLnBrk="0" hangingPunct="0">
              <a:defRPr b="1">
                <a:solidFill>
                  <a:schemeClr val="tx1"/>
                </a:solidFill>
                <a:latin typeface="Comic Sans MS" panose="030F0702030302020204" pitchFamily="66" charset="0"/>
                <a:cs typeface="Arial" panose="020B0604020202020204" pitchFamily="34" charset="0"/>
              </a:defRPr>
            </a:lvl1pPr>
            <a:lvl2pPr marL="742950" indent="-285750" eaLnBrk="0" hangingPunct="0">
              <a:defRPr b="1">
                <a:solidFill>
                  <a:schemeClr val="tx1"/>
                </a:solidFill>
                <a:latin typeface="Comic Sans MS" panose="030F0702030302020204" pitchFamily="66" charset="0"/>
                <a:cs typeface="Arial" panose="020B0604020202020204" pitchFamily="34" charset="0"/>
              </a:defRPr>
            </a:lvl2pPr>
            <a:lvl3pPr marL="1143000" indent="-228600" eaLnBrk="0" hangingPunct="0">
              <a:defRPr b="1">
                <a:solidFill>
                  <a:schemeClr val="tx1"/>
                </a:solidFill>
                <a:latin typeface="Comic Sans MS" panose="030F0702030302020204" pitchFamily="66" charset="0"/>
                <a:cs typeface="Arial" panose="020B0604020202020204" pitchFamily="34" charset="0"/>
              </a:defRPr>
            </a:lvl3pPr>
            <a:lvl4pPr marL="1600200" indent="-228600" eaLnBrk="0" hangingPunct="0">
              <a:defRPr b="1">
                <a:solidFill>
                  <a:schemeClr val="tx1"/>
                </a:solidFill>
                <a:latin typeface="Comic Sans MS" panose="030F0702030302020204" pitchFamily="66" charset="0"/>
                <a:cs typeface="Arial" panose="020B0604020202020204" pitchFamily="34" charset="0"/>
              </a:defRPr>
            </a:lvl4pPr>
            <a:lvl5pPr marL="2057400" indent="-228600" eaLnBrk="0" hangingPunct="0">
              <a:defRPr b="1">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cs typeface="Arial" panose="020B0604020202020204" pitchFamily="34" charset="0"/>
              </a:defRPr>
            </a:lvl9pPr>
          </a:lstStyle>
          <a:p>
            <a:fld id="{43EC6B4D-37BD-40E4-A944-0F366F05D32C}" type="slidenum">
              <a:rPr lang="en-US" altLang="en-US">
                <a:solidFill>
                  <a:srgbClr val="898989"/>
                </a:solidFill>
                <a:latin typeface="Calibri" panose="020F0502020204030204" pitchFamily="34" charset="0"/>
              </a:rPr>
              <a:pPr/>
              <a:t>31</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054375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l-GR" altLang="en-US" dirty="0" smtClean="0"/>
              <a:t>Εξωτερική μορφολογία 1/2</a:t>
            </a:r>
          </a:p>
        </p:txBody>
      </p:sp>
      <p:pic>
        <p:nvPicPr>
          <p:cNvPr id="10245"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49425" y="1684338"/>
            <a:ext cx="5526088" cy="4351337"/>
          </a:xfrm>
        </p:spPr>
      </p:pic>
      <p:sp>
        <p:nvSpPr>
          <p:cNvPr id="4" name="Footer Placeholder 3"/>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5" name="Slide Number Placeholder 4"/>
          <p:cNvSpPr>
            <a:spLocks noGrp="1"/>
          </p:cNvSpPr>
          <p:nvPr>
            <p:ph type="sldNum" sz="quarter" idx="12"/>
          </p:nvPr>
        </p:nvSpPr>
        <p:spPr/>
        <p:txBody>
          <a:bodyPr/>
          <a:lstStyle/>
          <a:p>
            <a:pPr>
              <a:defRPr/>
            </a:pPr>
            <a:fld id="{33B91342-38D0-4B90-9BFB-D769FC120F1C}" type="slidenum">
              <a:rPr lang="el-GR" smtClean="0"/>
              <a:pPr>
                <a:defRPr/>
              </a:pPr>
              <a:t>4</a:t>
            </a:fld>
            <a:endParaRPr lang="el-GR" dirty="0"/>
          </a:p>
        </p:txBody>
      </p:sp>
      <p:sp>
        <p:nvSpPr>
          <p:cNvPr id="6" name="TextBox 5"/>
          <p:cNvSpPr txBox="1"/>
          <p:nvPr/>
        </p:nvSpPr>
        <p:spPr>
          <a:xfrm>
            <a:off x="6933753" y="5672281"/>
            <a:ext cx="263214"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4</a:t>
            </a:r>
            <a:endParaRPr lang="en-US" sz="12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86223" y="481012"/>
            <a:ext cx="4085778" cy="1243013"/>
          </a:xfrm>
        </p:spPr>
        <p:txBody>
          <a:bodyPr/>
          <a:lstStyle/>
          <a:p>
            <a:r>
              <a:rPr lang="el-GR" altLang="en-US" sz="4000" dirty="0" smtClean="0"/>
              <a:t>Εξωτερική μορφολογία 2/2</a:t>
            </a:r>
          </a:p>
        </p:txBody>
      </p:sp>
      <p:pic>
        <p:nvPicPr>
          <p:cNvPr id="1126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17105" b="17105"/>
          <a:stretch>
            <a:fillRect/>
          </a:stretch>
        </p:blipFill>
        <p:spPr>
          <a:xfrm>
            <a:off x="4069688" y="985477"/>
            <a:ext cx="4629150" cy="4873625"/>
          </a:xfrm>
        </p:spPr>
      </p:pic>
      <p:sp>
        <p:nvSpPr>
          <p:cNvPr id="11270" name="Text Box 17"/>
          <p:cNvSpPr>
            <a:spLocks noGrp="1" noChangeArrowheads="1"/>
          </p:cNvSpPr>
          <p:nvPr>
            <p:ph type="body" sz="half" idx="2"/>
          </p:nvPr>
        </p:nvSpPr>
        <p:spPr>
          <a:xfrm>
            <a:off x="630238" y="1851025"/>
            <a:ext cx="3654425" cy="4608513"/>
          </a:xfrm>
        </p:spPr>
        <p:txBody>
          <a:bodyPr>
            <a:spAutoFit/>
          </a:bodyPr>
          <a:lstStyle/>
          <a:p>
            <a:pPr marL="457200" indent="-457200" eaLnBrk="1" hangingPunct="1">
              <a:spcBef>
                <a:spcPct val="50000"/>
              </a:spcBef>
              <a:buFontTx/>
              <a:buAutoNum type="arabicPeriod"/>
            </a:pPr>
            <a:r>
              <a:rPr lang="el-GR" altLang="el-GR" sz="1800" b="1" smtClean="0"/>
              <a:t>Κεραία</a:t>
            </a:r>
            <a:r>
              <a:rPr lang="en-US" altLang="el-GR" sz="1800" b="1" smtClean="0"/>
              <a:t> I</a:t>
            </a:r>
            <a:endParaRPr lang="el-GR" altLang="el-GR" sz="1800" b="1" smtClean="0"/>
          </a:p>
          <a:p>
            <a:pPr marL="457200" indent="-457200" eaLnBrk="1" hangingPunct="1">
              <a:spcBef>
                <a:spcPct val="50000"/>
              </a:spcBef>
              <a:buFontTx/>
              <a:buAutoNum type="arabicPeriod"/>
            </a:pPr>
            <a:r>
              <a:rPr lang="el-GR" altLang="el-GR" sz="1800" b="1" smtClean="0"/>
              <a:t>κεραία ΙΙ</a:t>
            </a:r>
          </a:p>
          <a:p>
            <a:pPr marL="457200" indent="-457200" eaLnBrk="1" hangingPunct="1">
              <a:spcBef>
                <a:spcPct val="50000"/>
              </a:spcBef>
              <a:buFontTx/>
              <a:buAutoNum type="arabicPeriod"/>
            </a:pPr>
            <a:r>
              <a:rPr lang="el-GR" altLang="el-GR" sz="1800" b="1" smtClean="0"/>
              <a:t>Ρύγχος</a:t>
            </a:r>
          </a:p>
          <a:p>
            <a:pPr marL="457200" indent="-457200" eaLnBrk="1" hangingPunct="1">
              <a:spcBef>
                <a:spcPct val="50000"/>
              </a:spcBef>
              <a:buFontTx/>
              <a:buAutoNum type="arabicPeriod"/>
            </a:pPr>
            <a:r>
              <a:rPr lang="el-GR" altLang="el-GR" sz="1800" b="1" smtClean="0"/>
              <a:t>Σύνθετος οφθαλμός</a:t>
            </a:r>
          </a:p>
          <a:p>
            <a:pPr marL="457200" indent="-457200" eaLnBrk="1" hangingPunct="1">
              <a:spcBef>
                <a:spcPct val="50000"/>
              </a:spcBef>
              <a:buFontTx/>
              <a:buAutoNum type="arabicPeriod"/>
            </a:pPr>
            <a:r>
              <a:rPr lang="el-GR" altLang="el-GR" sz="1800" b="1" smtClean="0"/>
              <a:t>Γαστρική περιοχή</a:t>
            </a:r>
          </a:p>
          <a:p>
            <a:pPr marL="457200" indent="-457200" eaLnBrk="1" hangingPunct="1">
              <a:spcBef>
                <a:spcPct val="50000"/>
              </a:spcBef>
              <a:buFontTx/>
              <a:buAutoNum type="arabicPeriod"/>
            </a:pPr>
            <a:r>
              <a:rPr lang="el-GR" altLang="el-GR" sz="1800" b="1" smtClean="0"/>
              <a:t>Κεφαλική αύλακα</a:t>
            </a:r>
          </a:p>
          <a:p>
            <a:pPr marL="457200" indent="-457200" eaLnBrk="1" hangingPunct="1">
              <a:spcBef>
                <a:spcPct val="50000"/>
              </a:spcBef>
              <a:buFontTx/>
              <a:buAutoNum type="arabicPeriod"/>
            </a:pPr>
            <a:r>
              <a:rPr lang="el-GR" altLang="el-GR" sz="1800" b="1" smtClean="0"/>
              <a:t>Καρδιακή περιοχή</a:t>
            </a:r>
          </a:p>
          <a:p>
            <a:pPr marL="457200" indent="-457200" eaLnBrk="1" hangingPunct="1">
              <a:spcBef>
                <a:spcPct val="50000"/>
              </a:spcBef>
              <a:buFontTx/>
              <a:buAutoNum type="arabicPeriod"/>
            </a:pPr>
            <a:r>
              <a:rPr lang="el-GR" altLang="el-GR" sz="1800" b="1" smtClean="0"/>
              <a:t>Βραγχιοκαρδιακή αύλακα</a:t>
            </a:r>
          </a:p>
          <a:p>
            <a:pPr marL="457200" indent="-457200" eaLnBrk="1" hangingPunct="1">
              <a:spcBef>
                <a:spcPct val="50000"/>
              </a:spcBef>
              <a:buFontTx/>
              <a:buAutoNum type="arabicPeriod"/>
            </a:pPr>
            <a:r>
              <a:rPr lang="el-GR" altLang="el-GR" sz="1800" b="1" smtClean="0"/>
              <a:t>Βραγχιακή περιοχή</a:t>
            </a:r>
          </a:p>
          <a:p>
            <a:pPr marL="457200" indent="-457200" eaLnBrk="1" hangingPunct="1">
              <a:spcBef>
                <a:spcPct val="50000"/>
              </a:spcBef>
              <a:buFontTx/>
              <a:buAutoNum type="arabicPeriod"/>
            </a:pPr>
            <a:r>
              <a:rPr lang="el-GR" altLang="el-GR" sz="1800" b="1" smtClean="0"/>
              <a:t>Βραγχιοστεγίτης</a:t>
            </a:r>
          </a:p>
          <a:p>
            <a:pPr marL="457200" indent="-457200" eaLnBrk="1" hangingPunct="1">
              <a:spcBef>
                <a:spcPct val="50000"/>
              </a:spcBef>
              <a:buFontTx/>
              <a:buAutoNum type="arabicPeriod"/>
            </a:pPr>
            <a:r>
              <a:rPr lang="el-GR" altLang="el-GR" sz="1800" b="1" smtClean="0"/>
              <a:t>Ουροπόδιο</a:t>
            </a:r>
          </a:p>
          <a:p>
            <a:pPr marL="457200" indent="-457200" eaLnBrk="1" hangingPunct="1">
              <a:spcBef>
                <a:spcPct val="50000"/>
              </a:spcBef>
              <a:buFontTx/>
              <a:buNone/>
            </a:pPr>
            <a:endParaRPr lang="el-GR" altLang="el-GR" sz="1800" b="1" smtClean="0">
              <a:solidFill>
                <a:srgbClr val="FFFF00"/>
              </a:solidFill>
              <a:latin typeface="Times New Roman" panose="02020603050405020304" pitchFamily="18" charset="0"/>
            </a:endParaRPr>
          </a:p>
        </p:txBody>
      </p:sp>
      <p:sp>
        <p:nvSpPr>
          <p:cNvPr id="5" name="Footer Placeholder 4"/>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6" name="Slide Number Placeholder 5"/>
          <p:cNvSpPr>
            <a:spLocks noGrp="1"/>
          </p:cNvSpPr>
          <p:nvPr>
            <p:ph type="sldNum" sz="quarter" idx="12"/>
          </p:nvPr>
        </p:nvSpPr>
        <p:spPr/>
        <p:txBody>
          <a:bodyPr/>
          <a:lstStyle/>
          <a:p>
            <a:pPr>
              <a:defRPr/>
            </a:pPr>
            <a:fld id="{793B9CB2-86D1-4E4D-8AA8-2CF7D87CC1F8}" type="slidenum">
              <a:rPr lang="el-GR" smtClean="0"/>
              <a:pPr>
                <a:defRPr/>
              </a:pPr>
              <a:t>5</a:t>
            </a:fld>
            <a:endParaRPr lang="el-GR" dirty="0"/>
          </a:p>
        </p:txBody>
      </p:sp>
      <p:sp>
        <p:nvSpPr>
          <p:cNvPr id="7" name="TextBox 5"/>
          <p:cNvSpPr txBox="1"/>
          <p:nvPr/>
        </p:nvSpPr>
        <p:spPr>
          <a:xfrm>
            <a:off x="7909186" y="5988739"/>
            <a:ext cx="263214"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5</a:t>
            </a:r>
            <a:endParaRPr lang="en-US" sz="12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l-GR" altLang="en-US" dirty="0" smtClean="0"/>
              <a:t>Κεραίες</a:t>
            </a:r>
          </a:p>
        </p:txBody>
      </p:sp>
      <p:pic>
        <p:nvPicPr>
          <p:cNvPr id="12293"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63625" y="1341438"/>
            <a:ext cx="7124700" cy="4799012"/>
          </a:xfrm>
        </p:spPr>
      </p:pic>
      <p:sp>
        <p:nvSpPr>
          <p:cNvPr id="4" name="Footer Placeholder 3"/>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5" name="Slide Number Placeholder 4"/>
          <p:cNvSpPr>
            <a:spLocks noGrp="1"/>
          </p:cNvSpPr>
          <p:nvPr>
            <p:ph type="sldNum" sz="quarter" idx="12"/>
          </p:nvPr>
        </p:nvSpPr>
        <p:spPr/>
        <p:txBody>
          <a:bodyPr/>
          <a:lstStyle/>
          <a:p>
            <a:pPr>
              <a:defRPr/>
            </a:pPr>
            <a:fld id="{FC7FEEE5-48F7-46C3-A155-5D8CA0879884}" type="slidenum">
              <a:rPr lang="el-GR" smtClean="0"/>
              <a:pPr>
                <a:defRPr/>
              </a:pPr>
              <a:t>6</a:t>
            </a:fld>
            <a:endParaRPr lang="el-GR" dirty="0"/>
          </a:p>
        </p:txBody>
      </p:sp>
      <p:sp>
        <p:nvSpPr>
          <p:cNvPr id="6" name="TextBox 5"/>
          <p:cNvSpPr txBox="1"/>
          <p:nvPr/>
        </p:nvSpPr>
        <p:spPr>
          <a:xfrm>
            <a:off x="7839198" y="5807758"/>
            <a:ext cx="263214"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6</a:t>
            </a:r>
            <a:endParaRPr lang="en-US" sz="1200" dirty="0">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l-GR" altLang="en-US" dirty="0" smtClean="0"/>
              <a:t>Γνάθοι</a:t>
            </a:r>
            <a:endParaRPr lang="en-US" altLang="en-US" dirty="0" smtClean="0"/>
          </a:p>
        </p:txBody>
      </p:sp>
      <p:pic>
        <p:nvPicPr>
          <p:cNvPr id="13317" name="Picture Placeholder 9"/>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844" t="-7022" r="3844" b="-7022"/>
          <a:stretch>
            <a:fillRect/>
          </a:stretch>
        </p:blipFill>
        <p:spPr>
          <a:xfrm>
            <a:off x="161925" y="1557338"/>
            <a:ext cx="2773363" cy="3424237"/>
          </a:xfrm>
        </p:spPr>
      </p:pic>
      <p:pic>
        <p:nvPicPr>
          <p:cNvPr id="13319" name="Picture Placeholder 15"/>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7257" r="27257"/>
          <a:stretch>
            <a:fillRect/>
          </a:stretch>
        </p:blipFill>
        <p:spPr/>
      </p:pic>
      <p:pic>
        <p:nvPicPr>
          <p:cNvPr id="13318" name="Picture Placeholder 13"/>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482" t="-16692" r="-1482" b="-16692"/>
          <a:stretch>
            <a:fillRect/>
          </a:stretch>
        </p:blipFill>
        <p:spPr>
          <a:xfrm>
            <a:off x="3014663" y="1693863"/>
            <a:ext cx="3060700" cy="3781425"/>
          </a:xfrm>
        </p:spPr>
      </p:pic>
      <p:sp>
        <p:nvSpPr>
          <p:cNvPr id="3" name="Footer Placeholder 2"/>
          <p:cNvSpPr>
            <a:spLocks noGrp="1"/>
          </p:cNvSpPr>
          <p:nvPr>
            <p:ph type="ftr" sz="quarter" idx="15"/>
          </p:nvPr>
        </p:nvSpPr>
        <p:spPr/>
        <p:txBody>
          <a:bodyPr/>
          <a:lstStyle/>
          <a:p>
            <a:pPr>
              <a:defRPr/>
            </a:pPr>
            <a:r>
              <a:rPr lang="el-GR" smtClean="0"/>
              <a:t>Ενότητα 17. Εργαστηριακή Άσκηση: Καρκινοειδή</a:t>
            </a:r>
            <a:endParaRPr lang="el-GR"/>
          </a:p>
        </p:txBody>
      </p:sp>
      <p:sp>
        <p:nvSpPr>
          <p:cNvPr id="4" name="Slide Number Placeholder 3"/>
          <p:cNvSpPr>
            <a:spLocks noGrp="1"/>
          </p:cNvSpPr>
          <p:nvPr>
            <p:ph type="sldNum" sz="quarter" idx="16"/>
          </p:nvPr>
        </p:nvSpPr>
        <p:spPr/>
        <p:txBody>
          <a:bodyPr/>
          <a:lstStyle/>
          <a:p>
            <a:pPr>
              <a:defRPr/>
            </a:pPr>
            <a:fld id="{D563B55E-DB7E-4A34-9F22-00C4D4ECA371}" type="slidenum">
              <a:rPr lang="el-GR" smtClean="0"/>
              <a:pPr>
                <a:defRPr/>
              </a:pPr>
              <a:t>7</a:t>
            </a:fld>
            <a:endParaRPr lang="el-GR" dirty="0"/>
          </a:p>
        </p:txBody>
      </p:sp>
      <p:sp>
        <p:nvSpPr>
          <p:cNvPr id="13320" name="Text Box 1029"/>
          <p:cNvSpPr txBox="1">
            <a:spLocks noChangeArrowheads="1"/>
          </p:cNvSpPr>
          <p:nvPr/>
        </p:nvSpPr>
        <p:spPr bwMode="auto">
          <a:xfrm>
            <a:off x="827088" y="4781550"/>
            <a:ext cx="170338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50000"/>
              </a:spcBef>
              <a:buFontTx/>
              <a:buNone/>
            </a:pPr>
            <a:r>
              <a:rPr lang="el-GR" altLang="el-GR" sz="2000"/>
              <a:t>Άνω γνάθος</a:t>
            </a:r>
          </a:p>
        </p:txBody>
      </p:sp>
      <p:sp>
        <p:nvSpPr>
          <p:cNvPr id="13321" name="Text Box 1030"/>
          <p:cNvSpPr txBox="1">
            <a:spLocks noChangeArrowheads="1"/>
          </p:cNvSpPr>
          <p:nvPr/>
        </p:nvSpPr>
        <p:spPr bwMode="auto">
          <a:xfrm>
            <a:off x="3381375" y="5054600"/>
            <a:ext cx="2381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50000"/>
              </a:spcBef>
              <a:buFontTx/>
              <a:buNone/>
            </a:pPr>
            <a:r>
              <a:rPr lang="el-GR" altLang="el-GR" sz="2000"/>
              <a:t>Πρώτη κάτω γνάθος</a:t>
            </a:r>
          </a:p>
        </p:txBody>
      </p:sp>
      <p:sp>
        <p:nvSpPr>
          <p:cNvPr id="13322" name="Text Box 1031"/>
          <p:cNvSpPr txBox="1">
            <a:spLocks noChangeArrowheads="1"/>
          </p:cNvSpPr>
          <p:nvPr/>
        </p:nvSpPr>
        <p:spPr bwMode="auto">
          <a:xfrm>
            <a:off x="6356350" y="5454650"/>
            <a:ext cx="260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50000"/>
              </a:spcBef>
              <a:buFontTx/>
              <a:buNone/>
            </a:pPr>
            <a:r>
              <a:rPr lang="el-GR" altLang="el-GR" sz="2000"/>
              <a:t>Δεύτερη κάτω γνάθος</a:t>
            </a:r>
          </a:p>
        </p:txBody>
      </p:sp>
      <p:sp>
        <p:nvSpPr>
          <p:cNvPr id="11" name="TextBox 5"/>
          <p:cNvSpPr txBox="1"/>
          <p:nvPr/>
        </p:nvSpPr>
        <p:spPr>
          <a:xfrm>
            <a:off x="2654172" y="4504551"/>
            <a:ext cx="243706" cy="276999"/>
          </a:xfrm>
          <a:prstGeom prst="rect">
            <a:avLst/>
          </a:prstGeom>
          <a:noFill/>
        </p:spPr>
        <p:txBody>
          <a:bodyPr wrap="squar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7</a:t>
            </a:r>
            <a:endParaRPr lang="en-US" sz="1200" dirty="0">
              <a:latin typeface="+mn-lt"/>
            </a:endParaRPr>
          </a:p>
        </p:txBody>
      </p:sp>
      <p:sp>
        <p:nvSpPr>
          <p:cNvPr id="12" name="TextBox 5"/>
          <p:cNvSpPr txBox="1"/>
          <p:nvPr/>
        </p:nvSpPr>
        <p:spPr>
          <a:xfrm>
            <a:off x="5697027" y="4722590"/>
            <a:ext cx="263214"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8</a:t>
            </a:r>
            <a:endParaRPr lang="en-US" sz="1200" dirty="0">
              <a:latin typeface="+mn-lt"/>
            </a:endParaRPr>
          </a:p>
        </p:txBody>
      </p:sp>
      <p:sp>
        <p:nvSpPr>
          <p:cNvPr id="13" name="TextBox 5"/>
          <p:cNvSpPr txBox="1"/>
          <p:nvPr/>
        </p:nvSpPr>
        <p:spPr>
          <a:xfrm>
            <a:off x="8628536" y="5116125"/>
            <a:ext cx="263214"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9</a:t>
            </a:r>
            <a:endParaRPr lang="en-US" sz="12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l-GR" altLang="en-US" dirty="0" smtClean="0"/>
              <a:t>Γναθικά πόδια</a:t>
            </a:r>
            <a:endParaRPr lang="en-US" altLang="en-US" dirty="0" smtClean="0"/>
          </a:p>
        </p:txBody>
      </p:sp>
      <p:pic>
        <p:nvPicPr>
          <p:cNvPr id="14341" name="Picture Placeholder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030" t="-8961" r="-3030" b="-8961"/>
          <a:stretch>
            <a:fillRect/>
          </a:stretch>
        </p:blipFill>
        <p:spPr>
          <a:xfrm>
            <a:off x="161925" y="1700213"/>
            <a:ext cx="2886075" cy="3565525"/>
          </a:xfrm>
        </p:spPr>
      </p:pic>
      <p:pic>
        <p:nvPicPr>
          <p:cNvPr id="14343" name="Picture Placeholder 10"/>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3735" t="-7155" r="3735" b="-7155"/>
          <a:stretch>
            <a:fillRect/>
          </a:stretch>
        </p:blipFill>
        <p:spPr>
          <a:xfrm>
            <a:off x="5991225" y="1773238"/>
            <a:ext cx="2874963" cy="3551237"/>
          </a:xfrm>
        </p:spPr>
      </p:pic>
      <p:pic>
        <p:nvPicPr>
          <p:cNvPr id="14342" name="Picture Placeholder 7"/>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489" t="4312" r="5144" b="8635"/>
          <a:stretch>
            <a:fillRect/>
          </a:stretch>
        </p:blipFill>
        <p:spPr>
          <a:xfrm>
            <a:off x="3132138" y="2349500"/>
            <a:ext cx="2643187" cy="2663825"/>
          </a:xfrm>
        </p:spPr>
      </p:pic>
      <p:sp>
        <p:nvSpPr>
          <p:cNvPr id="3" name="Footer Placeholder 2"/>
          <p:cNvSpPr>
            <a:spLocks noGrp="1"/>
          </p:cNvSpPr>
          <p:nvPr>
            <p:ph type="ftr" sz="quarter" idx="15"/>
          </p:nvPr>
        </p:nvSpPr>
        <p:spPr/>
        <p:txBody>
          <a:bodyPr/>
          <a:lstStyle/>
          <a:p>
            <a:pPr>
              <a:defRPr/>
            </a:pPr>
            <a:r>
              <a:rPr lang="el-GR" smtClean="0"/>
              <a:t>Ενότητα 17. Εργαστηριακή Άσκηση: Καρκινοειδή</a:t>
            </a:r>
            <a:endParaRPr lang="el-GR"/>
          </a:p>
        </p:txBody>
      </p:sp>
      <p:sp>
        <p:nvSpPr>
          <p:cNvPr id="4" name="Slide Number Placeholder 3"/>
          <p:cNvSpPr>
            <a:spLocks noGrp="1"/>
          </p:cNvSpPr>
          <p:nvPr>
            <p:ph type="sldNum" sz="quarter" idx="16"/>
          </p:nvPr>
        </p:nvSpPr>
        <p:spPr/>
        <p:txBody>
          <a:bodyPr/>
          <a:lstStyle/>
          <a:p>
            <a:pPr>
              <a:defRPr/>
            </a:pPr>
            <a:fld id="{C554AD09-509E-4768-87F7-0F29F49B43EF}" type="slidenum">
              <a:rPr lang="el-GR" smtClean="0"/>
              <a:pPr>
                <a:defRPr/>
              </a:pPr>
              <a:t>8</a:t>
            </a:fld>
            <a:endParaRPr lang="el-GR" dirty="0"/>
          </a:p>
        </p:txBody>
      </p:sp>
      <p:sp>
        <p:nvSpPr>
          <p:cNvPr id="14344" name="Text Box 5"/>
          <p:cNvSpPr txBox="1">
            <a:spLocks noChangeArrowheads="1"/>
          </p:cNvSpPr>
          <p:nvPr/>
        </p:nvSpPr>
        <p:spPr bwMode="auto">
          <a:xfrm>
            <a:off x="377825" y="5124450"/>
            <a:ext cx="2584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50000"/>
              </a:spcBef>
              <a:buFontTx/>
              <a:buNone/>
            </a:pPr>
            <a:r>
              <a:rPr lang="el-GR" altLang="el-GR" sz="2000"/>
              <a:t>Πρώτο γναθικό πόδι</a:t>
            </a:r>
          </a:p>
        </p:txBody>
      </p:sp>
      <p:sp>
        <p:nvSpPr>
          <p:cNvPr id="14345" name="Text Box 6"/>
          <p:cNvSpPr txBox="1">
            <a:spLocks noChangeArrowheads="1"/>
          </p:cNvSpPr>
          <p:nvPr/>
        </p:nvSpPr>
        <p:spPr bwMode="auto">
          <a:xfrm>
            <a:off x="3203575" y="5026025"/>
            <a:ext cx="2763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50000"/>
              </a:spcBef>
              <a:buFontTx/>
              <a:buNone/>
            </a:pPr>
            <a:r>
              <a:rPr lang="el-GR" altLang="el-GR" sz="2000"/>
              <a:t>Δεύτερο γναθικό πόδι</a:t>
            </a:r>
          </a:p>
        </p:txBody>
      </p:sp>
      <p:sp>
        <p:nvSpPr>
          <p:cNvPr id="14346" name="Text Box 7"/>
          <p:cNvSpPr txBox="1">
            <a:spLocks noChangeArrowheads="1"/>
          </p:cNvSpPr>
          <p:nvPr/>
        </p:nvSpPr>
        <p:spPr bwMode="auto">
          <a:xfrm>
            <a:off x="6275388" y="5226050"/>
            <a:ext cx="2306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50000"/>
              </a:spcBef>
              <a:buFontTx/>
              <a:buNone/>
            </a:pPr>
            <a:r>
              <a:rPr lang="el-GR" altLang="el-GR" sz="2000"/>
              <a:t>Τρίτο γναθικό πόδι</a:t>
            </a:r>
          </a:p>
        </p:txBody>
      </p:sp>
      <p:sp>
        <p:nvSpPr>
          <p:cNvPr id="11" name="TextBox 5"/>
          <p:cNvSpPr txBox="1"/>
          <p:nvPr/>
        </p:nvSpPr>
        <p:spPr>
          <a:xfrm>
            <a:off x="2620515" y="4736326"/>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10</a:t>
            </a:r>
            <a:endParaRPr lang="en-US" sz="1200" dirty="0">
              <a:latin typeface="+mn-lt"/>
            </a:endParaRPr>
          </a:p>
        </p:txBody>
      </p:sp>
      <p:sp>
        <p:nvSpPr>
          <p:cNvPr id="12" name="TextBox 5"/>
          <p:cNvSpPr txBox="1"/>
          <p:nvPr/>
        </p:nvSpPr>
        <p:spPr>
          <a:xfrm>
            <a:off x="5447186" y="4742676"/>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11</a:t>
            </a:r>
            <a:endParaRPr lang="en-US" sz="1200" dirty="0">
              <a:latin typeface="+mn-lt"/>
            </a:endParaRPr>
          </a:p>
        </p:txBody>
      </p:sp>
      <p:sp>
        <p:nvSpPr>
          <p:cNvPr id="13" name="TextBox 5"/>
          <p:cNvSpPr txBox="1"/>
          <p:nvPr/>
        </p:nvSpPr>
        <p:spPr>
          <a:xfrm>
            <a:off x="8568878" y="4858825"/>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12</a:t>
            </a:r>
            <a:endParaRPr lang="en-US" sz="1200"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l-GR" altLang="en-US" dirty="0" smtClean="0"/>
              <a:t>Βαδιστικά πόδια 1/2</a:t>
            </a:r>
          </a:p>
        </p:txBody>
      </p:sp>
      <p:pic>
        <p:nvPicPr>
          <p:cNvPr id="15363"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36738" y="1854200"/>
            <a:ext cx="3163887" cy="3859213"/>
          </a:xfrm>
        </p:spPr>
      </p:pic>
      <p:pic>
        <p:nvPicPr>
          <p:cNvPr id="15364"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562600" y="1685925"/>
            <a:ext cx="1719263" cy="4279900"/>
          </a:xfrm>
        </p:spPr>
      </p:pic>
      <p:sp>
        <p:nvSpPr>
          <p:cNvPr id="5" name="Footer Placeholder 4"/>
          <p:cNvSpPr>
            <a:spLocks noGrp="1"/>
          </p:cNvSpPr>
          <p:nvPr>
            <p:ph type="ftr" sz="quarter" idx="11"/>
          </p:nvPr>
        </p:nvSpPr>
        <p:spPr/>
        <p:txBody>
          <a:bodyPr/>
          <a:lstStyle/>
          <a:p>
            <a:pPr>
              <a:defRPr/>
            </a:pPr>
            <a:r>
              <a:rPr lang="el-GR" smtClean="0"/>
              <a:t>Ενότητα 17. Εργαστηριακή Άσκηση: Καρκινοειδή</a:t>
            </a:r>
            <a:endParaRPr lang="el-GR"/>
          </a:p>
        </p:txBody>
      </p:sp>
      <p:sp>
        <p:nvSpPr>
          <p:cNvPr id="6" name="Slide Number Placeholder 5"/>
          <p:cNvSpPr>
            <a:spLocks noGrp="1"/>
          </p:cNvSpPr>
          <p:nvPr>
            <p:ph type="sldNum" sz="quarter" idx="12"/>
          </p:nvPr>
        </p:nvSpPr>
        <p:spPr/>
        <p:txBody>
          <a:bodyPr/>
          <a:lstStyle/>
          <a:p>
            <a:pPr>
              <a:defRPr/>
            </a:pPr>
            <a:fld id="{01116F59-01D2-4634-B848-DBE8539CD85B}" type="slidenum">
              <a:rPr lang="el-GR" smtClean="0"/>
              <a:pPr>
                <a:defRPr/>
              </a:pPr>
              <a:t>9</a:t>
            </a:fld>
            <a:endParaRPr lang="el-GR" dirty="0"/>
          </a:p>
        </p:txBody>
      </p:sp>
      <p:sp>
        <p:nvSpPr>
          <p:cNvPr id="15367" name="Text Box 6"/>
          <p:cNvSpPr txBox="1">
            <a:spLocks noChangeArrowheads="1"/>
          </p:cNvSpPr>
          <p:nvPr/>
        </p:nvSpPr>
        <p:spPr bwMode="auto">
          <a:xfrm>
            <a:off x="2370138" y="576103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50000"/>
              </a:spcBef>
              <a:buFontTx/>
              <a:buNone/>
            </a:pPr>
            <a:r>
              <a:rPr lang="el-GR" altLang="el-GR" sz="2000"/>
              <a:t>Πρώτο βαδ. πόδι</a:t>
            </a:r>
          </a:p>
        </p:txBody>
      </p:sp>
      <p:sp>
        <p:nvSpPr>
          <p:cNvPr id="15368" name="Text Box 7"/>
          <p:cNvSpPr txBox="1">
            <a:spLocks noChangeArrowheads="1"/>
          </p:cNvSpPr>
          <p:nvPr/>
        </p:nvSpPr>
        <p:spPr bwMode="auto">
          <a:xfrm>
            <a:off x="5364163" y="5995988"/>
            <a:ext cx="234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lnSpc>
                <a:spcPct val="100000"/>
              </a:lnSpc>
              <a:spcBef>
                <a:spcPct val="50000"/>
              </a:spcBef>
              <a:buFontTx/>
              <a:buNone/>
            </a:pPr>
            <a:r>
              <a:rPr lang="el-GR" altLang="el-GR" sz="2000"/>
              <a:t>Δεύτερο βαδ. πόδι</a:t>
            </a:r>
          </a:p>
        </p:txBody>
      </p:sp>
      <p:sp>
        <p:nvSpPr>
          <p:cNvPr id="11" name="Text Box 10"/>
          <p:cNvSpPr txBox="1">
            <a:spLocks noChangeArrowheads="1"/>
          </p:cNvSpPr>
          <p:nvPr/>
        </p:nvSpPr>
        <p:spPr bwMode="auto">
          <a:xfrm>
            <a:off x="-26988" y="4076700"/>
            <a:ext cx="1311276" cy="800100"/>
          </a:xfrm>
          <a:prstGeom prst="rect">
            <a:avLst/>
          </a:prstGeom>
          <a:noFill/>
          <a:ln w="9525">
            <a:noFill/>
            <a:miter lim="800000"/>
            <a:headEnd/>
            <a:tailEnd/>
          </a:ln>
        </p:spPr>
        <p:txBody>
          <a:bodyPr>
            <a:spAutoFit/>
          </a:bodyPr>
          <a:lstStyle/>
          <a:p>
            <a:pPr algn="ctr" eaLnBrk="1" hangingPunct="1">
              <a:spcBef>
                <a:spcPct val="50000"/>
              </a:spcBef>
              <a:defRPr/>
            </a:pPr>
            <a:r>
              <a:rPr lang="el-GR" dirty="0">
                <a:effectLst>
                  <a:outerShdw blurRad="38100" dist="38100" dir="2700000" algn="tl">
                    <a:srgbClr val="000000">
                      <a:alpha val="43137"/>
                    </a:srgbClr>
                  </a:outerShdw>
                </a:effectLst>
                <a:latin typeface="Times New Roman" charset="0"/>
              </a:rPr>
              <a:t>Μόνο </a:t>
            </a:r>
            <a:r>
              <a:rPr lang="el-GR" dirty="0" err="1">
                <a:effectLst>
                  <a:outerShdw blurRad="38100" dist="38100" dir="2700000" algn="tl">
                    <a:srgbClr val="000000">
                      <a:alpha val="43137"/>
                    </a:srgbClr>
                  </a:outerShdw>
                </a:effectLst>
                <a:latin typeface="Times New Roman" charset="0"/>
              </a:rPr>
              <a:t>ενδοπόδιο</a:t>
            </a:r>
            <a:endParaRPr lang="el-GR" sz="2800" dirty="0">
              <a:effectLst>
                <a:outerShdw blurRad="38100" dist="38100" dir="2700000" algn="tl">
                  <a:srgbClr val="000000">
                    <a:alpha val="43137"/>
                  </a:srgbClr>
                </a:outerShdw>
              </a:effectLst>
              <a:latin typeface="Times New Roman" charset="0"/>
            </a:endParaRPr>
          </a:p>
        </p:txBody>
      </p:sp>
      <p:sp>
        <p:nvSpPr>
          <p:cNvPr id="10" name="TextBox 5"/>
          <p:cNvSpPr txBox="1"/>
          <p:nvPr/>
        </p:nvSpPr>
        <p:spPr>
          <a:xfrm>
            <a:off x="4630289" y="5436414"/>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13</a:t>
            </a:r>
            <a:endParaRPr lang="en-US" sz="1200" dirty="0">
              <a:latin typeface="+mn-lt"/>
            </a:endParaRPr>
          </a:p>
        </p:txBody>
      </p:sp>
      <p:sp>
        <p:nvSpPr>
          <p:cNvPr id="12" name="TextBox 5"/>
          <p:cNvSpPr txBox="1"/>
          <p:nvPr/>
        </p:nvSpPr>
        <p:spPr>
          <a:xfrm>
            <a:off x="6940103" y="5677308"/>
            <a:ext cx="341760" cy="276999"/>
          </a:xfrm>
          <a:prstGeom prst="rect">
            <a:avLst/>
          </a:prstGeom>
          <a:noFill/>
        </p:spPr>
        <p:txBody>
          <a:bodyPr wrap="none" rtlCol="0">
            <a:spAutoFit/>
          </a:bodyPr>
          <a:lstStyle>
            <a:defPPr>
              <a:defRPr lang="el-GR"/>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a:lstStyle>
          <a:p>
            <a:r>
              <a:rPr lang="en-US" sz="1200" dirty="0" smtClean="0">
                <a:latin typeface="+mn-lt"/>
              </a:rPr>
              <a:t>14</a:t>
            </a:r>
            <a:endParaRPr lang="en-US" sz="1200" dirty="0">
              <a:latin typeface="+mn-lt"/>
            </a:endParaRPr>
          </a:p>
        </p:txBody>
      </p:sp>
    </p:spTree>
  </p:cSld>
  <p:clrMapOvr>
    <a:masterClrMapping/>
  </p:clrMapOvr>
</p:sld>
</file>

<file path=ppt/theme/theme1.xml><?xml version="1.0" encoding="utf-8"?>
<a:theme xmlns:a="http://schemas.openxmlformats.org/drawingml/2006/main" name="Theme1">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9F152D56-8E8A-4D59-8C70-0817393F172D}" vid="{BE73C61F-BFE0-42D0-A400-1B4ABD9645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751</TotalTime>
  <Words>1033</Words>
  <Application>Microsoft Office PowerPoint</Application>
  <PresentationFormat>On-screen Show (4:3)</PresentationFormat>
  <Paragraphs>222</Paragraphs>
  <Slides>31</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Comic Sans MS</vt:lpstr>
      <vt:lpstr>Tahoma</vt:lpstr>
      <vt:lpstr>Times New Roman</vt:lpstr>
      <vt:lpstr>Wingdings</vt:lpstr>
      <vt:lpstr>Theme1</vt:lpstr>
      <vt:lpstr>Ζωολογία Ι</vt:lpstr>
      <vt:lpstr>Υλικά ανατομής</vt:lpstr>
      <vt:lpstr>Εξωτ. μορφολογία – ανατομία  καραβίδας Nephrops norvegicus</vt:lpstr>
      <vt:lpstr>Εξωτερική μορφολογία 1/2</vt:lpstr>
      <vt:lpstr>Εξωτερική μορφολογία 2/2</vt:lpstr>
      <vt:lpstr>Κεραίες</vt:lpstr>
      <vt:lpstr>Γνάθοι</vt:lpstr>
      <vt:lpstr>Γναθικά πόδια</vt:lpstr>
      <vt:lpstr>Βαδιστικά πόδια 1/2</vt:lpstr>
      <vt:lpstr>Βαδιστικά πόδια 2/2</vt:lpstr>
      <vt:lpstr>Πλεοπόδια (αρσενικό)</vt:lpstr>
      <vt:lpstr>Γονοχωριστικά χαρακτηριστικά</vt:lpstr>
      <vt:lpstr>Ανατομία Δεκαπόδου 1/3</vt:lpstr>
      <vt:lpstr>Ανατομία Δεκαπόδου 2/3</vt:lpstr>
      <vt:lpstr>Ανατομία Δεκαπόδου 3/3</vt:lpstr>
      <vt:lpstr>Κυκλοφορικό σύστημα Καρκινοειδών</vt:lpstr>
      <vt:lpstr>Αναπνευστικό σύστημα Καρκινοειδών</vt:lpstr>
      <vt:lpstr>Ανατομή</vt:lpstr>
      <vt:lpstr>Νευρικό σύστημα Καρκινοειδών</vt:lpstr>
      <vt:lpstr>Ναύπλιος - Ζωή</vt:lpstr>
      <vt:lpstr>Προνύμφες καραβίδας</vt:lpstr>
      <vt:lpstr>Τέλος Παρουσίασης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vt:lpstr>
      <vt:lpstr>Σημείωμα Χρήσης Έργων Τρίτων 2/3</vt:lpstr>
      <vt:lpstr>Σημείωμα Χρήσης Έργων Τρίτων 3/3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Grammateia</cp:lastModifiedBy>
  <cp:revision>57</cp:revision>
  <dcterms:created xsi:type="dcterms:W3CDTF">2006-11-30T16:00:05Z</dcterms:created>
  <dcterms:modified xsi:type="dcterms:W3CDTF">2015-11-18T12:33:47Z</dcterms:modified>
</cp:coreProperties>
</file>