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6" r:id="rId3"/>
    <p:sldId id="257" r:id="rId4"/>
    <p:sldId id="265" r:id="rId5"/>
    <p:sldId id="271" r:id="rId6"/>
    <p:sldId id="270" r:id="rId7"/>
    <p:sldId id="258" r:id="rId8"/>
    <p:sldId id="259" r:id="rId9"/>
    <p:sldId id="268" r:id="rId10"/>
    <p:sldId id="272" r:id="rId11"/>
    <p:sldId id="274" r:id="rId12"/>
    <p:sldId id="275" r:id="rId13"/>
    <p:sldId id="260" r:id="rId14"/>
    <p:sldId id="261" r:id="rId15"/>
    <p:sldId id="262" r:id="rId16"/>
    <p:sldId id="267" r:id="rId17"/>
    <p:sldId id="269" r:id="rId18"/>
    <p:sldId id="26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45657"/>
            <a:ext cx="7772400" cy="1470025"/>
          </a:xfrm>
        </p:spPr>
        <p:txBody>
          <a:bodyPr/>
          <a:lstStyle/>
          <a:p>
            <a:r>
              <a:rPr dirty="0" err="1">
                <a:solidFill>
                  <a:srgbClr val="002060"/>
                </a:solidFill>
              </a:rPr>
              <a:t>Κεφάλ</a:t>
            </a:r>
            <a:r>
              <a:rPr dirty="0">
                <a:solidFill>
                  <a:srgbClr val="002060"/>
                </a:solidFill>
              </a:rPr>
              <a:t>αιο 1: Το Οικονομικό Πρόβλημα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86943"/>
            <a:ext cx="6400800" cy="1752600"/>
          </a:xfrm>
        </p:spPr>
        <p:txBody>
          <a:bodyPr/>
          <a:lstStyle/>
          <a:p>
            <a:r>
              <a:rPr dirty="0" err="1"/>
              <a:t>Οικονομικά</a:t>
            </a:r>
            <a:r>
              <a:rPr lang="en-US" dirty="0"/>
              <a:t> </a:t>
            </a:r>
            <a:r>
              <a:rPr lang="el-GR" dirty="0"/>
              <a:t>Γ Γυμνασίου</a:t>
            </a:r>
          </a:p>
          <a:p>
            <a:r>
              <a:rPr lang="el-GR" dirty="0"/>
              <a:t>Χρυσούλα </a:t>
            </a:r>
            <a:r>
              <a:rPr lang="el-GR" dirty="0" err="1"/>
              <a:t>Κανιαδάκη</a:t>
            </a:r>
            <a:r>
              <a:rPr lang="el-GR" dirty="0"/>
              <a:t> ΠΕ78</a:t>
            </a:r>
            <a:endParaRPr dirty="0"/>
          </a:p>
        </p:txBody>
      </p:sp>
      <p:pic>
        <p:nvPicPr>
          <p:cNvPr id="4" name="Picture 2" descr="Πρότυπο Γυμνάσιο Αναβρύτων">
            <a:extLst>
              <a:ext uri="{FF2B5EF4-FFF2-40B4-BE49-F238E27FC236}">
                <a16:creationId xmlns:a16="http://schemas.microsoft.com/office/drawing/2014/main" id="{8D498439-029C-C00B-5B6C-D92500B13C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5380" y="90033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Το Θεμελιώδες (Βασικό) Οικονομικό Πρόβλημα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463040"/>
            <a:ext cx="8229600" cy="2194560"/>
          </a:xfrm>
          <a:prstGeom prst="roundRect">
            <a:avLst/>
          </a:prstGeom>
          <a:solidFill>
            <a:srgbClr val="4472C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ΑΙΤΙΕΣ ΕΝΤΑΣΗΣ ΤΟΥ ΒΑΣΙΚΟΥ ΟΙΚΟΝΟΜΙΚΟΥ ΠΡΟΒΛΗΜΑΤΟΣ</a:t>
            </a:r>
          </a:p>
          <a:p>
            <a:r>
              <a:t>• Αδιάκοπη αύξηση του πληθυσμού με γοργούς ρυθμούς.</a:t>
            </a:r>
          </a:p>
          <a:p>
            <a:r>
              <a:t>• Κατασπατάληση διαθέσιμων πόρων σε καταστροφικούς πολέμους.</a:t>
            </a:r>
          </a:p>
          <a:p>
            <a:r>
              <a:t>• Εξάντληση ορισμένων πηγών πρώτων υλών και ενέργειας (π.χ. πετρέλαιο).</a:t>
            </a:r>
          </a:p>
          <a:p>
            <a:r>
              <a:t>• Έλλειψη κεφαλαίων και σύγχρονης τεχνολογίας.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3931920"/>
            <a:ext cx="8229600" cy="1645920"/>
          </a:xfrm>
          <a:prstGeom prst="roundRect">
            <a:avLst/>
          </a:prstGeom>
          <a:solidFill>
            <a:srgbClr val="4472C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ΣΥΝΕΠΕΙΕΣ</a:t>
            </a:r>
          </a:p>
          <a:p>
            <a:r>
              <a:t>Η προσπάθεια ικανοποίησης των αναγκών, σε συνδυασμό με τους παραπάνω παράγοντες,</a:t>
            </a:r>
          </a:p>
          <a:p>
            <a:r>
              <a:t>επιβαρύνει το περιβάλλον, οδηγεί σε υπερβολική χρήση μη αναλώσιμων πόρων</a:t>
            </a:r>
          </a:p>
          <a:p>
            <a:r>
              <a:t>και επιδεινώνει το βασικό οικονομικό πρόβλημα.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Το Θεμελιώδες (Βασικό) Οικονομικό Πρόβλημα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26572" y="1815737"/>
            <a:ext cx="8229600" cy="731520"/>
          </a:xfrm>
          <a:prstGeom prst="roundRect">
            <a:avLst/>
          </a:prstGeom>
          <a:solidFill>
            <a:srgbClr val="4472C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❓ </a:t>
            </a:r>
            <a:r>
              <a:rPr dirty="0" err="1"/>
              <a:t>Ερώτηση</a:t>
            </a:r>
            <a:r>
              <a:rPr dirty="0"/>
              <a:t> κατα</a:t>
            </a:r>
            <a:r>
              <a:rPr dirty="0" err="1"/>
              <a:t>νόησης</a:t>
            </a:r>
            <a:r>
              <a:rPr dirty="0"/>
              <a:t>:</a:t>
            </a:r>
          </a:p>
          <a:p>
            <a:r>
              <a:rPr dirty="0" err="1"/>
              <a:t>Γι</a:t>
            </a:r>
            <a:r>
              <a:rPr dirty="0"/>
              <a:t>ατί το βασικό οικονομικό πρόβλημα γίνεται εντονότερο στη σύγχρονη εποχή;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26572" y="3670664"/>
            <a:ext cx="8229600" cy="1280160"/>
          </a:xfrm>
          <a:prstGeom prst="roundRect">
            <a:avLst/>
          </a:prstGeom>
          <a:solidFill>
            <a:srgbClr val="4472C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📝 Mini Quiz</a:t>
            </a:r>
          </a:p>
          <a:p>
            <a:r>
              <a:rPr dirty="0"/>
              <a:t>1️⃣ Η α</a:t>
            </a:r>
            <a:r>
              <a:rPr dirty="0" err="1"/>
              <a:t>ύξηση</a:t>
            </a:r>
            <a:r>
              <a:rPr dirty="0"/>
              <a:t> </a:t>
            </a:r>
            <a:r>
              <a:rPr dirty="0" err="1"/>
              <a:t>του</a:t>
            </a:r>
            <a:r>
              <a:rPr dirty="0"/>
              <a:t> π</a:t>
            </a:r>
            <a:r>
              <a:rPr dirty="0" err="1"/>
              <a:t>ληθυσμού</a:t>
            </a:r>
            <a:r>
              <a:rPr dirty="0"/>
              <a:t> </a:t>
            </a:r>
            <a:r>
              <a:rPr dirty="0" err="1"/>
              <a:t>μειώνει</a:t>
            </a:r>
            <a:r>
              <a:rPr dirty="0"/>
              <a:t> ή α</a:t>
            </a:r>
            <a:r>
              <a:rPr dirty="0" err="1"/>
              <a:t>υξάνει</a:t>
            </a:r>
            <a:r>
              <a:rPr dirty="0"/>
              <a:t> </a:t>
            </a:r>
            <a:r>
              <a:rPr dirty="0" err="1"/>
              <a:t>τη</a:t>
            </a:r>
            <a:r>
              <a:rPr dirty="0"/>
              <a:t> </a:t>
            </a:r>
            <a:r>
              <a:rPr dirty="0" err="1"/>
              <a:t>στενότητ</a:t>
            </a:r>
            <a:r>
              <a:rPr dirty="0"/>
              <a:t>α;</a:t>
            </a:r>
          </a:p>
          <a:p>
            <a:r>
              <a:rPr dirty="0"/>
              <a:t>2️⃣ </a:t>
            </a:r>
            <a:r>
              <a:rPr dirty="0" err="1"/>
              <a:t>Σωστό</a:t>
            </a:r>
            <a:r>
              <a:rPr dirty="0"/>
              <a:t> ή </a:t>
            </a:r>
            <a:r>
              <a:rPr dirty="0" err="1"/>
              <a:t>Λάθος</a:t>
            </a:r>
            <a:r>
              <a:rPr dirty="0"/>
              <a:t>: </a:t>
            </a:r>
            <a:r>
              <a:rPr dirty="0" err="1"/>
              <a:t>Οι</a:t>
            </a:r>
            <a:r>
              <a:rPr dirty="0"/>
              <a:t> π</a:t>
            </a:r>
            <a:r>
              <a:rPr dirty="0" err="1"/>
              <a:t>όλεμοι</a:t>
            </a:r>
            <a:r>
              <a:rPr dirty="0"/>
              <a:t> </a:t>
            </a:r>
            <a:r>
              <a:rPr dirty="0" err="1"/>
              <a:t>συμ</a:t>
            </a:r>
            <a:r>
              <a:rPr dirty="0"/>
              <a:t>βάλλουν στην καλύτερη αξιοποίηση των πόρων.</a:t>
            </a:r>
          </a:p>
          <a:p>
            <a:r>
              <a:rPr dirty="0"/>
              <a:t>3️⃣ </a:t>
            </a:r>
            <a:r>
              <a:rPr dirty="0" err="1"/>
              <a:t>Γι</a:t>
            </a:r>
            <a:r>
              <a:rPr dirty="0"/>
              <a:t>ατί η εξάντληση των πρώτων υλών επιδεινώνει το οικονομικό πρόβλημα;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2276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Στενότητα</a:t>
            </a:r>
          </a:p>
        </p:txBody>
      </p:sp>
      <p:sp>
        <p:nvSpPr>
          <p:cNvPr id="3" name="Rectangle 2"/>
          <p:cNvSpPr/>
          <p:nvPr/>
        </p:nvSpPr>
        <p:spPr>
          <a:xfrm>
            <a:off x="696685" y="2286000"/>
            <a:ext cx="3200400" cy="10972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Απεριόριστες Ανάγκες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0" y="2286000"/>
            <a:ext cx="3200400" cy="10972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Περιορισμένοι Πόροι</a:t>
            </a:r>
          </a:p>
        </p:txBody>
      </p:sp>
      <p:sp>
        <p:nvSpPr>
          <p:cNvPr id="5" name="Right Arrow 4"/>
          <p:cNvSpPr/>
          <p:nvPr/>
        </p:nvSpPr>
        <p:spPr>
          <a:xfrm>
            <a:off x="4297680" y="2286000"/>
            <a:ext cx="1005840" cy="109728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457200" y="4846320"/>
            <a:ext cx="8229600" cy="8229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❓ Γιατί η στενότητα μας αναγκάζει να κάνουμε επιλογές;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514600" y="1197429"/>
            <a:ext cx="4114800" cy="7315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📌 </a:t>
            </a:r>
            <a:r>
              <a:rPr dirty="0" err="1"/>
              <a:t>Στενότητ</a:t>
            </a:r>
            <a:r>
              <a:rPr dirty="0"/>
              <a:t>α: ανεπάρκεια πόρων σε σχέση με τις ανάγκες.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Κόστος Ευκαιρίας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3914" y="1554480"/>
            <a:ext cx="47352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dirty="0" err="1">
                <a:solidFill>
                  <a:srgbClr val="0070C0"/>
                </a:solidFill>
              </a:rPr>
              <a:t>Κάθε</a:t>
            </a:r>
            <a:r>
              <a:rPr dirty="0">
                <a:solidFill>
                  <a:srgbClr val="0070C0"/>
                </a:solidFill>
              </a:rPr>
              <a:t> επ</a:t>
            </a:r>
            <a:r>
              <a:rPr dirty="0" err="1">
                <a:solidFill>
                  <a:srgbClr val="0070C0"/>
                </a:solidFill>
              </a:rPr>
              <a:t>ιλογή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έχει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κόστος</a:t>
            </a:r>
            <a:endParaRPr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dirty="0" err="1">
                <a:solidFill>
                  <a:srgbClr val="0070C0"/>
                </a:solidFill>
              </a:rPr>
              <a:t>Θυσιάζουμε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την</a:t>
            </a:r>
            <a:r>
              <a:rPr dirty="0">
                <a:solidFill>
                  <a:srgbClr val="0070C0"/>
                </a:solidFill>
              </a:rPr>
              <a:t> κα</a:t>
            </a:r>
            <a:r>
              <a:rPr dirty="0" err="1">
                <a:solidFill>
                  <a:srgbClr val="0070C0"/>
                </a:solidFill>
              </a:rPr>
              <a:t>λύτερη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εν</a:t>
            </a:r>
            <a:r>
              <a:rPr dirty="0">
                <a:solidFill>
                  <a:srgbClr val="0070C0"/>
                </a:solidFill>
              </a:rPr>
              <a:t>αλλακτική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dirty="0" err="1">
                <a:solidFill>
                  <a:srgbClr val="0070C0"/>
                </a:solidFill>
              </a:rPr>
              <a:t>Δεν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είν</a:t>
            </a:r>
            <a:r>
              <a:rPr dirty="0">
                <a:solidFill>
                  <a:srgbClr val="0070C0"/>
                </a:solidFill>
              </a:rPr>
              <a:t>αι χρηματικό κόστος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dirty="0">
                <a:solidFill>
                  <a:srgbClr val="0070C0"/>
                </a:solidFill>
              </a:rPr>
              <a:t>Υπ</a:t>
            </a:r>
            <a:r>
              <a:rPr dirty="0" err="1">
                <a:solidFill>
                  <a:srgbClr val="0070C0"/>
                </a:solidFill>
              </a:rPr>
              <a:t>άρχει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σε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κάθε</a:t>
            </a:r>
            <a:r>
              <a:rPr dirty="0">
                <a:solidFill>
                  <a:srgbClr val="0070C0"/>
                </a:solidFill>
              </a:rPr>
              <a:t> απ</a:t>
            </a:r>
            <a:r>
              <a:rPr dirty="0" err="1">
                <a:solidFill>
                  <a:srgbClr val="0070C0"/>
                </a:solidFill>
              </a:rPr>
              <a:t>όφ</a:t>
            </a:r>
            <a:r>
              <a:rPr dirty="0">
                <a:solidFill>
                  <a:srgbClr val="0070C0"/>
                </a:solidFill>
              </a:rPr>
              <a:t>αση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0" y="1737360"/>
            <a:ext cx="2743200" cy="7315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📘 Διάβασμα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0" y="2651760"/>
            <a:ext cx="2743200" cy="7315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⚽ Βόλτα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0" y="3566160"/>
            <a:ext cx="2743200" cy="7315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⏰ Χρόνος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4846320"/>
            <a:ext cx="8229600" cy="8229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❓ Ερώτηση κατανόησης: Ποιο είναι το κόστος ευκαιρίας όταν επιλέγεις να διαβάσεις;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93914" y="2926080"/>
            <a:ext cx="4114800" cy="7315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📌 </a:t>
            </a:r>
            <a:r>
              <a:rPr dirty="0" err="1"/>
              <a:t>Κόστος</a:t>
            </a:r>
            <a:r>
              <a:rPr dirty="0"/>
              <a:t> </a:t>
            </a:r>
            <a:r>
              <a:rPr dirty="0" err="1"/>
              <a:t>ευκ</a:t>
            </a:r>
            <a:r>
              <a:rPr dirty="0"/>
              <a:t>αιρίας: η καλύτερη εναλλακτική που θυσιάζεται.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Οικονομικό Κύκλωμα</a:t>
            </a:r>
          </a:p>
        </p:txBody>
      </p:sp>
      <p:sp>
        <p:nvSpPr>
          <p:cNvPr id="3" name="Rectangle 2"/>
          <p:cNvSpPr/>
          <p:nvPr/>
        </p:nvSpPr>
        <p:spPr>
          <a:xfrm>
            <a:off x="642257" y="1760379"/>
            <a:ext cx="3200400" cy="10972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 err="1"/>
              <a:t>Νοικοκυριά</a:t>
            </a:r>
            <a:r>
              <a:rPr lang="el-GR" dirty="0"/>
              <a:t> ( Εργασία-κατανάλωση)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5780314" y="1760379"/>
            <a:ext cx="3200400" cy="10972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Επ</a:t>
            </a:r>
            <a:r>
              <a:rPr dirty="0" err="1"/>
              <a:t>ιχειρ</a:t>
            </a:r>
            <a:r>
              <a:rPr lang="el-GR" dirty="0"/>
              <a:t>ή</a:t>
            </a:r>
            <a:r>
              <a:rPr dirty="0" err="1"/>
              <a:t>σεις</a:t>
            </a:r>
            <a:r>
              <a:rPr lang="el-GR" dirty="0"/>
              <a:t> (παραγωγή-προσφορά αγαθών)</a:t>
            </a:r>
            <a:endParaRPr dirty="0"/>
          </a:p>
        </p:txBody>
      </p:sp>
      <p:sp>
        <p:nvSpPr>
          <p:cNvPr id="5" name="Right Arrow 4"/>
          <p:cNvSpPr/>
          <p:nvPr/>
        </p:nvSpPr>
        <p:spPr>
          <a:xfrm>
            <a:off x="3978728" y="1406753"/>
            <a:ext cx="1665514" cy="100584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 err="1">
                <a:solidFill>
                  <a:srgbClr val="FF0000"/>
                </a:solidFill>
              </a:rPr>
              <a:t>Συντελεστές</a:t>
            </a:r>
            <a:r>
              <a:rPr dirty="0">
                <a:solidFill>
                  <a:srgbClr val="FF0000"/>
                </a:solidFill>
              </a:rPr>
              <a:t> Παρα</a:t>
            </a:r>
            <a:r>
              <a:rPr dirty="0" err="1">
                <a:solidFill>
                  <a:srgbClr val="FF0000"/>
                </a:solidFill>
              </a:rPr>
              <a:t>γωγής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6" name="Left Arrow 5"/>
          <p:cNvSpPr/>
          <p:nvPr/>
        </p:nvSpPr>
        <p:spPr>
          <a:xfrm>
            <a:off x="3978728" y="2423160"/>
            <a:ext cx="1482634" cy="1005840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 err="1">
                <a:solidFill>
                  <a:srgbClr val="FF0000"/>
                </a:solidFill>
              </a:rPr>
              <a:t>Αγ</a:t>
            </a:r>
            <a:r>
              <a:rPr dirty="0">
                <a:solidFill>
                  <a:srgbClr val="FF0000"/>
                </a:solidFill>
              </a:rPr>
              <a:t>αθά &amp; Εισόδημα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05245" y="5451247"/>
            <a:ext cx="8229600" cy="8229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❓ </a:t>
            </a:r>
            <a:r>
              <a:rPr dirty="0" err="1"/>
              <a:t>Τι</a:t>
            </a:r>
            <a:r>
              <a:rPr dirty="0"/>
              <a:t> π</a:t>
            </a:r>
            <a:r>
              <a:rPr dirty="0" err="1"/>
              <a:t>ροσφέρουν</a:t>
            </a:r>
            <a:r>
              <a:rPr dirty="0"/>
              <a:t> τα </a:t>
            </a:r>
            <a:r>
              <a:rPr dirty="0" err="1"/>
              <a:t>νοικοκυριά</a:t>
            </a:r>
            <a:r>
              <a:rPr dirty="0"/>
              <a:t> και </a:t>
            </a:r>
            <a:r>
              <a:rPr dirty="0" err="1"/>
              <a:t>τι</a:t>
            </a:r>
            <a:r>
              <a:rPr dirty="0"/>
              <a:t> </a:t>
            </a:r>
            <a:r>
              <a:rPr dirty="0" err="1"/>
              <a:t>οι</a:t>
            </a:r>
            <a:r>
              <a:rPr dirty="0"/>
              <a:t> επ</a:t>
            </a:r>
            <a:r>
              <a:rPr dirty="0" err="1"/>
              <a:t>ιχειρήσεις</a:t>
            </a:r>
            <a:r>
              <a:rPr dirty="0"/>
              <a:t>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199" y="3715453"/>
            <a:ext cx="8377645" cy="130286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📌 </a:t>
            </a:r>
            <a:r>
              <a:rPr dirty="0" err="1"/>
              <a:t>Οικονομικό</a:t>
            </a:r>
            <a:r>
              <a:rPr dirty="0"/>
              <a:t> </a:t>
            </a:r>
            <a:r>
              <a:rPr dirty="0" err="1"/>
              <a:t>κύκλωμ</a:t>
            </a:r>
            <a:r>
              <a:rPr dirty="0"/>
              <a:t>α: απεικόνιση των ροών μεταξύ νοικοκυριών και επιχειρήσεων.</a:t>
            </a:r>
            <a:r>
              <a:rPr lang="el-GR" dirty="0"/>
              <a:t> (πραγματικέ-χρηματικές)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Πρ</a:t>
            </a:r>
            <a:r>
              <a:rPr dirty="0"/>
              <a:t>αγματικές &amp; Χρηματικές Ροές στο Οικονομικό Κύκλωμα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554480"/>
            <a:ext cx="3931920" cy="3257006"/>
          </a:xfrm>
          <a:prstGeom prst="roundRect">
            <a:avLst/>
          </a:prstGeom>
          <a:solidFill>
            <a:srgbClr val="4472C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ΠΡΑΓΜΑΤΙΚΕΣ ΡΟΕΣ</a:t>
            </a:r>
          </a:p>
          <a:p>
            <a:r>
              <a:rPr dirty="0" err="1"/>
              <a:t>Αφορούν</a:t>
            </a:r>
            <a:r>
              <a:rPr dirty="0"/>
              <a:t> </a:t>
            </a:r>
            <a:r>
              <a:rPr dirty="0" err="1"/>
              <a:t>τη</a:t>
            </a:r>
            <a:r>
              <a:rPr dirty="0"/>
              <a:t> </a:t>
            </a:r>
            <a:r>
              <a:rPr dirty="0" err="1"/>
              <a:t>μετ</a:t>
            </a:r>
            <a:r>
              <a:rPr dirty="0"/>
              <a:t>ακίνηση αγαθών, υπηρεσιών και συντελεστών παραγωγής.</a:t>
            </a:r>
          </a:p>
          <a:p>
            <a:endParaRPr dirty="0"/>
          </a:p>
          <a:p>
            <a:r>
              <a:rPr dirty="0"/>
              <a:t>• Τα </a:t>
            </a:r>
            <a:r>
              <a:rPr dirty="0" err="1"/>
              <a:t>νοικοκυριά</a:t>
            </a:r>
            <a:r>
              <a:rPr dirty="0"/>
              <a:t> π</a:t>
            </a:r>
            <a:r>
              <a:rPr dirty="0" err="1"/>
              <a:t>ροσφέρουν</a:t>
            </a:r>
            <a:r>
              <a:rPr dirty="0"/>
              <a:t> </a:t>
            </a:r>
            <a:r>
              <a:rPr dirty="0" err="1"/>
              <a:t>εργ</a:t>
            </a:r>
            <a:r>
              <a:rPr dirty="0"/>
              <a:t>ασία στις επιχειρήσεις.</a:t>
            </a:r>
          </a:p>
          <a:p>
            <a:r>
              <a:rPr dirty="0"/>
              <a:t>• </a:t>
            </a:r>
            <a:r>
              <a:rPr dirty="0" err="1"/>
              <a:t>Οι</a:t>
            </a:r>
            <a:r>
              <a:rPr dirty="0"/>
              <a:t> επ</a:t>
            </a:r>
            <a:r>
              <a:rPr dirty="0" err="1"/>
              <a:t>ιχειρήσεις</a:t>
            </a:r>
            <a:r>
              <a:rPr dirty="0"/>
              <a:t> π</a:t>
            </a:r>
            <a:r>
              <a:rPr dirty="0" err="1"/>
              <a:t>ροσφέρουν</a:t>
            </a:r>
            <a:r>
              <a:rPr dirty="0"/>
              <a:t> αγα</a:t>
            </a:r>
            <a:r>
              <a:rPr dirty="0" err="1"/>
              <a:t>θά</a:t>
            </a:r>
            <a:r>
              <a:rPr dirty="0"/>
              <a:t> και υπ</a:t>
            </a:r>
            <a:r>
              <a:rPr dirty="0" err="1"/>
              <a:t>ηρεσίες</a:t>
            </a:r>
            <a:r>
              <a:rPr dirty="0"/>
              <a:t> </a:t>
            </a:r>
            <a:r>
              <a:rPr dirty="0" err="1"/>
              <a:t>στ</a:t>
            </a:r>
            <a:r>
              <a:rPr dirty="0"/>
              <a:t>α νοικοκυριά.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0" y="1554480"/>
            <a:ext cx="3931920" cy="3257006"/>
          </a:xfrm>
          <a:prstGeom prst="roundRect">
            <a:avLst/>
          </a:prstGeom>
          <a:solidFill>
            <a:srgbClr val="4472C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ΧΡΗΜΑΤΙΚΕΣ ΡΟΕΣ</a:t>
            </a:r>
          </a:p>
          <a:p>
            <a:r>
              <a:rPr dirty="0" err="1"/>
              <a:t>Αφορούν</a:t>
            </a:r>
            <a:r>
              <a:rPr dirty="0"/>
              <a:t> </a:t>
            </a:r>
            <a:r>
              <a:rPr dirty="0" err="1"/>
              <a:t>τη</a:t>
            </a:r>
            <a:r>
              <a:rPr dirty="0"/>
              <a:t> </a:t>
            </a:r>
            <a:r>
              <a:rPr dirty="0" err="1"/>
              <a:t>μετ</a:t>
            </a:r>
            <a:r>
              <a:rPr dirty="0"/>
              <a:t>ακίνηση χρημάτων στην οικονομία.</a:t>
            </a:r>
          </a:p>
          <a:p>
            <a:endParaRPr dirty="0"/>
          </a:p>
          <a:p>
            <a:r>
              <a:rPr dirty="0"/>
              <a:t>• </a:t>
            </a:r>
            <a:r>
              <a:rPr dirty="0" err="1"/>
              <a:t>Οι</a:t>
            </a:r>
            <a:r>
              <a:rPr dirty="0"/>
              <a:t> επ</a:t>
            </a:r>
            <a:r>
              <a:rPr dirty="0" err="1"/>
              <a:t>ιχειρήσεις</a:t>
            </a:r>
            <a:r>
              <a:rPr dirty="0"/>
              <a:t> π</a:t>
            </a:r>
            <a:r>
              <a:rPr dirty="0" err="1"/>
              <a:t>ληρώνουν</a:t>
            </a:r>
            <a:r>
              <a:rPr dirty="0"/>
              <a:t> </a:t>
            </a:r>
            <a:r>
              <a:rPr dirty="0" err="1"/>
              <a:t>μισθούς</a:t>
            </a:r>
            <a:r>
              <a:rPr dirty="0"/>
              <a:t> </a:t>
            </a:r>
            <a:r>
              <a:rPr dirty="0" err="1"/>
              <a:t>στ</a:t>
            </a:r>
            <a:r>
              <a:rPr dirty="0"/>
              <a:t>α νοικοκυριά.</a:t>
            </a:r>
          </a:p>
          <a:p>
            <a:r>
              <a:rPr dirty="0"/>
              <a:t>• Τα </a:t>
            </a:r>
            <a:r>
              <a:rPr dirty="0" err="1"/>
              <a:t>νοικοκυριά</a:t>
            </a:r>
            <a:r>
              <a:rPr dirty="0"/>
              <a:t> π</a:t>
            </a:r>
            <a:r>
              <a:rPr dirty="0" err="1"/>
              <a:t>ληρώνουν</a:t>
            </a:r>
            <a:r>
              <a:rPr dirty="0"/>
              <a:t> </a:t>
            </a:r>
            <a:r>
              <a:rPr dirty="0" err="1"/>
              <a:t>χρήμ</a:t>
            </a:r>
            <a:r>
              <a:rPr dirty="0"/>
              <a:t>ατα για αγαθά και υπηρεσίες.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5122817"/>
            <a:ext cx="7863840" cy="1188720"/>
          </a:xfrm>
          <a:prstGeom prst="roundRect">
            <a:avLst/>
          </a:prstGeom>
          <a:solidFill>
            <a:srgbClr val="4472C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ΣΥΜΠΕΡΑΣΜΑ</a:t>
            </a:r>
          </a:p>
          <a:p>
            <a:r>
              <a:t>Στο οικονομικό κύκλωμα οι πραγματικές και οι χρηματικές ροές κινούνται ταυτόχρονα και σε αντίθετες κατευθύνσεις.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A158E8-0958-E712-E3FB-4E3C98248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87B6-A557-63B4-5D58-EFA0EACBD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09876"/>
          </a:xfrm>
        </p:spPr>
        <p:txBody>
          <a:bodyPr>
            <a:normAutofit/>
          </a:bodyPr>
          <a:lstStyle/>
          <a:p>
            <a:r>
              <a:rPr lang="el-GR" dirty="0"/>
              <a:t>Πραγματικές-Χρηματικές</a:t>
            </a:r>
            <a:r>
              <a:rPr lang="en-US" dirty="0"/>
              <a:t> </a:t>
            </a:r>
            <a:r>
              <a:rPr lang="el-GR" dirty="0"/>
              <a:t>ροές</a:t>
            </a:r>
            <a:endParaRPr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A80FE7C4-AE45-CEAC-E1EB-D176683BDD47}"/>
              </a:ext>
            </a:extLst>
          </p:cNvPr>
          <p:cNvSpPr/>
          <p:nvPr/>
        </p:nvSpPr>
        <p:spPr>
          <a:xfrm>
            <a:off x="640080" y="1776548"/>
            <a:ext cx="7863840" cy="822960"/>
          </a:xfrm>
          <a:prstGeom prst="roundRect">
            <a:avLst/>
          </a:prstGeom>
          <a:solidFill>
            <a:srgbClr val="4472C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/>
              <a:t>❓ Ερώτηση κατανόησης: Γιατί στο οικονομικό κύκλωμα οι πραγματικές και οι χρηματικές ροές κινούνται σε αντίθετες κατευθύνσεις;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1E0A696B-9E2E-9342-06FE-BBE229CA4706}"/>
              </a:ext>
            </a:extLst>
          </p:cNvPr>
          <p:cNvSpPr/>
          <p:nvPr/>
        </p:nvSpPr>
        <p:spPr>
          <a:xfrm>
            <a:off x="544286" y="3091543"/>
            <a:ext cx="7863840" cy="3491819"/>
          </a:xfrm>
          <a:prstGeom prst="roundRect">
            <a:avLst/>
          </a:prstGeom>
          <a:solidFill>
            <a:srgbClr val="4472C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📝</a:t>
            </a:r>
            <a:r>
              <a:rPr lang="el-GR" dirty="0"/>
              <a:t> Mini </a:t>
            </a:r>
            <a:r>
              <a:rPr lang="el-GR" dirty="0" err="1"/>
              <a:t>Quiz</a:t>
            </a:r>
            <a:r>
              <a:rPr lang="el-GR" dirty="0"/>
              <a:t> – Πραγματικές &amp; Χρηματικές Ροές</a:t>
            </a:r>
          </a:p>
          <a:p>
            <a:r>
              <a:rPr lang="el-GR" dirty="0"/>
              <a:t>1️⃣ Η εργασία που προσφέρουν τα νοικοκυριά είναι πραγματική ή χρηματική ροή;</a:t>
            </a:r>
          </a:p>
          <a:p>
            <a:r>
              <a:rPr lang="el-GR" dirty="0"/>
              <a:t>2️⃣ Οι μισθοί που πληρώνουν οι επιχειρήσεις σε ποια ροή ανήκουν;</a:t>
            </a:r>
          </a:p>
          <a:p>
            <a:r>
              <a:rPr lang="el-GR" dirty="0"/>
              <a:t>3️⃣ Σωστό ή Λάθος: Τα αγαθά που αγοράζουν τα νοικοκυριά αποτελούν χρηματική ροή.</a:t>
            </a:r>
          </a:p>
        </p:txBody>
      </p:sp>
    </p:spTree>
    <p:extLst>
      <p:ext uri="{BB962C8B-B14F-4D97-AF65-F5344CB8AC3E}">
        <p14:creationId xmlns:p14="http://schemas.microsoft.com/office/powerpoint/2010/main" val="25604063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🔁 </a:t>
            </a:r>
            <a:r>
              <a:rPr sz="3600" dirty="0"/>
              <a:t>Επα</a:t>
            </a:r>
            <a:r>
              <a:rPr sz="3600" dirty="0" err="1"/>
              <a:t>νάληψη</a:t>
            </a:r>
            <a:r>
              <a:rPr sz="3600" dirty="0"/>
              <a:t> – Quiz </a:t>
            </a:r>
            <a:r>
              <a:rPr sz="3600" dirty="0" err="1"/>
              <a:t>Κεφ</a:t>
            </a:r>
            <a:r>
              <a:rPr sz="3600" dirty="0"/>
              <a:t>αλαίου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86" y="1688532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dirty="0"/>
              <a:t>1️⃣ </a:t>
            </a:r>
            <a:r>
              <a:rPr dirty="0" err="1"/>
              <a:t>Τι</a:t>
            </a:r>
            <a:r>
              <a:rPr dirty="0"/>
              <a:t> </a:t>
            </a:r>
            <a:r>
              <a:rPr dirty="0" err="1"/>
              <a:t>ονομάζουμε</a:t>
            </a:r>
            <a:r>
              <a:rPr dirty="0"/>
              <a:t> </a:t>
            </a:r>
            <a:r>
              <a:rPr dirty="0" err="1"/>
              <a:t>οικονομική</a:t>
            </a:r>
            <a:r>
              <a:rPr dirty="0"/>
              <a:t> </a:t>
            </a:r>
            <a:r>
              <a:rPr dirty="0" err="1"/>
              <a:t>δρ</a:t>
            </a:r>
            <a:r>
              <a:rPr dirty="0"/>
              <a:t>αστηριότητα;</a:t>
            </a:r>
          </a:p>
          <a:p>
            <a:r>
              <a:rPr dirty="0"/>
              <a:t>2️⃣ </a:t>
            </a:r>
            <a:r>
              <a:rPr dirty="0" err="1"/>
              <a:t>Ποι</a:t>
            </a:r>
            <a:r>
              <a:rPr dirty="0"/>
              <a:t>α είναι η βασική διαφορά φυσικών και κοινωνικών αναγκών;</a:t>
            </a:r>
          </a:p>
          <a:p>
            <a:r>
              <a:rPr dirty="0"/>
              <a:t>3️⃣ </a:t>
            </a:r>
            <a:r>
              <a:rPr dirty="0" err="1"/>
              <a:t>Γι</a:t>
            </a:r>
            <a:r>
              <a:rPr dirty="0"/>
              <a:t>ατί τα οικονομικά αγαθά είναι περιορισμένα;</a:t>
            </a:r>
          </a:p>
          <a:p>
            <a:r>
              <a:rPr dirty="0"/>
              <a:t>4️⃣ </a:t>
            </a:r>
            <a:r>
              <a:rPr dirty="0" err="1"/>
              <a:t>Τι</a:t>
            </a:r>
            <a:r>
              <a:rPr dirty="0"/>
              <a:t> </a:t>
            </a:r>
            <a:r>
              <a:rPr dirty="0" err="1"/>
              <a:t>σημ</a:t>
            </a:r>
            <a:r>
              <a:rPr dirty="0"/>
              <a:t>αίνει ο όρος «στενότητα»;</a:t>
            </a:r>
          </a:p>
          <a:p>
            <a:r>
              <a:rPr dirty="0"/>
              <a:t>5️⃣ </a:t>
            </a:r>
            <a:r>
              <a:rPr dirty="0" err="1"/>
              <a:t>Ποιο</a:t>
            </a:r>
            <a:r>
              <a:rPr dirty="0"/>
              <a:t> </a:t>
            </a:r>
            <a:r>
              <a:rPr dirty="0" err="1"/>
              <a:t>είν</a:t>
            </a:r>
            <a:r>
              <a:rPr dirty="0"/>
              <a:t>αι το κόστος ευκαιρίας του διαβάσματος αντί για βόλτα;</a:t>
            </a:r>
          </a:p>
          <a:p>
            <a:r>
              <a:rPr dirty="0"/>
              <a:t>6️⃣ </a:t>
            </a:r>
            <a:r>
              <a:rPr dirty="0" err="1"/>
              <a:t>Ποι</a:t>
            </a:r>
            <a:r>
              <a:rPr dirty="0"/>
              <a:t>α είναι τα τρία βασικά ερωτήματα του οικονομικού προβλήματος;</a:t>
            </a:r>
          </a:p>
          <a:p>
            <a:r>
              <a:rPr dirty="0"/>
              <a:t>7️⃣ </a:t>
            </a:r>
            <a:r>
              <a:rPr dirty="0" err="1"/>
              <a:t>Τι</a:t>
            </a:r>
            <a:r>
              <a:rPr dirty="0"/>
              <a:t> </a:t>
            </a:r>
            <a:r>
              <a:rPr dirty="0" err="1"/>
              <a:t>δείχνει</a:t>
            </a:r>
            <a:r>
              <a:rPr dirty="0"/>
              <a:t> </a:t>
            </a:r>
            <a:r>
              <a:rPr dirty="0" err="1"/>
              <a:t>το</a:t>
            </a:r>
            <a:r>
              <a:rPr dirty="0"/>
              <a:t> </a:t>
            </a:r>
            <a:r>
              <a:rPr dirty="0" err="1"/>
              <a:t>οικονομικό</a:t>
            </a:r>
            <a:r>
              <a:rPr dirty="0"/>
              <a:t> </a:t>
            </a:r>
            <a:r>
              <a:rPr dirty="0" err="1"/>
              <a:t>κύκλωμ</a:t>
            </a:r>
            <a:r>
              <a:rPr dirty="0"/>
              <a:t>α;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6789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solidFill>
                  <a:srgbClr val="002060"/>
                </a:solidFill>
              </a:rPr>
              <a:t>Οικονομική</a:t>
            </a:r>
            <a:r>
              <a:rPr dirty="0">
                <a:solidFill>
                  <a:srgbClr val="002060"/>
                </a:solidFill>
              </a:rPr>
              <a:t> </a:t>
            </a:r>
            <a:r>
              <a:rPr dirty="0" err="1">
                <a:solidFill>
                  <a:srgbClr val="002060"/>
                </a:solidFill>
              </a:rPr>
              <a:t>Δρ</a:t>
            </a:r>
            <a:r>
              <a:rPr dirty="0">
                <a:solidFill>
                  <a:srgbClr val="002060"/>
                </a:solidFill>
              </a:rPr>
              <a:t>αστηριότητα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0" y="1737360"/>
            <a:ext cx="2743200" cy="7315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👨‍🏭 Εργασία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0" y="2651760"/>
            <a:ext cx="2743200" cy="7315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🏭 Παρα</a:t>
            </a:r>
            <a:r>
              <a:rPr dirty="0" err="1"/>
              <a:t>γωγή</a:t>
            </a:r>
            <a:endParaRPr dirty="0"/>
          </a:p>
        </p:txBody>
      </p:sp>
      <p:sp>
        <p:nvSpPr>
          <p:cNvPr id="6" name="Rounded Rectangle 5"/>
          <p:cNvSpPr/>
          <p:nvPr/>
        </p:nvSpPr>
        <p:spPr>
          <a:xfrm>
            <a:off x="5486400" y="3566160"/>
            <a:ext cx="2743200" cy="7315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💶 Εισόδημα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4846320"/>
            <a:ext cx="8229600" cy="8229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❓ Ερώτηση κατανόησης: Το διάβασμα στο σπίτι είναι οικονομική δραστηριότητα; Γιατί;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15686" y="1668779"/>
            <a:ext cx="4114800" cy="254399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000" dirty="0"/>
              <a:t>📌 </a:t>
            </a:r>
            <a:r>
              <a:rPr sz="2000" dirty="0" err="1"/>
              <a:t>Οικονομική</a:t>
            </a:r>
            <a:r>
              <a:rPr sz="2000" dirty="0"/>
              <a:t> </a:t>
            </a:r>
            <a:r>
              <a:rPr sz="2000" dirty="0" err="1"/>
              <a:t>δρ</a:t>
            </a:r>
            <a:r>
              <a:rPr sz="2000" dirty="0"/>
              <a:t>αστηριότητα: παραγωγή, αγορά και πώληση αγαθών και υπηρεσιών με σκοπό το εισόδημα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>
                <a:solidFill>
                  <a:srgbClr val="002060"/>
                </a:solidFill>
              </a:rPr>
              <a:t>Έννοι</a:t>
            </a:r>
            <a:r>
              <a:rPr dirty="0">
                <a:solidFill>
                  <a:srgbClr val="002060"/>
                </a:solidFill>
              </a:rPr>
              <a:t>α &amp; Σκοπός της Οικονομικής Δραστηριότητας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 </a:t>
            </a:r>
          </a:p>
          <a:p>
            <a:pPr marL="0" indent="0">
              <a:buNone/>
            </a:pPr>
            <a:endParaRPr dirty="0"/>
          </a:p>
          <a:p>
            <a:pPr lvl="1"/>
            <a:r>
              <a:rPr dirty="0"/>
              <a:t>• Η </a:t>
            </a:r>
            <a:r>
              <a:rPr dirty="0" err="1"/>
              <a:t>εξ</a:t>
            </a:r>
            <a:r>
              <a:rPr dirty="0"/>
              <a:t>ασφάλιση εισοδήματος</a:t>
            </a:r>
          </a:p>
          <a:p>
            <a:pPr lvl="1"/>
            <a:r>
              <a:rPr dirty="0"/>
              <a:t>• Η </a:t>
            </a:r>
            <a:r>
              <a:rPr dirty="0" err="1"/>
              <a:t>ικ</a:t>
            </a:r>
            <a:r>
              <a:rPr dirty="0"/>
              <a:t>ανοποίηση των ανθρώπινων αναγκών</a:t>
            </a:r>
          </a:p>
          <a:p>
            <a:pPr lvl="1"/>
            <a:r>
              <a:rPr dirty="0"/>
              <a:t>• Η β</a:t>
            </a:r>
            <a:r>
              <a:rPr dirty="0" err="1"/>
              <a:t>ελτίωση</a:t>
            </a:r>
            <a:r>
              <a:rPr dirty="0"/>
              <a:t> </a:t>
            </a:r>
            <a:r>
              <a:rPr dirty="0" err="1"/>
              <a:t>του</a:t>
            </a:r>
            <a:r>
              <a:rPr dirty="0"/>
              <a:t> β</a:t>
            </a:r>
            <a:r>
              <a:rPr dirty="0" err="1"/>
              <a:t>ιοτικού</a:t>
            </a:r>
            <a:r>
              <a:rPr dirty="0"/>
              <a:t> επιπ</a:t>
            </a:r>
            <a:r>
              <a:rPr dirty="0" err="1"/>
              <a:t>έδου</a:t>
            </a:r>
            <a:endParaRPr dirty="0"/>
          </a:p>
        </p:txBody>
      </p:sp>
      <p:sp>
        <p:nvSpPr>
          <p:cNvPr id="4" name="Rounded Rectangle 3"/>
          <p:cNvSpPr/>
          <p:nvPr/>
        </p:nvSpPr>
        <p:spPr>
          <a:xfrm>
            <a:off x="685800" y="1763487"/>
            <a:ext cx="7772400" cy="3968296"/>
          </a:xfrm>
          <a:prstGeom prst="roundRect">
            <a:avLst/>
          </a:prstGeom>
          <a:solidFill>
            <a:srgbClr val="4472C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 b="1" dirty="0"/>
              <a:t>ΟΙΚΟΝΟΜΙΚΗ ΔΡΑΣΤΗΡΙΟΤΗΤΑ</a:t>
            </a:r>
            <a:endParaRPr lang="el-GR" sz="2400" b="1" dirty="0"/>
          </a:p>
          <a:p>
            <a:endParaRPr sz="2400" dirty="0"/>
          </a:p>
          <a:p>
            <a:r>
              <a:rPr sz="2400" dirty="0"/>
              <a:t>Η </a:t>
            </a:r>
            <a:r>
              <a:rPr sz="2400" dirty="0" err="1"/>
              <a:t>οικονομική</a:t>
            </a:r>
            <a:r>
              <a:rPr sz="2400" dirty="0"/>
              <a:t> </a:t>
            </a:r>
            <a:r>
              <a:rPr sz="2400" dirty="0" err="1"/>
              <a:t>δρ</a:t>
            </a:r>
            <a:r>
              <a:rPr sz="2400" dirty="0"/>
              <a:t>αστηριότητα περιλαμβάνει όλες τις ενέργειες των ανθρώπων</a:t>
            </a:r>
            <a:r>
              <a:rPr lang="el-GR" sz="2400" dirty="0"/>
              <a:t> </a:t>
            </a:r>
            <a:r>
              <a:rPr sz="2400" dirty="0"/>
              <a:t>π</a:t>
            </a:r>
            <a:r>
              <a:rPr sz="2400" dirty="0" err="1"/>
              <a:t>ου</a:t>
            </a:r>
            <a:r>
              <a:rPr sz="2400" dirty="0"/>
              <a:t> απ</a:t>
            </a:r>
            <a:r>
              <a:rPr sz="2400" dirty="0" err="1"/>
              <a:t>οσκο</a:t>
            </a:r>
            <a:r>
              <a:rPr sz="2400" dirty="0"/>
              <a:t>πούν στην παραγωγή, ανταλλαγή και κατανάλωση αγαθών και υπηρεσιών.</a:t>
            </a:r>
          </a:p>
          <a:p>
            <a:endParaRPr sz="2400" dirty="0"/>
          </a:p>
          <a:p>
            <a:r>
              <a:rPr sz="2400" b="1" dirty="0" err="1"/>
              <a:t>Σκο</a:t>
            </a:r>
            <a:r>
              <a:rPr sz="2400" b="1" dirty="0"/>
              <a:t>πός </a:t>
            </a:r>
            <a:r>
              <a:rPr sz="2400" dirty="0"/>
              <a:t>της είναι η ικανοποίηση των ανθρώπινων αναγκών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l-GR" dirty="0"/>
            </a:br>
            <a:r>
              <a:rPr dirty="0"/>
              <a:t>1.5 Η </a:t>
            </a:r>
            <a:r>
              <a:rPr dirty="0" err="1"/>
              <a:t>Οικονομική</a:t>
            </a:r>
            <a:r>
              <a:rPr dirty="0"/>
              <a:t> </a:t>
            </a:r>
            <a:r>
              <a:rPr dirty="0" err="1"/>
              <a:t>Αρχή</a:t>
            </a:r>
            <a:r>
              <a:rPr dirty="0"/>
              <a:t> (</a:t>
            </a:r>
            <a:r>
              <a:rPr dirty="0" err="1"/>
              <a:t>Οικονομικό</a:t>
            </a:r>
            <a:r>
              <a:rPr dirty="0"/>
              <a:t> </a:t>
            </a:r>
            <a:r>
              <a:rPr dirty="0" err="1"/>
              <a:t>Αξίωμ</a:t>
            </a:r>
            <a:r>
              <a:rPr dirty="0"/>
              <a:t>α)</a:t>
            </a:r>
            <a:br>
              <a:rPr lang="el-GR" dirty="0"/>
            </a:br>
            <a:endParaRPr dirty="0"/>
          </a:p>
        </p:txBody>
      </p:sp>
      <p:sp>
        <p:nvSpPr>
          <p:cNvPr id="3" name="Rounded Rectangle 2"/>
          <p:cNvSpPr/>
          <p:nvPr/>
        </p:nvSpPr>
        <p:spPr>
          <a:xfrm>
            <a:off x="607422" y="2108721"/>
            <a:ext cx="8046720" cy="1737360"/>
          </a:xfrm>
          <a:prstGeom prst="roundRect">
            <a:avLst/>
          </a:prstGeom>
          <a:solidFill>
            <a:srgbClr val="4472C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ΟΡΙΣΜΟΣ</a:t>
            </a:r>
          </a:p>
          <a:p>
            <a:r>
              <a:t>Κάθε άνθρωπος, επιχείρηση, κοινωνία ή κράτος συγκρίνει το όφελος με το κόστος κάθε δραστηριότητας και επιλέγει εκείνη που προσφέρει το μεγαλύτερο δυνατό αποτέλεσμα με τη μικρότερη δυνατή θυσία (λιγότερο κόπο, χρόνο και κόστος).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4537165"/>
            <a:ext cx="3840480" cy="1463040"/>
          </a:xfrm>
          <a:prstGeom prst="roundRect">
            <a:avLst/>
          </a:prstGeom>
          <a:solidFill>
            <a:srgbClr val="4472C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ΣΥΝΔΕΣΗ ΜΕ ΚΟΣΤΟΣ ΕΥΚΑΙΡΙΑΣ</a:t>
            </a:r>
          </a:p>
          <a:p>
            <a:r>
              <a:rPr dirty="0"/>
              <a:t>Η </a:t>
            </a:r>
            <a:r>
              <a:rPr dirty="0" err="1"/>
              <a:t>Οικονομική</a:t>
            </a:r>
            <a:r>
              <a:rPr dirty="0"/>
              <a:t> </a:t>
            </a:r>
            <a:r>
              <a:rPr dirty="0" err="1"/>
              <a:t>Αρχή</a:t>
            </a:r>
            <a:r>
              <a:rPr dirty="0"/>
              <a:t> </a:t>
            </a:r>
            <a:r>
              <a:rPr dirty="0" err="1"/>
              <a:t>εφ</a:t>
            </a:r>
            <a:r>
              <a:rPr dirty="0"/>
              <a:t>αρμόζεται μέσω του κόστους ευκαιρίας,</a:t>
            </a:r>
          </a:p>
          <a:p>
            <a:r>
              <a:rPr dirty="0" err="1"/>
              <a:t>δηλ</a:t>
            </a:r>
            <a:r>
              <a:rPr dirty="0"/>
              <a:t>αδή της καλύτερης εναλλακτικής που θυσιάζεται.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040085" y="4537165"/>
            <a:ext cx="3840480" cy="1463040"/>
          </a:xfrm>
          <a:prstGeom prst="roundRect">
            <a:avLst/>
          </a:prstGeom>
          <a:solidFill>
            <a:srgbClr val="4472C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ΑΠΟΤΕΛΕΣΜΑ – ΘΥΣΙΑ</a:t>
            </a:r>
          </a:p>
          <a:p>
            <a:r>
              <a:t>ΑΠΟΤΕΛΕΣΜΑ (όφελος): εκπαίδευση, υγεία, μεταφορές.</a:t>
            </a:r>
          </a:p>
          <a:p>
            <a:r>
              <a:t>ΘΥΣΙΑ (μέσα): χρόνος, χρήμα, εργασία.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Το Βασικό Οικονομικό Πρόβλημα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40080" y="1463040"/>
            <a:ext cx="7863840" cy="1097280"/>
          </a:xfrm>
          <a:prstGeom prst="roundRect">
            <a:avLst/>
          </a:prstGeom>
          <a:solidFill>
            <a:srgbClr val="4472C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ΑΠΕΡΙΟΡΙΣΤΕΣ ΑΝΘΡΩΠΙΝΕΣ ΑΝΑΓΚΕΣ</a:t>
            </a:r>
          </a:p>
          <a:p>
            <a:r>
              <a:t>Οι ανάγκες των ανθρώπων αυξάνονται συνεχώς και δεν μπορούν να ικανοποιηθούν πλήρως.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2834640"/>
            <a:ext cx="7863840" cy="1097280"/>
          </a:xfrm>
          <a:prstGeom prst="roundRect">
            <a:avLst/>
          </a:prstGeom>
          <a:solidFill>
            <a:srgbClr val="4472C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ΠΕΡΙΟΡΙΣΜΕΝΟΙ ΠΑΡΑΓΩΓΙΚΟΙ ΠΟΡΟΙ</a:t>
            </a:r>
          </a:p>
          <a:p>
            <a:r>
              <a:t>Οι διαθέσιμοι πόροι (γη, εργασία, κεφάλαιο) δεν επαρκούν για την πλήρη ικανοποίηση όλων των αναγκών.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4206240"/>
            <a:ext cx="7863840" cy="1371600"/>
          </a:xfrm>
          <a:prstGeom prst="roundRect">
            <a:avLst/>
          </a:prstGeom>
          <a:solidFill>
            <a:srgbClr val="4472C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➡️ ΒΑΣΙΚΟ ΟΙΚΟΝΟΜΙΚΟ ΠΡΟΒΛΗΜΑ</a:t>
            </a:r>
          </a:p>
          <a:p>
            <a:r>
              <a:t>Η αναντιστοιχία μεταξύ απεριόριστων αναγκών και περιορισμένων πόρων</a:t>
            </a:r>
          </a:p>
          <a:p>
            <a:r>
              <a:t>οδηγεί σε αναγκαστικές επιλογές από την κοινωνία.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solidFill>
                  <a:srgbClr val="002060"/>
                </a:solidFill>
              </a:rPr>
              <a:t>Ανάγκες</a:t>
            </a:r>
            <a:endParaRPr dirty="0">
              <a:solidFill>
                <a:srgbClr val="00206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486400" y="1737360"/>
            <a:ext cx="2743200" cy="7315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🍞 Τροφή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0" y="2651760"/>
            <a:ext cx="2743200" cy="7315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🏠 Στέγη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0" y="3566160"/>
            <a:ext cx="2743200" cy="7315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📱 Επικοινωνία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59228" y="5669280"/>
            <a:ext cx="8229600" cy="8229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❓ </a:t>
            </a:r>
            <a:r>
              <a:rPr dirty="0" err="1"/>
              <a:t>Ερώτηση</a:t>
            </a:r>
            <a:r>
              <a:rPr dirty="0"/>
              <a:t> κατα</a:t>
            </a:r>
            <a:r>
              <a:rPr dirty="0" err="1"/>
              <a:t>νόησης</a:t>
            </a:r>
            <a:r>
              <a:rPr dirty="0"/>
              <a:t>: </a:t>
            </a:r>
            <a:r>
              <a:rPr dirty="0" err="1"/>
              <a:t>Ποιες</a:t>
            </a:r>
            <a:r>
              <a:rPr dirty="0"/>
              <a:t> από </a:t>
            </a:r>
            <a:r>
              <a:rPr dirty="0" err="1"/>
              <a:t>τις</a:t>
            </a:r>
            <a:r>
              <a:rPr dirty="0"/>
              <a:t> α</a:t>
            </a:r>
            <a:r>
              <a:rPr dirty="0" err="1"/>
              <a:t>νάγκες</a:t>
            </a:r>
            <a:r>
              <a:rPr dirty="0"/>
              <a:t> </a:t>
            </a:r>
            <a:r>
              <a:rPr dirty="0" err="1"/>
              <a:t>σου</a:t>
            </a:r>
            <a:r>
              <a:rPr dirty="0"/>
              <a:t> </a:t>
            </a:r>
            <a:r>
              <a:rPr dirty="0" err="1"/>
              <a:t>είν</a:t>
            </a:r>
            <a:r>
              <a:rPr dirty="0"/>
              <a:t>αι φυσικές και ποιες κοινωνικές;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59228" y="1527424"/>
            <a:ext cx="4735286" cy="7315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📌 </a:t>
            </a:r>
            <a:r>
              <a:rPr dirty="0" err="1"/>
              <a:t>Ανάγκη</a:t>
            </a:r>
            <a:r>
              <a:rPr dirty="0"/>
              <a:t>: α</a:t>
            </a:r>
            <a:r>
              <a:rPr dirty="0" err="1"/>
              <a:t>ίσθημ</a:t>
            </a:r>
            <a:r>
              <a:rPr dirty="0"/>
              <a:t>α έλλειψης που οδηγεί τον άνθρωπο σε δράση.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19743" y="2597331"/>
            <a:ext cx="5138057" cy="2460172"/>
          </a:xfrm>
          <a:prstGeom prst="roundRect">
            <a:avLst/>
          </a:prstGeom>
          <a:solidFill>
            <a:srgbClr val="4472C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ΕΙΔΗ ΑΝΘΡΩΠΙΝΩΝ ΑΝΑΓΚΩΝ</a:t>
            </a:r>
          </a:p>
          <a:p>
            <a:r>
              <a:rPr dirty="0"/>
              <a:t>• </a:t>
            </a:r>
            <a:r>
              <a:rPr dirty="0" err="1"/>
              <a:t>Βιολογικές</a:t>
            </a:r>
            <a:r>
              <a:rPr dirty="0"/>
              <a:t>: α</a:t>
            </a:r>
            <a:r>
              <a:rPr dirty="0" err="1"/>
              <a:t>φορούν</a:t>
            </a:r>
            <a:r>
              <a:rPr dirty="0"/>
              <a:t> </a:t>
            </a:r>
            <a:r>
              <a:rPr dirty="0" err="1"/>
              <a:t>την</a:t>
            </a:r>
            <a:r>
              <a:rPr dirty="0"/>
              <a:t> επιβ</a:t>
            </a:r>
            <a:r>
              <a:rPr dirty="0" err="1"/>
              <a:t>ίωση</a:t>
            </a:r>
            <a:r>
              <a:rPr dirty="0"/>
              <a:t> (</a:t>
            </a:r>
            <a:r>
              <a:rPr dirty="0" err="1"/>
              <a:t>τροφή</a:t>
            </a:r>
            <a:r>
              <a:rPr dirty="0"/>
              <a:t>, </a:t>
            </a:r>
            <a:r>
              <a:rPr dirty="0" err="1"/>
              <a:t>νερό</a:t>
            </a:r>
            <a:r>
              <a:rPr dirty="0"/>
              <a:t>, </a:t>
            </a:r>
            <a:r>
              <a:rPr dirty="0" err="1"/>
              <a:t>στέγη</a:t>
            </a:r>
            <a:r>
              <a:rPr dirty="0"/>
              <a:t>).</a:t>
            </a:r>
          </a:p>
          <a:p>
            <a:r>
              <a:rPr dirty="0"/>
              <a:t>• </a:t>
            </a:r>
            <a:r>
              <a:rPr dirty="0" err="1"/>
              <a:t>Κοινωνικές</a:t>
            </a:r>
            <a:r>
              <a:rPr dirty="0"/>
              <a:t>: </a:t>
            </a:r>
            <a:r>
              <a:rPr dirty="0" err="1"/>
              <a:t>σχετίζοντ</a:t>
            </a:r>
            <a:r>
              <a:rPr dirty="0"/>
              <a:t>αι με τη ζωή στην κοινωνία (εκπαίδευση, εργασία).</a:t>
            </a:r>
          </a:p>
          <a:p>
            <a:r>
              <a:rPr dirty="0"/>
              <a:t>• </a:t>
            </a:r>
            <a:r>
              <a:rPr dirty="0" err="1"/>
              <a:t>Πολιτιστικές</a:t>
            </a:r>
            <a:r>
              <a:rPr dirty="0"/>
              <a:t>: α</a:t>
            </a:r>
            <a:r>
              <a:rPr dirty="0" err="1"/>
              <a:t>φορούν</a:t>
            </a:r>
            <a:r>
              <a:rPr dirty="0"/>
              <a:t> </a:t>
            </a:r>
            <a:r>
              <a:rPr dirty="0" err="1"/>
              <a:t>την</a:t>
            </a:r>
            <a:r>
              <a:rPr dirty="0"/>
              <a:t> π</a:t>
            </a:r>
            <a:r>
              <a:rPr dirty="0" err="1"/>
              <a:t>νευμ</a:t>
            </a:r>
            <a:r>
              <a:rPr dirty="0"/>
              <a:t>ατική ανάπτυξη (ψυχαγωγία, τέχνη).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>
                <a:solidFill>
                  <a:srgbClr val="002060"/>
                </a:solidFill>
              </a:rPr>
              <a:t>Αγ</a:t>
            </a:r>
            <a:r>
              <a:rPr dirty="0">
                <a:solidFill>
                  <a:srgbClr val="002060"/>
                </a:solidFill>
              </a:rPr>
              <a:t>αθά</a:t>
            </a:r>
            <a:br>
              <a:rPr lang="el-GR" dirty="0">
                <a:solidFill>
                  <a:srgbClr val="002060"/>
                </a:solidFill>
              </a:rPr>
            </a:br>
            <a:endParaRPr dirty="0">
              <a:solidFill>
                <a:srgbClr val="00206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81000" y="5672216"/>
            <a:ext cx="8229600" cy="8229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❓ </a:t>
            </a:r>
            <a:r>
              <a:rPr dirty="0" err="1"/>
              <a:t>Ερώτηση</a:t>
            </a:r>
            <a:r>
              <a:rPr dirty="0"/>
              <a:t> κατα</a:t>
            </a:r>
            <a:r>
              <a:rPr dirty="0" err="1"/>
              <a:t>νόησης</a:t>
            </a:r>
            <a:r>
              <a:rPr dirty="0"/>
              <a:t>: </a:t>
            </a:r>
            <a:r>
              <a:rPr dirty="0" err="1"/>
              <a:t>Το</a:t>
            </a:r>
            <a:r>
              <a:rPr dirty="0"/>
              <a:t> </a:t>
            </a:r>
            <a:r>
              <a:rPr dirty="0" err="1"/>
              <a:t>κινητό</a:t>
            </a:r>
            <a:r>
              <a:rPr dirty="0"/>
              <a:t> </a:t>
            </a:r>
            <a:r>
              <a:rPr dirty="0" err="1"/>
              <a:t>τηλέφωνο</a:t>
            </a:r>
            <a:r>
              <a:rPr dirty="0"/>
              <a:t> </a:t>
            </a:r>
            <a:r>
              <a:rPr dirty="0" err="1"/>
              <a:t>σε</a:t>
            </a:r>
            <a:r>
              <a:rPr dirty="0"/>
              <a:t> π</a:t>
            </a:r>
            <a:r>
              <a:rPr dirty="0" err="1"/>
              <a:t>οι</a:t>
            </a:r>
            <a:r>
              <a:rPr dirty="0"/>
              <a:t>α κατηγορία αγαθών ανήκει;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438400" y="777399"/>
            <a:ext cx="4114800" cy="7315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📌 </a:t>
            </a:r>
            <a:r>
              <a:rPr dirty="0" err="1"/>
              <a:t>Αγ</a:t>
            </a:r>
            <a:r>
              <a:rPr dirty="0"/>
              <a:t>αθά: μέσα που χρησιμοποιούνται για την ικανοποίηση των αναγκών.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96686" y="1600200"/>
            <a:ext cx="7511143" cy="3810000"/>
          </a:xfrm>
          <a:prstGeom prst="roundRect">
            <a:avLst/>
          </a:prstGeom>
          <a:solidFill>
            <a:srgbClr val="4472C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ΕΙΔΗ ΑΓΑΘΩΝ</a:t>
            </a:r>
          </a:p>
          <a:p>
            <a:r>
              <a:rPr dirty="0"/>
              <a:t>• </a:t>
            </a:r>
            <a:r>
              <a:rPr dirty="0" err="1"/>
              <a:t>Ελεύθερ</a:t>
            </a:r>
            <a:r>
              <a:rPr dirty="0"/>
              <a:t>α αγαθά: υπάρχουν σε αφθονία (αέρας, ήλιος).</a:t>
            </a:r>
            <a:endParaRPr lang="el-GR" dirty="0"/>
          </a:p>
          <a:p>
            <a:endParaRPr dirty="0"/>
          </a:p>
          <a:p>
            <a:r>
              <a:rPr dirty="0"/>
              <a:t>• </a:t>
            </a:r>
            <a:r>
              <a:rPr dirty="0" err="1"/>
              <a:t>Οικονομικά</a:t>
            </a:r>
            <a:r>
              <a:rPr dirty="0"/>
              <a:t> αγα</a:t>
            </a:r>
            <a:r>
              <a:rPr dirty="0" err="1"/>
              <a:t>θά</a:t>
            </a:r>
            <a:r>
              <a:rPr dirty="0"/>
              <a:t>: </a:t>
            </a:r>
            <a:r>
              <a:rPr dirty="0" err="1"/>
              <a:t>είν</a:t>
            </a:r>
            <a:r>
              <a:rPr dirty="0"/>
              <a:t>αι περιορισμένα και αποκτώνται με θυσία.</a:t>
            </a:r>
            <a:endParaRPr lang="el-GR" dirty="0"/>
          </a:p>
          <a:p>
            <a:endParaRPr dirty="0"/>
          </a:p>
          <a:p>
            <a:r>
              <a:rPr dirty="0"/>
              <a:t>• </a:t>
            </a:r>
            <a:r>
              <a:rPr dirty="0" err="1"/>
              <a:t>Υλικά</a:t>
            </a:r>
            <a:r>
              <a:rPr dirty="0"/>
              <a:t> αγα</a:t>
            </a:r>
            <a:r>
              <a:rPr dirty="0" err="1"/>
              <a:t>θά</a:t>
            </a:r>
            <a:r>
              <a:rPr dirty="0"/>
              <a:t>: </a:t>
            </a:r>
            <a:r>
              <a:rPr dirty="0" err="1"/>
              <a:t>έχουν</a:t>
            </a:r>
            <a:r>
              <a:rPr dirty="0"/>
              <a:t> </a:t>
            </a:r>
            <a:r>
              <a:rPr dirty="0" err="1"/>
              <a:t>υλική</a:t>
            </a:r>
            <a:r>
              <a:rPr dirty="0"/>
              <a:t> </a:t>
            </a:r>
            <a:r>
              <a:rPr dirty="0" err="1"/>
              <a:t>μορφή</a:t>
            </a:r>
            <a:r>
              <a:rPr dirty="0"/>
              <a:t> (</a:t>
            </a:r>
            <a:r>
              <a:rPr dirty="0" err="1"/>
              <a:t>τρόφιμ</a:t>
            </a:r>
            <a:r>
              <a:rPr dirty="0"/>
              <a:t>α, ρούχα).</a:t>
            </a:r>
            <a:endParaRPr lang="el-GR" dirty="0"/>
          </a:p>
          <a:p>
            <a:endParaRPr dirty="0"/>
          </a:p>
          <a:p>
            <a:r>
              <a:rPr dirty="0"/>
              <a:t>• </a:t>
            </a:r>
            <a:r>
              <a:rPr dirty="0" err="1"/>
              <a:t>Άυλ</a:t>
            </a:r>
            <a:r>
              <a:rPr dirty="0"/>
              <a:t>α αγαθά (υπηρεσίες): δεν έχουν υλική μορφή (εκπαίδευση, υγεία).</a:t>
            </a:r>
            <a:endParaRPr lang="el-GR" dirty="0"/>
          </a:p>
          <a:p>
            <a:endParaRPr lang="el-G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Παραγωγικά: αγαθά που παράγονται για να ξαναχρησιμοποιηθούν στην παραγωγή άλλων αγαθών (πχ μηχανήματα)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Καταναλωτικά: αγαθά που προορίζονται μόνο για κατανάλωση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Τα τρία βασικά ερωτήματα του Οικονομικού Προβλήματος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74320" y="1463039"/>
            <a:ext cx="4206240" cy="2934789"/>
          </a:xfrm>
          <a:prstGeom prst="roundRect">
            <a:avLst/>
          </a:prstGeom>
          <a:solidFill>
            <a:srgbClr val="4472C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ΤΙ ΝΑ ΠΑΡΑΧΘΕΙ; (WHAT)</a:t>
            </a:r>
          </a:p>
          <a:p>
            <a:r>
              <a:rPr dirty="0"/>
              <a:t>Η </a:t>
            </a:r>
            <a:r>
              <a:rPr dirty="0" err="1"/>
              <a:t>κοινωνί</a:t>
            </a:r>
            <a:r>
              <a:rPr dirty="0"/>
              <a:t>α πρέπει να αποφασίσει ποια αγαθά θα παραχθούν και σε ποιες ποσότητες.</a:t>
            </a:r>
          </a:p>
          <a:p>
            <a:endParaRPr dirty="0"/>
          </a:p>
          <a:p>
            <a:r>
              <a:rPr dirty="0"/>
              <a:t>Παρα</a:t>
            </a:r>
            <a:r>
              <a:rPr dirty="0" err="1"/>
              <a:t>δείγμ</a:t>
            </a:r>
            <a:r>
              <a:rPr dirty="0"/>
              <a:t>ατα:</a:t>
            </a:r>
          </a:p>
          <a:p>
            <a:r>
              <a:rPr dirty="0"/>
              <a:t>• </a:t>
            </a:r>
            <a:r>
              <a:rPr dirty="0" err="1"/>
              <a:t>σχολεί</a:t>
            </a:r>
            <a:r>
              <a:rPr dirty="0"/>
              <a:t>α, δρόμοι, κατοικίες</a:t>
            </a:r>
          </a:p>
          <a:p>
            <a:r>
              <a:rPr dirty="0"/>
              <a:t>• </a:t>
            </a:r>
            <a:r>
              <a:rPr dirty="0" err="1"/>
              <a:t>εκ</a:t>
            </a:r>
            <a:r>
              <a:rPr dirty="0"/>
              <a:t>παίδευση ιατρών, άμυνα</a:t>
            </a:r>
          </a:p>
          <a:p>
            <a:r>
              <a:rPr dirty="0"/>
              <a:t>• π</a:t>
            </a:r>
            <a:r>
              <a:rPr dirty="0" err="1"/>
              <a:t>ροστ</a:t>
            </a:r>
            <a:r>
              <a:rPr dirty="0"/>
              <a:t>ασία περιβάλλοντος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663440" y="1463040"/>
            <a:ext cx="4206240" cy="2934788"/>
          </a:xfrm>
          <a:prstGeom prst="roundRect">
            <a:avLst/>
          </a:prstGeom>
          <a:solidFill>
            <a:srgbClr val="4472C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/>
              <a:t>ΠΩΣ ΝΑ ΠΑΡΑΧΘΕΙ; (HOW)</a:t>
            </a:r>
          </a:p>
          <a:p>
            <a:r>
              <a:rPr dirty="0" err="1"/>
              <a:t>Πώς</a:t>
            </a:r>
            <a:r>
              <a:rPr dirty="0"/>
              <a:t> θα </a:t>
            </a:r>
            <a:r>
              <a:rPr dirty="0" err="1"/>
              <a:t>συνδυ</a:t>
            </a:r>
            <a:r>
              <a:rPr dirty="0"/>
              <a:t>αστούν οι παραγωγικοί συντελεστές ώστε να επιτευχθεί το μέγιστο αποτέλεσμα.</a:t>
            </a:r>
          </a:p>
          <a:p>
            <a:endParaRPr dirty="0"/>
          </a:p>
          <a:p>
            <a:r>
              <a:rPr dirty="0"/>
              <a:t>Πα</a:t>
            </a:r>
            <a:r>
              <a:rPr dirty="0" err="1"/>
              <a:t>ράδειγμ</a:t>
            </a:r>
            <a:r>
              <a:rPr dirty="0"/>
              <a:t>α:</a:t>
            </a:r>
          </a:p>
          <a:p>
            <a:r>
              <a:rPr dirty="0"/>
              <a:t>• 20 </a:t>
            </a:r>
            <a:r>
              <a:rPr dirty="0" err="1"/>
              <a:t>εργάτες</a:t>
            </a:r>
            <a:r>
              <a:rPr dirty="0"/>
              <a:t> </a:t>
            </a:r>
            <a:r>
              <a:rPr dirty="0" err="1"/>
              <a:t>σε</a:t>
            </a:r>
            <a:r>
              <a:rPr dirty="0"/>
              <a:t> 1 </a:t>
            </a:r>
            <a:r>
              <a:rPr dirty="0" err="1"/>
              <a:t>ημέρ</a:t>
            </a:r>
            <a:r>
              <a:rPr dirty="0"/>
              <a:t>α</a:t>
            </a:r>
          </a:p>
          <a:p>
            <a:r>
              <a:rPr dirty="0"/>
              <a:t>• ή 2 </a:t>
            </a:r>
            <a:r>
              <a:rPr dirty="0" err="1"/>
              <a:t>εργάτες</a:t>
            </a:r>
            <a:r>
              <a:rPr dirty="0"/>
              <a:t> και </a:t>
            </a:r>
            <a:r>
              <a:rPr dirty="0" err="1"/>
              <a:t>μηχ</a:t>
            </a:r>
            <a:r>
              <a:rPr dirty="0"/>
              <a:t>ανή σε 1 ώρα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4685210"/>
            <a:ext cx="7498079" cy="1645920"/>
          </a:xfrm>
          <a:prstGeom prst="roundRect">
            <a:avLst/>
          </a:prstGeom>
          <a:solidFill>
            <a:srgbClr val="4472C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ΓΙΑ ΠΟΙΟΝ ΝΑ ΠΑΡΑΧΘΕΙ; (FOR WHOM)</a:t>
            </a:r>
          </a:p>
          <a:p>
            <a:r>
              <a:t>Η κοινωνία αποφασίζει πώς θα διανεμηθούν τα αγαθά και τι μερίδιο θα λάβει κάθε άτομο.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1028</Words>
  <Application>Microsoft Office PowerPoint</Application>
  <PresentationFormat>Προβολή στην οθόνη (4:3)</PresentationFormat>
  <Paragraphs>144</Paragraphs>
  <Slides>18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Office Theme</vt:lpstr>
      <vt:lpstr>Κεφάλαιο 1: Το Οικονομικό Πρόβλημα</vt:lpstr>
      <vt:lpstr>Παρουσίαση του PowerPoint</vt:lpstr>
      <vt:lpstr>Οικονομική Δραστηριότητα</vt:lpstr>
      <vt:lpstr>Έννοια &amp; Σκοπός της Οικονομικής Δραστηριότητας</vt:lpstr>
      <vt:lpstr> 1.5 Η Οικονομική Αρχή (Οικονομικό Αξίωμα) </vt:lpstr>
      <vt:lpstr>Το Βασικό Οικονομικό Πρόβλημα</vt:lpstr>
      <vt:lpstr>Ανάγκες</vt:lpstr>
      <vt:lpstr>Αγαθά </vt:lpstr>
      <vt:lpstr>Τα τρία βασικά ερωτήματα του Οικονομικού Προβλήματος</vt:lpstr>
      <vt:lpstr>Το Θεμελιώδες (Βασικό) Οικονομικό Πρόβλημα</vt:lpstr>
      <vt:lpstr>Το Θεμελιώδες (Βασικό) Οικονομικό Πρόβλημα</vt:lpstr>
      <vt:lpstr>Παρουσίαση του PowerPoint</vt:lpstr>
      <vt:lpstr>Στενότητα</vt:lpstr>
      <vt:lpstr>Κόστος Ευκαιρίας</vt:lpstr>
      <vt:lpstr>Οικονομικό Κύκλωμα</vt:lpstr>
      <vt:lpstr>Πραγματικές &amp; Χρηματικές Ροές στο Οικονομικό Κύκλωμα</vt:lpstr>
      <vt:lpstr>Πραγματικές-Χρηματικές ροές</vt:lpstr>
      <vt:lpstr>🔁 Επανάληψη – Quiz Κεφαλαίου 1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user</dc:creator>
  <cp:keywords/>
  <dc:description>generated using python-pptx</dc:description>
  <cp:lastModifiedBy>Xrysa Kaniadaki</cp:lastModifiedBy>
  <cp:revision>16</cp:revision>
  <dcterms:created xsi:type="dcterms:W3CDTF">2013-01-27T09:14:16Z</dcterms:created>
  <dcterms:modified xsi:type="dcterms:W3CDTF">2026-01-05T07:23:17Z</dcterms:modified>
  <cp:category/>
</cp:coreProperties>
</file>