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28/3/2023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png"/><Relationship Id="rId18" Type="http://schemas.openxmlformats.org/officeDocument/2006/relationships/image" Target="../media/image19.jpe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jpeg"/><Relationship Id="rId17" Type="http://schemas.openxmlformats.org/officeDocument/2006/relationships/image" Target="../media/image18.png"/><Relationship Id="rId2" Type="http://schemas.openxmlformats.org/officeDocument/2006/relationships/image" Target="../media/image3.jpeg"/><Relationship Id="rId16"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jpeg"/><Relationship Id="rId19" Type="http://schemas.openxmlformats.org/officeDocument/2006/relationships/image" Target="../media/image20.png"/><Relationship Id="rId4" Type="http://schemas.openxmlformats.org/officeDocument/2006/relationships/image" Target="../media/image5.jpeg"/><Relationship Id="rId9" Type="http://schemas.openxmlformats.org/officeDocument/2006/relationships/image" Target="../media/image10.png"/><Relationship Id="rId1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usiclab.chromeexperiments.com/Experiments?fbclid=IwAR1X9gQmS2O3bwxyrXdSubpNpkYBRRQsOdbOa2WaWZoCZBY4sB4A-Vkx0C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ελιά του Πεισίστρατου</a:t>
            </a:r>
            <a:endParaRPr lang="el-GR" dirty="0"/>
          </a:p>
        </p:txBody>
      </p:sp>
      <p:sp>
        <p:nvSpPr>
          <p:cNvPr id="3" name="2 - Υπότιτλος"/>
          <p:cNvSpPr>
            <a:spLocks noGrp="1"/>
          </p:cNvSpPr>
          <p:nvPr>
            <p:ph type="subTitle" idx="1"/>
          </p:nvPr>
        </p:nvSpPr>
        <p:spPr/>
        <p:txBody>
          <a:bodyPr/>
          <a:lstStyle/>
          <a:p>
            <a:r>
              <a:rPr lang="el-GR" dirty="0" smtClean="0">
                <a:solidFill>
                  <a:schemeClr val="tx1"/>
                </a:solidFill>
              </a:rPr>
              <a:t>Καλλιτεχνικές όψεις…</a:t>
            </a:r>
            <a:endParaRPr lang="el-G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Κείμενα για την ελιά</a:t>
            </a:r>
            <a:endParaRPr lang="el-GR" dirty="0"/>
          </a:p>
        </p:txBody>
      </p:sp>
      <p:sp>
        <p:nvSpPr>
          <p:cNvPr id="3" name="2 - Θέση περιεχομένου"/>
          <p:cNvSpPr>
            <a:spLocks noGrp="1"/>
          </p:cNvSpPr>
          <p:nvPr>
            <p:ph idx="1"/>
          </p:nvPr>
        </p:nvSpPr>
        <p:spPr/>
        <p:txBody>
          <a:bodyPr/>
          <a:lstStyle/>
          <a:p>
            <a:r>
              <a:rPr lang="el-GR" dirty="0" smtClean="0"/>
              <a:t>Γράφω ένα ή και περισσότερα χαϊκού*</a:t>
            </a:r>
          </a:p>
          <a:p>
            <a:r>
              <a:rPr lang="el-GR" dirty="0" smtClean="0"/>
              <a:t>Γράφω ένα ποίημα</a:t>
            </a:r>
          </a:p>
          <a:p>
            <a:r>
              <a:rPr lang="el-GR" dirty="0" smtClean="0"/>
              <a:t>Γράφω ένα κειμενάκι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08517" y="37218"/>
            <a:ext cx="7886700" cy="919780"/>
          </a:xfrm>
        </p:spPr>
        <p:txBody>
          <a:bodyPr/>
          <a:lstStyle/>
          <a:p>
            <a:r>
              <a:rPr lang="el-GR" dirty="0"/>
              <a:t>Χαϊκού</a:t>
            </a:r>
          </a:p>
        </p:txBody>
      </p:sp>
      <p:sp>
        <p:nvSpPr>
          <p:cNvPr id="3" name="Θέση περιεχομένου 2"/>
          <p:cNvSpPr>
            <a:spLocks noGrp="1"/>
          </p:cNvSpPr>
          <p:nvPr>
            <p:ph idx="1"/>
          </p:nvPr>
        </p:nvSpPr>
        <p:spPr>
          <a:xfrm>
            <a:off x="408517" y="771260"/>
            <a:ext cx="7886700" cy="4351338"/>
          </a:xfrm>
        </p:spPr>
        <p:txBody>
          <a:bodyPr>
            <a:normAutofit fontScale="62500" lnSpcReduction="20000"/>
          </a:bodyPr>
          <a:lstStyle/>
          <a:p>
            <a:r>
              <a:rPr lang="el-GR" dirty="0"/>
              <a:t>Τα </a:t>
            </a:r>
            <a:r>
              <a:rPr lang="el-GR" b="1" dirty="0"/>
              <a:t>χαϊκού </a:t>
            </a:r>
            <a:r>
              <a:rPr lang="el-GR" dirty="0"/>
              <a:t>είναι είδος ποίησης που πρωτοεμφανίστηκε στην Ιαπωνία τον 16ο αι. και υιοθετήθηκε στην Ευρώπη στις αρχές του 20ού με αποτέλεσμα να γίνουν πολύ δημοφιλή σε όλο τον κόσμο. </a:t>
            </a:r>
          </a:p>
          <a:p>
            <a:r>
              <a:rPr lang="el-GR" dirty="0"/>
              <a:t>Στην αυθεντική στιχουργική μορφή τους, τα χαϊκού είναι μικρά ποιήματα από 17 συλλαβές σε έναν ενιαίο στίχο. </a:t>
            </a:r>
          </a:p>
          <a:p>
            <a:r>
              <a:rPr lang="el-GR" dirty="0"/>
              <a:t>Στην ευρωπαϊκή εκδοχή τους συνήθως υποδιαιρούνται σε 3 στίχους από 5, 7 και 5 συλλαβές, στους οποίους αποφεύγεται η ομοιοκαταληξία. </a:t>
            </a:r>
          </a:p>
          <a:p>
            <a:r>
              <a:rPr lang="el-GR" dirty="0"/>
              <a:t>Τα χαϊκού συμπυκνώνουν ευφυΐα και σοφία, που εκφράζονται με λυρική ή άλλοτε, χιουμοριστική διάθεση, ενώ συχνά υπάρχει το στοιχείο της έκπληξης. </a:t>
            </a:r>
          </a:p>
          <a:p>
            <a:r>
              <a:rPr lang="el-GR" dirty="0"/>
              <a:t>Τα θέματά τους είναι η φύση, οι εποχές και τα χρώματα, η ομορφιά των λέξεων και των αντιθέσεων, ενώ το νόημα σε αυτά κάποιες φορές αποκτά δευτερεύουσα σημασία. </a:t>
            </a:r>
          </a:p>
          <a:p>
            <a:r>
              <a:rPr lang="el-GR" dirty="0"/>
              <a:t>Ο Γνωστότερος Ιάπωνας Ποιητής χαϊκού ήταν ο Ματσούο Μπάσο ο οποίος έχει γράψει το πιο φημισμένο από όλα τα χαϊκού.    </a:t>
            </a:r>
          </a:p>
        </p:txBody>
      </p:sp>
      <p:pic>
        <p:nvPicPr>
          <p:cNvPr id="5" name="Εικόνα 4">
            <a:extLst>
              <a:ext uri="{FF2B5EF4-FFF2-40B4-BE49-F238E27FC236}">
                <a16:creationId xmlns:a16="http://schemas.microsoft.com/office/drawing/2014/main" xmlns="" id="{BFFB07A7-D896-4E0B-B235-0A1E059189B8}"/>
              </a:ext>
            </a:extLst>
          </p:cNvPr>
          <p:cNvPicPr>
            <a:picLocks noChangeAspect="1"/>
          </p:cNvPicPr>
          <p:nvPr/>
        </p:nvPicPr>
        <p:blipFill>
          <a:blip r:embed="rId2" cstate="print"/>
          <a:stretch>
            <a:fillRect/>
          </a:stretch>
        </p:blipFill>
        <p:spPr>
          <a:xfrm>
            <a:off x="1826497" y="5122599"/>
            <a:ext cx="1843009" cy="1684339"/>
          </a:xfrm>
          <a:prstGeom prst="rect">
            <a:avLst/>
          </a:prstGeom>
        </p:spPr>
      </p:pic>
      <p:pic>
        <p:nvPicPr>
          <p:cNvPr id="7" name="Εικόνα 6">
            <a:extLst>
              <a:ext uri="{FF2B5EF4-FFF2-40B4-BE49-F238E27FC236}">
                <a16:creationId xmlns:a16="http://schemas.microsoft.com/office/drawing/2014/main" xmlns="" id="{19E3B404-CE6D-4C5D-839E-9C5FDA83875F}"/>
              </a:ext>
            </a:extLst>
          </p:cNvPr>
          <p:cNvPicPr>
            <a:picLocks noChangeAspect="1"/>
          </p:cNvPicPr>
          <p:nvPr/>
        </p:nvPicPr>
        <p:blipFill>
          <a:blip r:embed="rId3" cstate="print"/>
          <a:stretch>
            <a:fillRect/>
          </a:stretch>
        </p:blipFill>
        <p:spPr>
          <a:xfrm>
            <a:off x="5019410" y="5165813"/>
            <a:ext cx="1814513" cy="1219200"/>
          </a:xfrm>
          <a:prstGeom prst="rect">
            <a:avLst/>
          </a:prstGeom>
        </p:spPr>
      </p:pic>
    </p:spTree>
    <p:extLst>
      <p:ext uri="{BB962C8B-B14F-4D97-AF65-F5344CB8AC3E}">
        <p14:creationId xmlns:p14="http://schemas.microsoft.com/office/powerpoint/2010/main" xmlns="" val="408033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Δεν υπάρχει διαθέσιμη περιγραφή για τη φωτογραφία.">
            <a:extLst>
              <a:ext uri="{FF2B5EF4-FFF2-40B4-BE49-F238E27FC236}">
                <a16:creationId xmlns:a16="http://schemas.microsoft.com/office/drawing/2014/main" xmlns="" id="{07512147-F43E-40DC-A82D-179E31AC4E23}"/>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3064" y="154588"/>
            <a:ext cx="1320800" cy="1761066"/>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Εικόνα 4">
            <a:extLst>
              <a:ext uri="{FF2B5EF4-FFF2-40B4-BE49-F238E27FC236}">
                <a16:creationId xmlns:a16="http://schemas.microsoft.com/office/drawing/2014/main" xmlns="" id="{530A33FF-8167-470D-A50A-8FBB469F55D6}"/>
              </a:ext>
            </a:extLst>
          </p:cNvPr>
          <p:cNvPicPr>
            <a:picLocks noChangeAspect="1"/>
          </p:cNvPicPr>
          <p:nvPr/>
        </p:nvPicPr>
        <p:blipFill>
          <a:blip r:embed="rId3" cstate="print"/>
          <a:stretch>
            <a:fillRect/>
          </a:stretch>
        </p:blipFill>
        <p:spPr>
          <a:xfrm>
            <a:off x="37455" y="1903325"/>
            <a:ext cx="1614488" cy="1457325"/>
          </a:xfrm>
          <a:prstGeom prst="rect">
            <a:avLst/>
          </a:prstGeom>
        </p:spPr>
      </p:pic>
      <p:pic>
        <p:nvPicPr>
          <p:cNvPr id="1028" name="Picture 4" descr="Δεν υπάρχει διαθέσιμη περιγραφή για τη φωτογραφία.">
            <a:extLst>
              <a:ext uri="{FF2B5EF4-FFF2-40B4-BE49-F238E27FC236}">
                <a16:creationId xmlns:a16="http://schemas.microsoft.com/office/drawing/2014/main" xmlns="" id="{CA98A264-02C8-4522-86FD-D11FA567C42B}"/>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32839" y="168028"/>
            <a:ext cx="1997295" cy="1714007"/>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Εικόνα 6">
            <a:extLst>
              <a:ext uri="{FF2B5EF4-FFF2-40B4-BE49-F238E27FC236}">
                <a16:creationId xmlns:a16="http://schemas.microsoft.com/office/drawing/2014/main" xmlns="" id="{C7A5E05B-1749-4B15-B568-67FECD72BE70}"/>
              </a:ext>
            </a:extLst>
          </p:cNvPr>
          <p:cNvPicPr>
            <a:picLocks noChangeAspect="1"/>
          </p:cNvPicPr>
          <p:nvPr/>
        </p:nvPicPr>
        <p:blipFill>
          <a:blip r:embed="rId5" cstate="print"/>
          <a:stretch>
            <a:fillRect/>
          </a:stretch>
        </p:blipFill>
        <p:spPr>
          <a:xfrm>
            <a:off x="1991523" y="1882035"/>
            <a:ext cx="1543050" cy="1419225"/>
          </a:xfrm>
          <a:prstGeom prst="rect">
            <a:avLst/>
          </a:prstGeom>
        </p:spPr>
      </p:pic>
      <p:pic>
        <p:nvPicPr>
          <p:cNvPr id="1032" name="Picture 8" descr="Δεν υπάρχει διαθέσιμη περιγραφή για τη φωτογραφία.">
            <a:extLst>
              <a:ext uri="{FF2B5EF4-FFF2-40B4-BE49-F238E27FC236}">
                <a16:creationId xmlns:a16="http://schemas.microsoft.com/office/drawing/2014/main" xmlns="" id="{EAC5EFA9-6909-41D6-BE79-F2E526E243D3}"/>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619109" y="217653"/>
            <a:ext cx="2354668" cy="1733297"/>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Εικόνα 10">
            <a:extLst>
              <a:ext uri="{FF2B5EF4-FFF2-40B4-BE49-F238E27FC236}">
                <a16:creationId xmlns:a16="http://schemas.microsoft.com/office/drawing/2014/main" xmlns="" id="{905B7F79-938C-4EE6-8EDA-7EF9CB0F3FF2}"/>
              </a:ext>
            </a:extLst>
          </p:cNvPr>
          <p:cNvPicPr>
            <a:picLocks noChangeAspect="1"/>
          </p:cNvPicPr>
          <p:nvPr/>
        </p:nvPicPr>
        <p:blipFill>
          <a:blip r:embed="rId7" cstate="print"/>
          <a:stretch>
            <a:fillRect/>
          </a:stretch>
        </p:blipFill>
        <p:spPr>
          <a:xfrm>
            <a:off x="4619109" y="1960474"/>
            <a:ext cx="1500188" cy="1409700"/>
          </a:xfrm>
          <a:prstGeom prst="rect">
            <a:avLst/>
          </a:prstGeom>
        </p:spPr>
      </p:pic>
      <p:pic>
        <p:nvPicPr>
          <p:cNvPr id="1034" name="Picture 10" descr="Δεν υπάρχει διαθέσιμη περιγραφή για τη φωτογραφία.">
            <a:extLst>
              <a:ext uri="{FF2B5EF4-FFF2-40B4-BE49-F238E27FC236}">
                <a16:creationId xmlns:a16="http://schemas.microsoft.com/office/drawing/2014/main" xmlns="" id="{18F9198B-1F69-4690-85C0-76DD9DCF6406}"/>
              </a:ext>
            </a:extLst>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42847" y="3784440"/>
            <a:ext cx="2004209" cy="1528321"/>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Εικόνα 12">
            <a:extLst>
              <a:ext uri="{FF2B5EF4-FFF2-40B4-BE49-F238E27FC236}">
                <a16:creationId xmlns:a16="http://schemas.microsoft.com/office/drawing/2014/main" xmlns="" id="{0EB401C3-6532-451C-BB68-2B475ECF88D7}"/>
              </a:ext>
            </a:extLst>
          </p:cNvPr>
          <p:cNvPicPr>
            <a:picLocks noChangeAspect="1"/>
          </p:cNvPicPr>
          <p:nvPr/>
        </p:nvPicPr>
        <p:blipFill>
          <a:blip r:embed="rId9" cstate="print"/>
          <a:stretch>
            <a:fillRect/>
          </a:stretch>
        </p:blipFill>
        <p:spPr>
          <a:xfrm>
            <a:off x="93696" y="5322288"/>
            <a:ext cx="1350169" cy="1381125"/>
          </a:xfrm>
          <a:prstGeom prst="rect">
            <a:avLst/>
          </a:prstGeom>
        </p:spPr>
      </p:pic>
      <p:pic>
        <p:nvPicPr>
          <p:cNvPr id="1036" name="Picture 12" descr="Δεν υπάρχει διαθέσιμη περιγραφή για τη φωτογραφία.">
            <a:extLst>
              <a:ext uri="{FF2B5EF4-FFF2-40B4-BE49-F238E27FC236}">
                <a16:creationId xmlns:a16="http://schemas.microsoft.com/office/drawing/2014/main" xmlns="" id="{6B7E12BB-DF7F-4C9F-B6D9-48DEE53D7F96}"/>
              </a:ext>
            </a:extLst>
          </p:cNvPr>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7286625" y="282865"/>
            <a:ext cx="1029822" cy="1733297"/>
          </a:xfrm>
          <a:prstGeom prst="rect">
            <a:avLst/>
          </a:prstGeom>
          <a:noFill/>
          <a:extLst>
            <a:ext uri="{909E8E84-426E-40DD-AFC4-6F175D3DCCD1}">
              <a14:hiddenFill xmlns:a14="http://schemas.microsoft.com/office/drawing/2010/main" xmlns="">
                <a:solidFill>
                  <a:srgbClr val="FFFFFF"/>
                </a:solidFill>
              </a14:hiddenFill>
            </a:ext>
          </a:extLst>
        </p:spPr>
      </p:pic>
      <p:pic>
        <p:nvPicPr>
          <p:cNvPr id="15" name="Εικόνα 14">
            <a:extLst>
              <a:ext uri="{FF2B5EF4-FFF2-40B4-BE49-F238E27FC236}">
                <a16:creationId xmlns:a16="http://schemas.microsoft.com/office/drawing/2014/main" xmlns="" id="{87FB4A0E-9C2B-4264-8817-6267B7B58E1E}"/>
              </a:ext>
            </a:extLst>
          </p:cNvPr>
          <p:cNvPicPr>
            <a:picLocks noChangeAspect="1"/>
          </p:cNvPicPr>
          <p:nvPr/>
        </p:nvPicPr>
        <p:blipFill>
          <a:blip r:embed="rId11" cstate="print"/>
          <a:stretch>
            <a:fillRect/>
          </a:stretch>
        </p:blipFill>
        <p:spPr>
          <a:xfrm>
            <a:off x="7286625" y="1960475"/>
            <a:ext cx="1857375" cy="1419225"/>
          </a:xfrm>
          <a:prstGeom prst="rect">
            <a:avLst/>
          </a:prstGeom>
        </p:spPr>
      </p:pic>
      <p:pic>
        <p:nvPicPr>
          <p:cNvPr id="1038" name="Picture 14" descr="Δεν υπάρχει διαθέσιμη περιγραφή για τη φωτογραφία.">
            <a:extLst>
              <a:ext uri="{FF2B5EF4-FFF2-40B4-BE49-F238E27FC236}">
                <a16:creationId xmlns:a16="http://schemas.microsoft.com/office/drawing/2014/main" xmlns="" id="{A8239136-D7A8-4B21-82AC-7E2D7FDAAB0D}"/>
              </a:ext>
            </a:extLst>
          </p:cNvPr>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2364914" y="3761467"/>
            <a:ext cx="623962" cy="1700908"/>
          </a:xfrm>
          <a:prstGeom prst="rect">
            <a:avLst/>
          </a:prstGeom>
          <a:noFill/>
          <a:extLst>
            <a:ext uri="{909E8E84-426E-40DD-AFC4-6F175D3DCCD1}">
              <a14:hiddenFill xmlns:a14="http://schemas.microsoft.com/office/drawing/2010/main" xmlns="">
                <a:solidFill>
                  <a:srgbClr val="FFFFFF"/>
                </a:solidFill>
              </a14:hiddenFill>
            </a:ext>
          </a:extLst>
        </p:spPr>
      </p:pic>
      <p:pic>
        <p:nvPicPr>
          <p:cNvPr id="17" name="Εικόνα 16">
            <a:extLst>
              <a:ext uri="{FF2B5EF4-FFF2-40B4-BE49-F238E27FC236}">
                <a16:creationId xmlns:a16="http://schemas.microsoft.com/office/drawing/2014/main" xmlns="" id="{ED41A681-DB34-4BD8-AF15-06B5A7EC65CF}"/>
              </a:ext>
            </a:extLst>
          </p:cNvPr>
          <p:cNvPicPr>
            <a:picLocks noChangeAspect="1"/>
          </p:cNvPicPr>
          <p:nvPr/>
        </p:nvPicPr>
        <p:blipFill>
          <a:blip r:embed="rId13" cstate="print"/>
          <a:stretch>
            <a:fillRect/>
          </a:stretch>
        </p:blipFill>
        <p:spPr>
          <a:xfrm>
            <a:off x="2102251" y="5498499"/>
            <a:ext cx="1321594" cy="1028700"/>
          </a:xfrm>
          <a:prstGeom prst="rect">
            <a:avLst/>
          </a:prstGeom>
        </p:spPr>
      </p:pic>
      <p:pic>
        <p:nvPicPr>
          <p:cNvPr id="1040" name="Picture 16" descr="Δεν υπάρχει διαθέσιμη περιγραφή για τη φωτογραφία.">
            <a:extLst>
              <a:ext uri="{FF2B5EF4-FFF2-40B4-BE49-F238E27FC236}">
                <a16:creationId xmlns:a16="http://schemas.microsoft.com/office/drawing/2014/main" xmlns="" id="{1D324380-B413-4053-9261-BEB947778404}"/>
              </a:ext>
            </a:extLst>
          </p:cNvPr>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745616" y="3665311"/>
            <a:ext cx="1251329" cy="1766581"/>
          </a:xfrm>
          <a:prstGeom prst="rect">
            <a:avLst/>
          </a:prstGeom>
          <a:noFill/>
          <a:extLst>
            <a:ext uri="{909E8E84-426E-40DD-AFC4-6F175D3DCCD1}">
              <a14:hiddenFill xmlns:a14="http://schemas.microsoft.com/office/drawing/2010/main" xmlns="">
                <a:solidFill>
                  <a:srgbClr val="FFFFFF"/>
                </a:solidFill>
              </a14:hiddenFill>
            </a:ext>
          </a:extLst>
        </p:spPr>
      </p:pic>
      <p:pic>
        <p:nvPicPr>
          <p:cNvPr id="19" name="Εικόνα 18">
            <a:extLst>
              <a:ext uri="{FF2B5EF4-FFF2-40B4-BE49-F238E27FC236}">
                <a16:creationId xmlns:a16="http://schemas.microsoft.com/office/drawing/2014/main" xmlns="" id="{B3EF8A8C-6204-4825-80EF-2314D91D70EC}"/>
              </a:ext>
            </a:extLst>
          </p:cNvPr>
          <p:cNvPicPr>
            <a:picLocks noChangeAspect="1"/>
          </p:cNvPicPr>
          <p:nvPr/>
        </p:nvPicPr>
        <p:blipFill>
          <a:blip r:embed="rId15" cstate="print"/>
          <a:stretch>
            <a:fillRect/>
          </a:stretch>
        </p:blipFill>
        <p:spPr>
          <a:xfrm>
            <a:off x="5745616" y="5474206"/>
            <a:ext cx="1450181" cy="1381125"/>
          </a:xfrm>
          <a:prstGeom prst="rect">
            <a:avLst/>
          </a:prstGeom>
        </p:spPr>
      </p:pic>
      <p:pic>
        <p:nvPicPr>
          <p:cNvPr id="1042" name="Picture 18" descr="Δεν υπάρχει διαθέσιμη περιγραφή για τη φωτογραφία.">
            <a:extLst>
              <a:ext uri="{FF2B5EF4-FFF2-40B4-BE49-F238E27FC236}">
                <a16:creationId xmlns:a16="http://schemas.microsoft.com/office/drawing/2014/main" xmlns="" id="{18AF1159-6468-4504-9013-7F76B0EE05B2}"/>
              </a:ext>
            </a:extLst>
          </p:cNvPr>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7498488" y="3684841"/>
            <a:ext cx="969355" cy="1747051"/>
          </a:xfrm>
          <a:prstGeom prst="rect">
            <a:avLst/>
          </a:prstGeom>
          <a:noFill/>
          <a:extLst>
            <a:ext uri="{909E8E84-426E-40DD-AFC4-6F175D3DCCD1}">
              <a14:hiddenFill xmlns:a14="http://schemas.microsoft.com/office/drawing/2010/main" xmlns="">
                <a:solidFill>
                  <a:srgbClr val="FFFFFF"/>
                </a:solidFill>
              </a14:hiddenFill>
            </a:ext>
          </a:extLst>
        </p:spPr>
      </p:pic>
      <p:pic>
        <p:nvPicPr>
          <p:cNvPr id="21" name="Εικόνα 20">
            <a:extLst>
              <a:ext uri="{FF2B5EF4-FFF2-40B4-BE49-F238E27FC236}">
                <a16:creationId xmlns:a16="http://schemas.microsoft.com/office/drawing/2014/main" xmlns="" id="{F053E79F-9CD8-4E77-95A3-03928AE8086B}"/>
              </a:ext>
            </a:extLst>
          </p:cNvPr>
          <p:cNvPicPr>
            <a:picLocks noChangeAspect="1"/>
          </p:cNvPicPr>
          <p:nvPr/>
        </p:nvPicPr>
        <p:blipFill>
          <a:blip r:embed="rId17" cstate="print"/>
          <a:stretch>
            <a:fillRect/>
          </a:stretch>
        </p:blipFill>
        <p:spPr>
          <a:xfrm>
            <a:off x="7498488" y="5431891"/>
            <a:ext cx="1635919" cy="1390650"/>
          </a:xfrm>
          <a:prstGeom prst="rect">
            <a:avLst/>
          </a:prstGeom>
        </p:spPr>
      </p:pic>
      <p:pic>
        <p:nvPicPr>
          <p:cNvPr id="1044" name="Picture 20" descr="Δεν υπάρχει διαθέσιμη περιγραφή για τη φωτογραφία.">
            <a:extLst>
              <a:ext uri="{FF2B5EF4-FFF2-40B4-BE49-F238E27FC236}">
                <a16:creationId xmlns:a16="http://schemas.microsoft.com/office/drawing/2014/main" xmlns="" id="{ED833BA3-9CBE-4A2C-9535-2F3C23DA90F6}"/>
              </a:ext>
            </a:extLst>
          </p:cNvPr>
          <p:cNvPicPr>
            <a:picLocks noChangeAspect="1" noChangeArrowheads="1"/>
          </p:cNvPicPr>
          <p:nvPr/>
        </p:nvPicPr>
        <p:blipFill>
          <a:blip r:embed="rId18" cstate="print">
            <a:extLst>
              <a:ext uri="{28A0092B-C50C-407E-A947-70E740481C1C}">
                <a14:useLocalDpi xmlns:a14="http://schemas.microsoft.com/office/drawing/2010/main" xmlns="" val="0"/>
              </a:ext>
            </a:extLst>
          </a:blip>
          <a:srcRect/>
          <a:stretch>
            <a:fillRect/>
          </a:stretch>
        </p:blipFill>
        <p:spPr bwMode="auto">
          <a:xfrm>
            <a:off x="3670389" y="3730985"/>
            <a:ext cx="1916223" cy="1700907"/>
          </a:xfrm>
          <a:prstGeom prst="rect">
            <a:avLst/>
          </a:prstGeom>
          <a:noFill/>
          <a:extLst>
            <a:ext uri="{909E8E84-426E-40DD-AFC4-6F175D3DCCD1}">
              <a14:hiddenFill xmlns:a14="http://schemas.microsoft.com/office/drawing/2010/main" xmlns="">
                <a:solidFill>
                  <a:srgbClr val="FFFFFF"/>
                </a:solidFill>
              </a14:hiddenFill>
            </a:ext>
          </a:extLst>
        </p:spPr>
      </p:pic>
      <p:pic>
        <p:nvPicPr>
          <p:cNvPr id="23" name="Εικόνα 22">
            <a:extLst>
              <a:ext uri="{FF2B5EF4-FFF2-40B4-BE49-F238E27FC236}">
                <a16:creationId xmlns:a16="http://schemas.microsoft.com/office/drawing/2014/main" xmlns="" id="{C441A3E2-64A8-494F-85A6-6748F6577B1D}"/>
              </a:ext>
            </a:extLst>
          </p:cNvPr>
          <p:cNvPicPr>
            <a:picLocks noChangeAspect="1"/>
          </p:cNvPicPr>
          <p:nvPr/>
        </p:nvPicPr>
        <p:blipFill>
          <a:blip r:embed="rId19" cstate="print"/>
          <a:stretch>
            <a:fillRect/>
          </a:stretch>
        </p:blipFill>
        <p:spPr>
          <a:xfrm>
            <a:off x="3638407" y="5431892"/>
            <a:ext cx="1393031" cy="1076325"/>
          </a:xfrm>
          <a:prstGeom prst="rect">
            <a:avLst/>
          </a:prstGeom>
        </p:spPr>
      </p:pic>
    </p:spTree>
    <p:extLst>
      <p:ext uri="{BB962C8B-B14F-4D97-AF65-F5344CB8AC3E}">
        <p14:creationId xmlns:p14="http://schemas.microsoft.com/office/powerpoint/2010/main" xmlns="" val="291496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Μουσική για την ελιά</a:t>
            </a:r>
            <a:endParaRPr lang="el-GR" dirty="0"/>
          </a:p>
        </p:txBody>
      </p:sp>
      <p:sp>
        <p:nvSpPr>
          <p:cNvPr id="3" name="2 - Θέση περιεχομένου"/>
          <p:cNvSpPr>
            <a:spLocks noGrp="1"/>
          </p:cNvSpPr>
          <p:nvPr>
            <p:ph idx="1"/>
          </p:nvPr>
        </p:nvSpPr>
        <p:spPr>
          <a:xfrm>
            <a:off x="0" y="1628800"/>
            <a:ext cx="9144000" cy="4525963"/>
          </a:xfrm>
        </p:spPr>
        <p:txBody>
          <a:bodyPr/>
          <a:lstStyle/>
          <a:p>
            <a:r>
              <a:rPr lang="el-GR" dirty="0" smtClean="0"/>
              <a:t>Γράφω μία απλή σύνθεση με λίγες νότες (λούπα*)</a:t>
            </a:r>
          </a:p>
          <a:p>
            <a:r>
              <a:rPr lang="el-GR" dirty="0" smtClean="0"/>
              <a:t>Γράφω μία μεγαλύτερη μουσική σύνθεση</a:t>
            </a:r>
          </a:p>
          <a:p>
            <a:r>
              <a:rPr lang="el-GR" dirty="0" smtClean="0"/>
              <a:t>Γράφω μία περιγραφική* μουσική σύνθεση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052736"/>
            <a:ext cx="8229600" cy="634082"/>
          </a:xfrm>
        </p:spPr>
        <p:txBody>
          <a:bodyPr>
            <a:normAutofit fontScale="90000"/>
          </a:bodyPr>
          <a:lstStyle/>
          <a:p>
            <a:pPr lvl="0"/>
            <a:r>
              <a:rPr lang="en-US" b="1" cap="all" dirty="0" smtClean="0">
                <a:solidFill>
                  <a:prstClr val="black"/>
                </a:solidFill>
              </a:rPr>
              <a:t>CHROME MUSIC LAB</a:t>
            </a:r>
            <a:br>
              <a:rPr lang="en-US" b="1" cap="all" dirty="0" smtClean="0">
                <a:solidFill>
                  <a:prstClr val="black"/>
                </a:solidFill>
              </a:rPr>
            </a:br>
            <a:endParaRPr lang="el-GR" dirty="0"/>
          </a:p>
        </p:txBody>
      </p:sp>
      <p:sp>
        <p:nvSpPr>
          <p:cNvPr id="3" name="2 - Θέση περιεχομένου"/>
          <p:cNvSpPr>
            <a:spLocks noGrp="1"/>
          </p:cNvSpPr>
          <p:nvPr>
            <p:ph idx="1"/>
          </p:nvPr>
        </p:nvSpPr>
        <p:spPr>
          <a:xfrm>
            <a:off x="467544" y="2204864"/>
            <a:ext cx="8229600" cy="4525963"/>
          </a:xfrm>
        </p:spPr>
        <p:txBody>
          <a:bodyPr>
            <a:normAutofit fontScale="47500" lnSpcReduction="20000"/>
          </a:bodyPr>
          <a:lstStyle/>
          <a:p>
            <a:pPr algn="just"/>
            <a:r>
              <a:rPr lang="el-GR" b="1" dirty="0" smtClean="0"/>
              <a:t>Τι είναι το Chrome Music Lab</a:t>
            </a:r>
            <a:r>
              <a:rPr lang="el-GR" b="1" dirty="0" smtClean="0"/>
              <a:t>; </a:t>
            </a:r>
            <a:r>
              <a:rPr lang="el-GR" dirty="0" smtClean="0"/>
              <a:t>Το </a:t>
            </a:r>
            <a:r>
              <a:rPr lang="el-GR" dirty="0" smtClean="0"/>
              <a:t>Chrome Music Lab είναι ένας ιστότοπος που κάνει την εκμάθηση της μουσικής πιο προσιτή μέσω διασκεδαστικών, πρακτικών πειραμάτων</a:t>
            </a:r>
            <a:r>
              <a:rPr lang="el-GR" dirty="0" smtClean="0"/>
              <a:t>. </a:t>
            </a:r>
          </a:p>
          <a:p>
            <a:pPr algn="just"/>
            <a:r>
              <a:rPr lang="el-GR" b="1" dirty="0" smtClean="0"/>
              <a:t>Για </a:t>
            </a:r>
            <a:r>
              <a:rPr lang="el-GR" b="1" dirty="0" smtClean="0"/>
              <a:t>ποιο λόγο μπορεί να χρησιμοποιηθεί</a:t>
            </a:r>
            <a:r>
              <a:rPr lang="el-GR" b="1" dirty="0" smtClean="0"/>
              <a:t>; </a:t>
            </a:r>
            <a:r>
              <a:rPr lang="el-GR" dirty="0" smtClean="0"/>
              <a:t>Πολλοί </a:t>
            </a:r>
            <a:r>
              <a:rPr lang="el-GR" dirty="0" smtClean="0"/>
              <a:t>εκπαιδευτικοί χρησιμοποιούν το Chrome Music Lab ως εργαλείο στις τάξεις τους για να εξερευνήσουν τη μουσική και τις συνδέσεις της με την επιστήμη, τα μαθηματικά, την τέχνη και άλλα. Το έχουν συνδυάσει με χορό και ζωντανά όργανα. Ακολουθεί μια συλλογή ορισμένων χρήσεων που βρήκαμε στο Twitter</a:t>
            </a:r>
            <a:r>
              <a:rPr lang="el-GR" dirty="0" smtClean="0"/>
              <a:t>.</a:t>
            </a:r>
          </a:p>
          <a:p>
            <a:pPr algn="just"/>
            <a:r>
              <a:rPr lang="el-GR" b="1" dirty="0" smtClean="0"/>
              <a:t>Μπορώ </a:t>
            </a:r>
            <a:r>
              <a:rPr lang="el-GR" b="1" dirty="0" smtClean="0"/>
              <a:t>να το χρησιμοποιήσω για να φτιάξω τα δικά μου </a:t>
            </a:r>
            <a:r>
              <a:rPr lang="el-GR" b="1" dirty="0" smtClean="0"/>
              <a:t>τραγούδια; </a:t>
            </a:r>
            <a:r>
              <a:rPr lang="el-GR" dirty="0" smtClean="0"/>
              <a:t>Ναι</a:t>
            </a:r>
            <a:r>
              <a:rPr lang="el-GR" dirty="0" smtClean="0"/>
              <a:t>. Δείτε το πείραμα Song Maker, το οποίο σας επιτρέπει να φτιάξετε και να μοιραστείτε τα δικά σας τραγούδια</a:t>
            </a:r>
            <a:r>
              <a:rPr lang="el-GR" dirty="0" smtClean="0"/>
              <a:t>.</a:t>
            </a:r>
          </a:p>
          <a:p>
            <a:pPr algn="just"/>
            <a:r>
              <a:rPr lang="el-GR" b="1" dirty="0" smtClean="0"/>
              <a:t>Χρειάζεται </a:t>
            </a:r>
            <a:r>
              <a:rPr lang="el-GR" b="1" dirty="0" smtClean="0"/>
              <a:t>να δημιουργήσω έναν λογαριασμό</a:t>
            </a:r>
            <a:r>
              <a:rPr lang="el-GR" b="1" dirty="0" smtClean="0"/>
              <a:t>;  </a:t>
            </a:r>
            <a:r>
              <a:rPr lang="el-GR" dirty="0" smtClean="0"/>
              <a:t>Όχι</a:t>
            </a:r>
            <a:r>
              <a:rPr lang="el-GR" dirty="0" smtClean="0"/>
              <a:t>. Απλά ανοίξτε οποιοδήποτε πείραμα και αρχίστε να παίζετε</a:t>
            </a:r>
            <a:r>
              <a:rPr lang="el-GR" dirty="0" smtClean="0"/>
              <a:t>.</a:t>
            </a:r>
          </a:p>
          <a:p>
            <a:pPr algn="just"/>
            <a:r>
              <a:rPr lang="el-GR" b="1" dirty="0" smtClean="0"/>
              <a:t>Πώς </a:t>
            </a:r>
            <a:r>
              <a:rPr lang="el-GR" b="1" dirty="0" smtClean="0"/>
              <a:t>κατασκευάστηκαν αυτά</a:t>
            </a:r>
            <a:r>
              <a:rPr lang="el-GR" b="1" dirty="0" smtClean="0"/>
              <a:t>; </a:t>
            </a:r>
            <a:r>
              <a:rPr lang="el-GR" dirty="0" smtClean="0"/>
              <a:t>Όλα </a:t>
            </a:r>
            <a:r>
              <a:rPr lang="el-GR" dirty="0" smtClean="0"/>
              <a:t>τα πειράματά μας έχουν κατασκευαστεί με ελεύθερα προσβάσιμες τεχνολογίες ιστού, όπως Web Audio API, WebMIDI, Tone.js και άλλα. Αυτά τα εργαλεία διευκολύνουν τους προγραμματιστές να δημιουργήσουν νέες διαδραστικές μουσικές εμπειρίες. Μπορείτε να αποκτήσετε τον κώδικα ανοιχτού κώδικα για πολλά από αυτά τα πειράματα εδώ στο Github</a:t>
            </a:r>
            <a:r>
              <a:rPr lang="el-GR" dirty="0" smtClean="0"/>
              <a:t>.</a:t>
            </a:r>
          </a:p>
          <a:p>
            <a:pPr algn="just"/>
            <a:r>
              <a:rPr lang="el-GR" b="1" dirty="0" smtClean="0"/>
              <a:t>Σε </a:t>
            </a:r>
            <a:r>
              <a:rPr lang="el-GR" b="1" dirty="0" smtClean="0"/>
              <a:t>ποιες συσκευές λειτουργούν αυτά</a:t>
            </a:r>
            <a:r>
              <a:rPr lang="el-GR" b="1" dirty="0" smtClean="0"/>
              <a:t>; </a:t>
            </a:r>
            <a:r>
              <a:rPr lang="el-GR" dirty="0" smtClean="0"/>
              <a:t>Μπορείτε </a:t>
            </a:r>
            <a:r>
              <a:rPr lang="el-GR" dirty="0" smtClean="0"/>
              <a:t>να παίξετε με αυτά τα πειράματα σε όλες τις συσκευές - τηλέφωνα, tablet, φορητούς υπολογιστές - απλά ανοίγοντας τον ιστότοπο σε ένα πρόγραμμα περιήγησης ιστού, όπως το Chrome</a:t>
            </a:r>
            <a:r>
              <a:rPr lang="el-GR" dirty="0" smtClean="0"/>
              <a:t>.</a:t>
            </a:r>
          </a:p>
          <a:p>
            <a:pPr algn="just"/>
            <a:r>
              <a:rPr lang="el-GR" b="1" dirty="0" smtClean="0"/>
              <a:t>Τι </a:t>
            </a:r>
            <a:r>
              <a:rPr lang="el-GR" b="1" dirty="0" smtClean="0"/>
              <a:t>ακολουθεί για το Chrome Music Lab</a:t>
            </a:r>
            <a:r>
              <a:rPr lang="el-GR" b="1" dirty="0" smtClean="0"/>
              <a:t>; </a:t>
            </a:r>
            <a:r>
              <a:rPr lang="el-GR" dirty="0" smtClean="0"/>
              <a:t>Πάντα </a:t>
            </a:r>
            <a:r>
              <a:rPr lang="el-GR" dirty="0" smtClean="0"/>
              <a:t>εμπνεόμαστε από νέους, απροσδόκητους τρόπους με τους οποίους οι άνθρωποι χρησιμοποιούν αυτά τα πειράματα. Αν θέλετε να μοιραστείτε κάτι μαζί μας, δημοσιεύστε το με το #chromemusiclab ή στείλτε μας ένα </a:t>
            </a:r>
            <a:r>
              <a:rPr lang="el-GR" dirty="0" smtClean="0"/>
              <a:t>μήνυμα.</a:t>
            </a:r>
            <a:endParaRPr lang="el-GR" dirty="0"/>
          </a:p>
        </p:txBody>
      </p:sp>
      <p:sp>
        <p:nvSpPr>
          <p:cNvPr id="4" name="3 - Ορθογώνιο"/>
          <p:cNvSpPr/>
          <p:nvPr/>
        </p:nvSpPr>
        <p:spPr>
          <a:xfrm>
            <a:off x="827584" y="1412776"/>
            <a:ext cx="7776864" cy="646331"/>
          </a:xfrm>
          <a:prstGeom prst="rect">
            <a:avLst/>
          </a:prstGeom>
        </p:spPr>
        <p:txBody>
          <a:bodyPr wrap="square">
            <a:spAutoFit/>
          </a:bodyPr>
          <a:lstStyle/>
          <a:p>
            <a:r>
              <a:rPr lang="el-GR" u="sng" dirty="0" smtClean="0">
                <a:solidFill>
                  <a:prstClr val="black"/>
                </a:solidFill>
                <a:hlinkClick r:id="rId2"/>
              </a:rPr>
              <a:t>https://musiclab.chromeexperiments.com/Experiments?fbclid=IwAR1X9gQmS2O3bwxyrXdSubpNpkYBRRQsOdbOa2WaWZoCZBY4sB4A-Vkx0Cw</a:t>
            </a:r>
            <a:endParaRPr lang="el-GR" dirty="0"/>
          </a:p>
        </p:txBody>
      </p:sp>
      <p:sp>
        <p:nvSpPr>
          <p:cNvPr id="5" name="4 - Ορθογώνιο"/>
          <p:cNvSpPr/>
          <p:nvPr/>
        </p:nvSpPr>
        <p:spPr>
          <a:xfrm>
            <a:off x="1187624" y="0"/>
            <a:ext cx="7272808" cy="769441"/>
          </a:xfrm>
          <a:prstGeom prst="rect">
            <a:avLst/>
          </a:prstGeom>
        </p:spPr>
        <p:txBody>
          <a:bodyPr wrap="square">
            <a:spAutoFit/>
          </a:bodyPr>
          <a:lstStyle/>
          <a:p>
            <a:r>
              <a:rPr lang="el-GR" sz="4400" dirty="0" smtClean="0"/>
              <a:t>Υλικό για μουσικές συνθέσεις</a:t>
            </a:r>
            <a:endParaRPr lang="el-GR" sz="4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Υλικό για μουσικές συνθέσεις</a:t>
            </a:r>
            <a:endParaRPr lang="el-GR" dirty="0"/>
          </a:p>
        </p:txBody>
      </p:sp>
      <p:sp>
        <p:nvSpPr>
          <p:cNvPr id="3" name="2 - Θέση περιεχομένου"/>
          <p:cNvSpPr>
            <a:spLocks noGrp="1"/>
          </p:cNvSpPr>
          <p:nvPr>
            <p:ph sz="half" idx="1"/>
          </p:nvPr>
        </p:nvSpPr>
        <p:spPr>
          <a:xfrm>
            <a:off x="251520" y="2708920"/>
            <a:ext cx="4038600" cy="3617243"/>
          </a:xfrm>
        </p:spPr>
        <p:txBody>
          <a:bodyPr>
            <a:normAutofit/>
          </a:bodyPr>
          <a:lstStyle/>
          <a:p>
            <a:r>
              <a:rPr lang="en-US" b="1" cap="all" dirty="0" smtClean="0"/>
              <a:t>SHARED PIANO</a:t>
            </a:r>
          </a:p>
          <a:p>
            <a:r>
              <a:rPr lang="en-US" b="1" cap="all" dirty="0" smtClean="0">
                <a:solidFill>
                  <a:srgbClr val="00B050"/>
                </a:solidFill>
              </a:rPr>
              <a:t>SONG MAKER</a:t>
            </a:r>
          </a:p>
          <a:p>
            <a:r>
              <a:rPr lang="en-US" b="1" cap="all" dirty="0" smtClean="0"/>
              <a:t>Rhythm</a:t>
            </a:r>
          </a:p>
          <a:p>
            <a:r>
              <a:rPr lang="en-US" b="1" cap="all" dirty="0" smtClean="0">
                <a:solidFill>
                  <a:srgbClr val="00B050"/>
                </a:solidFill>
              </a:rPr>
              <a:t>S</a:t>
            </a:r>
            <a:r>
              <a:rPr lang="en-US" b="1" cap="all" dirty="0" smtClean="0"/>
              <a:t>p</a:t>
            </a:r>
            <a:r>
              <a:rPr lang="en-US" b="1" cap="all" dirty="0" smtClean="0">
                <a:solidFill>
                  <a:srgbClr val="00B050"/>
                </a:solidFill>
              </a:rPr>
              <a:t>e</a:t>
            </a:r>
            <a:r>
              <a:rPr lang="en-US" b="1" cap="all" dirty="0" smtClean="0"/>
              <a:t>c</a:t>
            </a:r>
            <a:r>
              <a:rPr lang="en-US" b="1" cap="all" dirty="0" smtClean="0">
                <a:solidFill>
                  <a:srgbClr val="00B050"/>
                </a:solidFill>
              </a:rPr>
              <a:t>t</a:t>
            </a:r>
            <a:r>
              <a:rPr lang="en-US" b="1" cap="all" dirty="0" smtClean="0"/>
              <a:t>r</a:t>
            </a:r>
            <a:r>
              <a:rPr lang="en-US" b="1" cap="all" dirty="0" smtClean="0">
                <a:solidFill>
                  <a:srgbClr val="00B050"/>
                </a:solidFill>
              </a:rPr>
              <a:t>o</a:t>
            </a:r>
            <a:r>
              <a:rPr lang="en-US" b="1" cap="all" dirty="0" smtClean="0"/>
              <a:t>g</a:t>
            </a:r>
            <a:r>
              <a:rPr lang="en-US" b="1" cap="all" dirty="0" smtClean="0">
                <a:solidFill>
                  <a:srgbClr val="00B050"/>
                </a:solidFill>
              </a:rPr>
              <a:t>r</a:t>
            </a:r>
            <a:r>
              <a:rPr lang="en-US" b="1" cap="all" dirty="0" smtClean="0"/>
              <a:t>a</a:t>
            </a:r>
            <a:r>
              <a:rPr lang="en-US" b="1" cap="all" dirty="0" smtClean="0">
                <a:solidFill>
                  <a:srgbClr val="00B050"/>
                </a:solidFill>
              </a:rPr>
              <a:t>m</a:t>
            </a:r>
          </a:p>
          <a:p>
            <a:r>
              <a:rPr lang="en-US" b="1" cap="all" dirty="0" smtClean="0"/>
              <a:t>Sound waves</a:t>
            </a:r>
          </a:p>
          <a:p>
            <a:r>
              <a:rPr lang="en-US" b="1" cap="all" dirty="0" smtClean="0"/>
              <a:t>Arpeggios</a:t>
            </a:r>
          </a:p>
          <a:p>
            <a:r>
              <a:rPr lang="en-US" b="1" cap="all" dirty="0" smtClean="0">
                <a:solidFill>
                  <a:srgbClr val="00B050"/>
                </a:solidFill>
              </a:rPr>
              <a:t>Kandinsky </a:t>
            </a:r>
            <a:r>
              <a:rPr lang="en-US" sz="1400" b="1" cap="all" dirty="0" smtClean="0"/>
              <a:t>[</a:t>
            </a:r>
            <a:r>
              <a:rPr lang="el-GR" sz="1400" b="1" cap="all" dirty="0" err="1" smtClean="0"/>
              <a:t>λουπα</a:t>
            </a:r>
            <a:r>
              <a:rPr lang="en-US" sz="1400" b="1" cap="all" dirty="0" smtClean="0"/>
              <a:t>]</a:t>
            </a:r>
            <a:endParaRPr lang="en-US" b="1" cap="all" dirty="0" smtClean="0"/>
          </a:p>
          <a:p>
            <a:pPr>
              <a:buNone/>
            </a:pPr>
            <a:endParaRPr lang="el-GR" sz="2000" dirty="0"/>
          </a:p>
        </p:txBody>
      </p:sp>
      <p:sp>
        <p:nvSpPr>
          <p:cNvPr id="8" name="7 - Θέση περιεχομένου"/>
          <p:cNvSpPr>
            <a:spLocks noGrp="1"/>
          </p:cNvSpPr>
          <p:nvPr>
            <p:ph sz="half" idx="2"/>
          </p:nvPr>
        </p:nvSpPr>
        <p:spPr>
          <a:xfrm>
            <a:off x="3995936" y="2708920"/>
            <a:ext cx="4608512" cy="3689251"/>
          </a:xfrm>
        </p:spPr>
        <p:txBody>
          <a:bodyPr>
            <a:normAutofit/>
          </a:bodyPr>
          <a:lstStyle/>
          <a:p>
            <a:r>
              <a:rPr lang="en-US" b="1" cap="all" dirty="0" smtClean="0"/>
              <a:t>Voice spinner</a:t>
            </a:r>
          </a:p>
          <a:p>
            <a:r>
              <a:rPr lang="en-US" b="1" cap="all" dirty="0" smtClean="0"/>
              <a:t>Harmonics</a:t>
            </a:r>
          </a:p>
          <a:p>
            <a:r>
              <a:rPr lang="en-US" b="1" cap="all" dirty="0" smtClean="0"/>
              <a:t>Piano roll</a:t>
            </a:r>
          </a:p>
          <a:p>
            <a:r>
              <a:rPr lang="en-US" b="1" cap="all" dirty="0" smtClean="0"/>
              <a:t>Oscillators</a:t>
            </a:r>
            <a:r>
              <a:rPr lang="el-GR" b="1" cap="all" dirty="0" smtClean="0"/>
              <a:t> </a:t>
            </a:r>
            <a:r>
              <a:rPr lang="el-GR" sz="1400" b="1" cap="all" dirty="0" smtClean="0"/>
              <a:t>[ΧΑΧΑΧΑ]</a:t>
            </a:r>
            <a:endParaRPr lang="en-US" b="1" cap="all" dirty="0" smtClean="0"/>
          </a:p>
          <a:p>
            <a:r>
              <a:rPr lang="en-US" b="1" cap="all" dirty="0" smtClean="0"/>
              <a:t>Strings</a:t>
            </a:r>
          </a:p>
          <a:p>
            <a:r>
              <a:rPr lang="en-US" b="1" cap="all" dirty="0" smtClean="0">
                <a:solidFill>
                  <a:srgbClr val="00B050"/>
                </a:solidFill>
              </a:rPr>
              <a:t>Melody </a:t>
            </a:r>
            <a:r>
              <a:rPr lang="en-US" b="1" cap="all" dirty="0" smtClean="0">
                <a:solidFill>
                  <a:srgbClr val="00B050"/>
                </a:solidFill>
              </a:rPr>
              <a:t>maker</a:t>
            </a:r>
            <a:r>
              <a:rPr lang="el-GR" b="1" cap="all" dirty="0" smtClean="0">
                <a:solidFill>
                  <a:srgbClr val="00B050"/>
                </a:solidFill>
              </a:rPr>
              <a:t> </a:t>
            </a:r>
            <a:r>
              <a:rPr lang="el-GR" sz="1400" b="1" cap="all" dirty="0" smtClean="0"/>
              <a:t>[&amp; </a:t>
            </a:r>
            <a:r>
              <a:rPr lang="el-GR" sz="1400" b="1" cap="all" dirty="0" err="1" smtClean="0"/>
              <a:t>ρυθμικη</a:t>
            </a:r>
            <a:r>
              <a:rPr lang="el-GR" sz="1400" b="1" cap="all" dirty="0" smtClean="0"/>
              <a:t> </a:t>
            </a:r>
            <a:r>
              <a:rPr lang="el-GR" sz="1400" b="1" cap="all" dirty="0" err="1" smtClean="0"/>
              <a:t>αγωγη</a:t>
            </a:r>
            <a:r>
              <a:rPr lang="el-GR" sz="1400" b="1" cap="all" dirty="0" smtClean="0"/>
              <a:t>]</a:t>
            </a:r>
            <a:endParaRPr lang="en-US" b="1" cap="all" dirty="0" smtClean="0"/>
          </a:p>
          <a:p>
            <a:r>
              <a:rPr lang="en-US" b="1" cap="all" dirty="0" smtClean="0"/>
              <a:t>chords</a:t>
            </a:r>
            <a:endParaRPr lang="el-GR" b="1" cap="all" dirty="0" smtClean="0"/>
          </a:p>
          <a:p>
            <a:endParaRPr lang="el-GR" dirty="0"/>
          </a:p>
        </p:txBody>
      </p:sp>
      <p:sp>
        <p:nvSpPr>
          <p:cNvPr id="5" name="4 - Ορθογώνιο"/>
          <p:cNvSpPr/>
          <p:nvPr/>
        </p:nvSpPr>
        <p:spPr>
          <a:xfrm>
            <a:off x="2339752" y="1844824"/>
            <a:ext cx="3744416" cy="584775"/>
          </a:xfrm>
          <a:prstGeom prst="rect">
            <a:avLst/>
          </a:prstGeom>
        </p:spPr>
        <p:txBody>
          <a:bodyPr wrap="square">
            <a:spAutoFit/>
          </a:bodyPr>
          <a:lstStyle/>
          <a:p>
            <a:pPr marL="342900" lvl="0" indent="-342900">
              <a:spcBef>
                <a:spcPct val="20000"/>
              </a:spcBef>
            </a:pPr>
            <a:r>
              <a:rPr lang="en-US" sz="3200" b="1" cap="all" dirty="0" smtClean="0">
                <a:solidFill>
                  <a:prstClr val="black"/>
                </a:solidFill>
              </a:rPr>
              <a:t>CHROME MUSIC LAB</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528</Words>
  <Application>Microsoft Office PowerPoint</Application>
  <PresentationFormat>Προβολή στην οθόνη (4:3)</PresentationFormat>
  <Paragraphs>43</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Η ελιά του Πεισίστρατου</vt:lpstr>
      <vt:lpstr>Κείμενα για την ελιά</vt:lpstr>
      <vt:lpstr>Χαϊκού</vt:lpstr>
      <vt:lpstr>Διαφάνεια 4</vt:lpstr>
      <vt:lpstr>Μουσική για την ελιά</vt:lpstr>
      <vt:lpstr>CHROME MUSIC LAB </vt:lpstr>
      <vt:lpstr>Υλικό για μουσικές συνθέσεις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ελιά του Πεισίστρατου</dc:title>
  <dc:creator>peiramatiko</dc:creator>
  <cp:lastModifiedBy>peiramatiko</cp:lastModifiedBy>
  <cp:revision>7</cp:revision>
  <dcterms:created xsi:type="dcterms:W3CDTF">2023-03-28T09:48:08Z</dcterms:created>
  <dcterms:modified xsi:type="dcterms:W3CDTF">2023-03-28T10:23:30Z</dcterms:modified>
</cp:coreProperties>
</file>