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256" r:id="rId3"/>
    <p:sldId id="257" r:id="rId4"/>
    <p:sldId id="262" r:id="rId5"/>
    <p:sldId id="263" r:id="rId6"/>
    <p:sldId id="264" r:id="rId7"/>
    <p:sldId id="265" r:id="rId8"/>
    <p:sldId id="259" r:id="rId9"/>
    <p:sldId id="261" r:id="rId10"/>
    <p:sldId id="260" r:id="rId11"/>
    <p:sldId id="266" r:id="rId12"/>
    <p:sldId id="267" r:id="rId13"/>
    <p:sldId id="268" r:id="rId14"/>
    <p:sldId id="269" r:id="rId15"/>
    <p:sldId id="270" r:id="rId16"/>
    <p:sldId id="271" r:id="rId17"/>
    <p:sldId id="272" r:id="rId18"/>
    <p:sldId id="273" r:id="rId19"/>
    <p:sldId id="274" r:id="rId20"/>
    <p:sldId id="275" r:id="rId21"/>
    <p:sldId id="283"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hasCustomPrompt="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6887B8-11DF-4BDD-8F60-F12D886E4929}" type="slidenum">
              <a:rPr lang="el-GR" smtClean="0"/>
            </a:fld>
            <a:endParaRPr lang="el-GR"/>
          </a:p>
        </p:txBody>
      </p:sp>
      <p:sp>
        <p:nvSpPr>
          <p:cNvPr id="8" name="7 - Τίτλος"/>
          <p:cNvSpPr>
            <a:spLocks noGrp="1"/>
          </p:cNvSpPr>
          <p:nvPr>
            <p:ph type="ctrTitle" hasCustomPrompt="1"/>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6887B8-11DF-4BDD-8F60-F12D886E4929}" type="slidenum">
              <a:rPr lang="el-GR" smtClean="0"/>
            </a:fld>
            <a:endParaRPr lang="el-G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96887B8-11DF-4BDD-8F60-F12D886E4929}" type="slidenum">
              <a:rPr lang="el-GR" smtClean="0"/>
            </a:fld>
            <a:endParaRPr lang="el-GR"/>
          </a:p>
        </p:txBody>
      </p:sp>
      <p:sp>
        <p:nvSpPr>
          <p:cNvPr id="3" name="2 - Θέση κατακόρυφου κειμένου"/>
          <p:cNvSpPr>
            <a:spLocks noGrp="1"/>
          </p:cNvSpPr>
          <p:nvPr>
            <p:ph type="body" orient="vert" idx="1" hasCustomPrompt="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hasCustomPrompt="1"/>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96887B8-11DF-4BDD-8F60-F12D886E4929}" type="slidenum">
              <a:rPr lang="el-GR" smtClean="0"/>
            </a:fld>
            <a:endParaRPr lang="el-GR"/>
          </a:p>
        </p:txBody>
      </p:sp>
      <p:sp>
        <p:nvSpPr>
          <p:cNvPr id="8" name="7 - Θέση περιεχομένου"/>
          <p:cNvSpPr>
            <a:spLocks noGrp="1"/>
          </p:cNvSpPr>
          <p:nvPr>
            <p:ph sz="quarter" idx="1" hasCustomPrompt="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hasCustomPrompt="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endParaRPr kumimoji="0" lang="el-GR" smtClean="0"/>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6887B8-11DF-4BDD-8F60-F12D886E4929}" type="slidenum">
              <a:rPr lang="el-GR" smtClean="0"/>
            </a:fld>
            <a:endParaRPr lang="el-GR"/>
          </a:p>
        </p:txBody>
      </p:sp>
      <p:sp>
        <p:nvSpPr>
          <p:cNvPr id="2" name="1 - Τίτλος"/>
          <p:cNvSpPr>
            <a:spLocks noGrp="1"/>
          </p:cNvSpPr>
          <p:nvPr>
            <p:ph type="title" hasCustomPrompt="1"/>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7843C543-EBC0-49E8-A023-77D73C186432}"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6887B8-11DF-4BDD-8F60-F12D886E4929}" type="slidenum">
              <a:rPr lang="el-GR" smtClean="0"/>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hasCustomPrompt="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hasCustomPrompt="1"/>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hasCustomPrompt="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κειμένου"/>
          <p:cNvSpPr>
            <a:spLocks noGrp="1"/>
          </p:cNvSpPr>
          <p:nvPr>
            <p:ph type="body" sz="half" idx="3" hasCustomPrompt="1"/>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7" name="6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hasCustomPrompt="1"/>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hasCustomPrompt="1"/>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96887B8-11DF-4BDD-8F60-F12D886E4929}" type="slidenum">
              <a:rPr lang="el-GR" smtClean="0"/>
            </a:fld>
            <a:endParaRPr lang="el-GR"/>
          </a:p>
        </p:txBody>
      </p:sp>
      <p:sp>
        <p:nvSpPr>
          <p:cNvPr id="23" name="22 - Τίτλος"/>
          <p:cNvSpPr>
            <a:spLocks noGrp="1"/>
          </p:cNvSpPr>
          <p:nvPr>
            <p:ph type="title" hasCustomPrompt="1"/>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96887B8-11DF-4BDD-8F60-F12D886E4929}" type="slidenum">
              <a:rPr lang="el-GR" smtClean="0"/>
            </a:fld>
            <a:endParaRPr lang="el-G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96887B8-11DF-4BDD-8F60-F12D886E4929}" type="slidenum">
              <a:rPr lang="el-GR" smtClean="0"/>
            </a:fld>
            <a:endParaRPr lang="el-G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hasCustomPrompt="1"/>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hasCustomPrompt="1"/>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hasCustomPrompt="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6887B8-11DF-4BDD-8F60-F12D886E4929}" type="slidenum">
              <a:rPr lang="el-GR" smtClean="0"/>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7843C543-EBC0-49E8-A023-77D73C186432}" type="datetimeFigureOut">
              <a:rPr lang="el-GR" smtClean="0"/>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96887B8-11DF-4BDD-8F60-F12D886E4929}" type="slidenum">
              <a:rPr lang="el-GR" smtClean="0"/>
            </a:fld>
            <a:endParaRPr lang="el-GR"/>
          </a:p>
        </p:txBody>
      </p:sp>
      <p:sp>
        <p:nvSpPr>
          <p:cNvPr id="2" name="1 - Τίτλος"/>
          <p:cNvSpPr>
            <a:spLocks noGrp="1"/>
          </p:cNvSpPr>
          <p:nvPr>
            <p:ph type="title" hasCustomPrompt="1"/>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hasCustomPrompt="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hasCustomPrompt="1"/>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7843C543-EBC0-49E8-A023-77D73C186432}" type="datetimeFigureOut">
              <a:rPr lang="el-GR" smtClean="0"/>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43C543-EBC0-49E8-A023-77D73C186432}" type="datetimeFigureOut">
              <a:rPr lang="el-GR" smtClean="0"/>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6887B8-11DF-4BDD-8F60-F12D886E4929}" type="slidenum">
              <a:rPr lang="el-GR" smtClean="0"/>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endParaRPr kumimoji="0" lang="el-GR" smtClean="0"/>
          </a:p>
          <a:p>
            <a:pPr lvl="1" eaLnBrk="1" latinLnBrk="0" hangingPunct="1"/>
            <a:r>
              <a:rPr kumimoji="0" lang="el-GR" smtClean="0"/>
              <a:t>Δεύτερου επιπέδου</a:t>
            </a:r>
            <a:endParaRPr kumimoji="0" lang="el-GR" smtClean="0"/>
          </a:p>
          <a:p>
            <a:pPr lvl="2" eaLnBrk="1" latinLnBrk="0" hangingPunct="1"/>
            <a:r>
              <a:rPr kumimoji="0" lang="el-GR" smtClean="0"/>
              <a:t>Τρίτου επιπέδου</a:t>
            </a:r>
            <a:endParaRPr kumimoji="0" lang="el-GR" smtClean="0"/>
          </a:p>
          <a:p>
            <a:pPr lvl="3" eaLnBrk="1" latinLnBrk="0" hangingPunct="1"/>
            <a:r>
              <a:rPr kumimoji="0" lang="el-GR" smtClean="0"/>
              <a:t>Τέταρτου επιπέδου</a:t>
            </a:r>
            <a:endParaRPr kumimoji="0" lang="el-GR" smtClean="0"/>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panose="05020102010507070707"/>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hyperlink" Target="http://www.google.gr/url?sa=i&amp;rct=j&amp;q=&amp;esrc=s&amp;frm=1&amp;source=images&amp;cd=&amp;cad=rja&amp;docid=Gl9bY_ETMxOCPM&amp;tbnid=TY30H3dbTseBDM:&amp;ved=0CAUQjRw&amp;url=http://www.gbetsis.com/posts/i-ellas-dia-mesou-ton-aonon.html&amp;ei=NOdMUrj5B4XTsga1_YCQDQ&amp;bvm=bv.53537100,d.Yms&amp;psig=AFQjCNEBNsb8Wg2gDwbXs5_XzGJXDzFsPw&amp;ust=1380858013282066"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hyperlink" Target="http://www.google.gr/url?sa=i&amp;rct=j&amp;q=&amp;esrc=s&amp;frm=1&amp;source=images&amp;cd=&amp;cad=rja&amp;docid=GiPffajDnbvxJM&amp;tbnid=yuBhC1uksOBBrM:&amp;ved=0CAUQjRw&amp;url=http://www.enimerosi24.gr/82550/%CE%BD%CE%AD%CE%B5%CF%82-%CE%B3%CE%B5%CE%BB%CE%BF%CE%B9%CE%BF%CE%B3%CF%81%CE%B1%CF%86%CE%AF%CE%B5%CF%82-%CE%B1%CF%80-%CF%8C%CE%BB%CE%BF-%CF%84%CE%BF%CE%BD-%CE%BA%CF%8C%CF%83%CE%BC%CE%BF/&amp;ei=7OdMUrb-JILWtAapr4GoDw&amp;bvm=bv.53537100,d.Yms&amp;psig=AFQjCNEBNsb8Wg2gDwbXs5_XzGJXDzFsPw&amp;ust=1380858013282066"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hyperlink" Target="http://www.google.gr/url?sa=i&amp;rct=j&amp;q=&amp;esrc=s&amp;frm=1&amp;source=images&amp;cd=&amp;cad=rja&amp;docid=Zv9iBmS3d-QWqM&amp;tbnid=4tMR7gjLuslAPM:&amp;ved=0CAUQjRw&amp;url=http://www.artandcity.gr/2012/06/blog-post_7819.html&amp;ei=juhMUqvlGYzJswbKn4GYBw&amp;bvm=bv.53537100,d.Yms&amp;psig=AFQjCNEBNsb8Wg2gDwbXs5_XzGJXDzFsPw&amp;ust=1380858013282066"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hyperlink" Target="http://www.google.gr/url?sa=i&amp;rct=j&amp;q=&amp;esrc=s&amp;frm=1&amp;source=images&amp;cd=&amp;cad=rja&amp;docid=anaMM5xKdOkP5M&amp;tbnid=U-_xSIUOvgyYpM:&amp;ved=0CAUQjRw&amp;url=http://www.palmografos.com/permalink/7548.html&amp;ei=-OhMUvD-DcrStAbt5oGQCQ&amp;bvm=bv.53537100,d.Yms&amp;psig=AFQjCNEBNsb8Wg2gDwbXs5_XzGJXDzFsPw&amp;ust=1380858013282066"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youtube.com/watch?v=W6V9PLRTB3c"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ΕΝΟΤΗΤΑ 1</a:t>
            </a:r>
            <a:endParaRPr lang="el-GR" dirty="0"/>
          </a:p>
        </p:txBody>
      </p:sp>
      <p:sp>
        <p:nvSpPr>
          <p:cNvPr id="2" name="1 - Τίτλος"/>
          <p:cNvSpPr>
            <a:spLocks noGrp="1"/>
          </p:cNvSpPr>
          <p:nvPr>
            <p:ph type="ctrTitle"/>
          </p:nvPr>
        </p:nvSpPr>
        <p:spPr/>
        <p:txBody>
          <a:bodyPr/>
          <a:lstStyle/>
          <a:p>
            <a:r>
              <a:rPr lang="el-GR" dirty="0" smtClean="0"/>
              <a:t>ΝΕΟΕΛΛΗΝΙΚΗ ΓΛΩΣΣΑ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1026" name="Picture 2" descr="elytis13.jpg"/>
          <p:cNvPicPr>
            <a:picLocks noChangeAspect="1" noChangeArrowheads="1"/>
          </p:cNvPicPr>
          <p:nvPr/>
        </p:nvPicPr>
        <p:blipFill>
          <a:blip r:embed="rId1" cstate="print"/>
          <a:srcRect/>
          <a:stretch>
            <a:fillRect/>
          </a:stretch>
        </p:blipFill>
        <p:spPr bwMode="auto">
          <a:xfrm>
            <a:off x="2339752" y="476672"/>
            <a:ext cx="4577067" cy="568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17410" name="Picture 2" descr="elytis5.jpg"/>
          <p:cNvPicPr>
            <a:picLocks noChangeAspect="1" noChangeArrowheads="1"/>
          </p:cNvPicPr>
          <p:nvPr/>
        </p:nvPicPr>
        <p:blipFill>
          <a:blip r:embed="rId1" cstate="print"/>
          <a:srcRect/>
          <a:stretch>
            <a:fillRect/>
          </a:stretch>
        </p:blipFill>
        <p:spPr bwMode="auto">
          <a:xfrm>
            <a:off x="2339752" y="476672"/>
            <a:ext cx="4472588" cy="550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19458" name="Picture 2" descr="elytis8.jpg"/>
          <p:cNvPicPr>
            <a:picLocks noChangeAspect="1" noChangeArrowheads="1"/>
          </p:cNvPicPr>
          <p:nvPr/>
        </p:nvPicPr>
        <p:blipFill>
          <a:blip r:embed="rId1" cstate="print"/>
          <a:srcRect/>
          <a:stretch>
            <a:fillRect/>
          </a:stretch>
        </p:blipFill>
        <p:spPr bwMode="auto">
          <a:xfrm>
            <a:off x="3131840" y="980728"/>
            <a:ext cx="3730424" cy="529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20482" name="Picture 2" descr="elytis3.jpg"/>
          <p:cNvPicPr>
            <a:picLocks noChangeAspect="1" noChangeArrowheads="1"/>
          </p:cNvPicPr>
          <p:nvPr/>
        </p:nvPicPr>
        <p:blipFill>
          <a:blip r:embed="rId1" cstate="print"/>
          <a:srcRect/>
          <a:stretch>
            <a:fillRect/>
          </a:stretch>
        </p:blipFill>
        <p:spPr bwMode="auto">
          <a:xfrm>
            <a:off x="2483768" y="980728"/>
            <a:ext cx="4777460" cy="51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22530" name="Picture 2" descr="elytis14.jpg"/>
          <p:cNvPicPr>
            <a:picLocks noChangeAspect="1" noChangeArrowheads="1"/>
          </p:cNvPicPr>
          <p:nvPr/>
        </p:nvPicPr>
        <p:blipFill>
          <a:blip r:embed="rId1" cstate="print"/>
          <a:srcRect/>
          <a:stretch>
            <a:fillRect/>
          </a:stretch>
        </p:blipFill>
        <p:spPr bwMode="auto">
          <a:xfrm>
            <a:off x="3059832" y="404664"/>
            <a:ext cx="3522463" cy="5724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7DEB500F-53D1-4DAD-8D28-0F28396021E0}" type="slidenum">
              <a:rPr lang="el-GR" smtClean="0"/>
            </a:fld>
            <a:endParaRPr lang="el-GR"/>
          </a:p>
        </p:txBody>
      </p:sp>
      <p:pic>
        <p:nvPicPr>
          <p:cNvPr id="25602" name="Picture 2" descr="Night.jpg"/>
          <p:cNvPicPr>
            <a:picLocks noChangeAspect="1" noChangeArrowheads="1"/>
          </p:cNvPicPr>
          <p:nvPr/>
        </p:nvPicPr>
        <p:blipFill>
          <a:blip r:embed="rId1" cstate="print"/>
          <a:srcRect/>
          <a:stretch>
            <a:fillRect/>
          </a:stretch>
        </p:blipFill>
        <p:spPr bwMode="auto">
          <a:xfrm>
            <a:off x="323528" y="692696"/>
            <a:ext cx="8553450" cy="53340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betsis.com/content/uploads/2010/01/hellas.jpg">
            <a:hlinkClick r:id="rId1"/>
          </p:cNvPr>
          <p:cNvPicPr>
            <a:picLocks noChangeAspect="1" noChangeArrowheads="1"/>
          </p:cNvPicPr>
          <p:nvPr/>
        </p:nvPicPr>
        <p:blipFill>
          <a:blip r:embed="rId2" cstate="print"/>
          <a:srcRect/>
          <a:stretch>
            <a:fillRect/>
          </a:stretch>
        </p:blipFill>
        <p:spPr bwMode="auto">
          <a:xfrm>
            <a:off x="395536" y="692696"/>
            <a:ext cx="8220458" cy="5040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enimerosi24.gr/wp-content/uploads/2012/11/cartoon21.jpg">
            <a:hlinkClick r:id="rId1"/>
          </p:cNvPr>
          <p:cNvPicPr>
            <a:picLocks noChangeAspect="1" noChangeArrowheads="1"/>
          </p:cNvPicPr>
          <p:nvPr/>
        </p:nvPicPr>
        <p:blipFill>
          <a:blip r:embed="rId2" cstate="print"/>
          <a:srcRect/>
          <a:stretch>
            <a:fillRect/>
          </a:stretch>
        </p:blipFill>
        <p:spPr bwMode="auto">
          <a:xfrm>
            <a:off x="1691680" y="1412776"/>
            <a:ext cx="5715000" cy="3695701"/>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1.bp.blogspot.com/-IguPTG5o4pE/T8pkdXSFNzI/AAAAAAAAGGo/8pomE6HzaCw/s1600/geloiografia_ellada.jpg">
            <a:hlinkClick r:id="rId1"/>
          </p:cNvPr>
          <p:cNvPicPr>
            <a:picLocks noChangeAspect="1" noChangeArrowheads="1"/>
          </p:cNvPicPr>
          <p:nvPr/>
        </p:nvPicPr>
        <p:blipFill>
          <a:blip r:embed="rId2" cstate="print"/>
          <a:srcRect/>
          <a:stretch>
            <a:fillRect/>
          </a:stretch>
        </p:blipFill>
        <p:spPr bwMode="auto">
          <a:xfrm>
            <a:off x="611560" y="692696"/>
            <a:ext cx="8079389" cy="5040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toonpool.com/user/617/files/greece_and_europe_748675.jpg">
            <a:hlinkClick r:id="rId1"/>
          </p:cNvPr>
          <p:cNvPicPr>
            <a:picLocks noChangeAspect="1" noChangeArrowheads="1"/>
          </p:cNvPicPr>
          <p:nvPr/>
        </p:nvPicPr>
        <p:blipFill>
          <a:blip r:embed="rId2" cstate="print"/>
          <a:srcRect/>
          <a:stretch>
            <a:fillRect/>
          </a:stretch>
        </p:blipFill>
        <p:spPr bwMode="auto">
          <a:xfrm>
            <a:off x="1475656" y="908720"/>
            <a:ext cx="6961324" cy="5040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1" cstate="print">
            <a:grayscl/>
          </a:blip>
          <a:srcRect/>
          <a:stretch>
            <a:fillRect/>
          </a:stretch>
        </p:blipFill>
        <p:spPr bwMode="auto">
          <a:xfrm>
            <a:off x="1475656" y="571480"/>
            <a:ext cx="6340351" cy="5760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Ελλάδα, χώρα του φωτός…</a:t>
            </a:r>
            <a:endParaRPr lang="el-GR" dirty="0"/>
          </a:p>
        </p:txBody>
      </p:sp>
      <p:sp>
        <p:nvSpPr>
          <p:cNvPr id="3" name="2 - Θέση περιεχομένου"/>
          <p:cNvSpPr>
            <a:spLocks noGrp="1"/>
          </p:cNvSpPr>
          <p:nvPr>
            <p:ph sz="quarter" idx="1"/>
          </p:nvPr>
        </p:nvSpPr>
        <p:spPr/>
        <p:txBody>
          <a:bodyPr/>
          <a:lstStyle/>
          <a:p>
            <a:r>
              <a:rPr lang="el-GR" smtClean="0">
                <a:hlinkClick r:id="rId1"/>
              </a:rPr>
              <a:t>εδώ</a:t>
            </a:r>
            <a:endParaRPr lang="el-GR"/>
          </a:p>
        </p:txBody>
      </p:sp>
      <p:sp>
        <p:nvSpPr>
          <p:cNvPr id="4" name="Slide Number Placeholder 3"/>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1963"/>
          <p:cNvSpPr>
            <a:spLocks noChangeAspect="1" noChangeArrowheads="1"/>
          </p:cNvSpPr>
          <p:nvPr/>
        </p:nvSpPr>
        <p:spPr bwMode="auto">
          <a:xfrm>
            <a:off x="155575" y="-3200400"/>
            <a:ext cx="5257800" cy="6667500"/>
          </a:xfrm>
          <a:prstGeom prst="rect">
            <a:avLst/>
          </a:prstGeom>
          <a:noFill/>
        </p:spPr>
        <p:txBody>
          <a:bodyPr vert="horz" wrap="square" lIns="91440" tIns="45720" rIns="91440" bIns="45720" numCol="1" anchor="t" anchorCtr="0" compatLnSpc="1"/>
          <a:lstStyle/>
          <a:p>
            <a:endParaRPr lang="el-GR"/>
          </a:p>
        </p:txBody>
      </p:sp>
      <p:sp>
        <p:nvSpPr>
          <p:cNvPr id="1028" name="AutoShape 4" descr="1963"/>
          <p:cNvSpPr>
            <a:spLocks noChangeAspect="1" noChangeArrowheads="1"/>
          </p:cNvSpPr>
          <p:nvPr/>
        </p:nvSpPr>
        <p:spPr bwMode="auto">
          <a:xfrm>
            <a:off x="155575" y="-3200400"/>
            <a:ext cx="5257800" cy="6667500"/>
          </a:xfrm>
          <a:prstGeom prst="rect">
            <a:avLst/>
          </a:prstGeom>
          <a:noFill/>
        </p:spPr>
        <p:txBody>
          <a:bodyPr vert="horz" wrap="square" lIns="91440" tIns="45720" rIns="91440" bIns="45720" numCol="1" anchor="t" anchorCtr="0" compatLnSpc="1"/>
          <a:lstStyle/>
          <a:p>
            <a:endParaRPr lang="el-GR"/>
          </a:p>
        </p:txBody>
      </p:sp>
      <p:pic>
        <p:nvPicPr>
          <p:cNvPr id="1030" name="Picture 6" descr="1963"/>
          <p:cNvPicPr>
            <a:picLocks noChangeAspect="1" noChangeArrowheads="1"/>
          </p:cNvPicPr>
          <p:nvPr/>
        </p:nvPicPr>
        <p:blipFill>
          <a:blip r:embed="rId1"/>
          <a:srcRect/>
          <a:stretch>
            <a:fillRect/>
          </a:stretch>
        </p:blipFill>
        <p:spPr bwMode="auto">
          <a:xfrm>
            <a:off x="2214546" y="571480"/>
            <a:ext cx="5000660" cy="5643602"/>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963"/>
          <p:cNvPicPr>
            <a:picLocks noChangeAspect="1" noChangeArrowheads="1"/>
          </p:cNvPicPr>
          <p:nvPr/>
        </p:nvPicPr>
        <p:blipFill>
          <a:blip r:embed="rId1"/>
          <a:srcRect/>
          <a:stretch>
            <a:fillRect/>
          </a:stretch>
        </p:blipFill>
        <p:spPr bwMode="auto">
          <a:xfrm>
            <a:off x="2643174" y="500042"/>
            <a:ext cx="3749164" cy="5364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p:cNvPicPr>
            <a:picLocks noChangeAspect="1" noChangeArrowheads="1"/>
          </p:cNvPicPr>
          <p:nvPr/>
        </p:nvPicPr>
        <p:blipFill>
          <a:blip r:embed="rId1"/>
          <a:srcRect/>
          <a:stretch>
            <a:fillRect/>
          </a:stretch>
        </p:blipFill>
        <p:spPr bwMode="auto">
          <a:xfrm>
            <a:off x="2000232" y="357166"/>
            <a:ext cx="4714908" cy="5857916"/>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961, έκδοση ΕΟΤ, καλλιτ. σύνθεση: Φ. Κάραμποτ.&#10;"/>
          <p:cNvPicPr>
            <a:picLocks noChangeAspect="1" noChangeArrowheads="1"/>
          </p:cNvPicPr>
          <p:nvPr/>
        </p:nvPicPr>
        <p:blipFill>
          <a:blip r:embed="rId1" cstate="print"/>
          <a:srcRect/>
          <a:stretch>
            <a:fillRect/>
          </a:stretch>
        </p:blipFill>
        <p:spPr bwMode="auto">
          <a:xfrm>
            <a:off x="1928794" y="285728"/>
            <a:ext cx="3960000" cy="5760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p:cNvPicPr>
            <a:picLocks noChangeAspect="1" noChangeArrowheads="1"/>
          </p:cNvPicPr>
          <p:nvPr/>
        </p:nvPicPr>
        <p:blipFill>
          <a:blip r:embed="rId1" cstate="print"/>
          <a:srcRect/>
          <a:stretch>
            <a:fillRect/>
          </a:stretch>
        </p:blipFill>
        <p:spPr bwMode="auto">
          <a:xfrm>
            <a:off x="2071670" y="214290"/>
            <a:ext cx="4680000" cy="630396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ilestwra.com/wp-content/uploads/2016/02/74a2f19f9bdcc684c71534d8ab29d58f.jpg"/>
          <p:cNvPicPr>
            <a:picLocks noChangeAspect="1" noChangeArrowheads="1"/>
          </p:cNvPicPr>
          <p:nvPr/>
        </p:nvPicPr>
        <p:blipFill>
          <a:blip r:embed="rId1"/>
          <a:srcRect/>
          <a:stretch>
            <a:fillRect/>
          </a:stretch>
        </p:blipFill>
        <p:spPr bwMode="auto">
          <a:xfrm>
            <a:off x="2214546" y="571480"/>
            <a:ext cx="4429156" cy="5686427"/>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ilestwra.com/wp-content/uploads/2016/02/e9e8139ca4fb490dd519190c6821d60f.jpg"/>
          <p:cNvPicPr>
            <a:picLocks noChangeAspect="1" noChangeArrowheads="1"/>
          </p:cNvPicPr>
          <p:nvPr/>
        </p:nvPicPr>
        <p:blipFill>
          <a:blip r:embed="rId1"/>
          <a:srcRect/>
          <a:stretch>
            <a:fillRect/>
          </a:stretch>
        </p:blipFill>
        <p:spPr bwMode="auto">
          <a:xfrm>
            <a:off x="2571736" y="642918"/>
            <a:ext cx="3705225" cy="5400675"/>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75656" y="1652027"/>
            <a:ext cx="6588224" cy="3170099"/>
          </a:xfrm>
          <a:prstGeom prst="rect">
            <a:avLst/>
          </a:prstGeom>
          <a:solidFill>
            <a:srgbClr val="E5E5E5"/>
          </a:solid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Μεσοστρατίς </a:t>
            </a:r>
            <a:r>
              <a:rPr lang="el-GR" sz="2000" dirty="0" smtClean="0">
                <a:latin typeface="Times New Roman" panose="02020603050405020304" pitchFamily="18" charset="0"/>
                <a:ea typeface="Calibri" panose="020F0502020204030204" pitchFamily="34" charset="0"/>
                <a:cs typeface="Times New Roman" panose="02020603050405020304" pitchFamily="18" charset="0"/>
              </a:rPr>
              <a:t>κουράστηκαν τα πόδια, λύγισαν τα γόνατα. Έμεινε εκεί ασάλευτος με το κεφάλι σκυμμένο να </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ς του βουνού σταμάτησε. Δεν μπορούσε άλλο. Λαχάνιασε, πιάστηκε η καρδιά του, σκέφτεται. Μα να σκεφτεί δεν μπορούσε. Χτύπαγαν τα μηνίγγια, το κεφάλι βούιζε. Αξάφνου, χωρίς καλά καλά να ξέρει τι κάνει, βάλθηκε να τρέχει πάλι την πλαγιά κατηφορίζοντας. Μέσα στο μυαλό του τώρα καρφώθηκε μια σκέψη: να προφτάξει, να βοηθήσει το χτυπημένο.</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Γιάννης </a:t>
            </a:r>
            <a:r>
              <a:rPr kumimoji="0" lang="el-GR" sz="20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Μαγκλής</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Γιατί;</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979712" y="1599183"/>
            <a:ext cx="5796136" cy="1938992"/>
          </a:xfrm>
          <a:prstGeom prst="rect">
            <a:avLst/>
          </a:prstGeom>
          <a:solidFill>
            <a:srgbClr val="E5E5E5"/>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Τα βράδια, όταν η θάλασσα χτυπάει τις λαμαρίνες,</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και πολεμάει με δύναμη να σπάσει τα καρφιά,</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μέσα στης πλώρης τη βαριά σιγή, που βασανίζει,</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είναι γι</a:t>
            </a:r>
            <a:r>
              <a:rPr kumimoji="0" lang="el-GR" sz="2000" b="0" i="0" u="none" strike="noStrike" cap="none" normalizeH="0" baseline="0" dirty="0" smtClean="0">
                <a:ln>
                  <a:noFill/>
                </a:ln>
                <a:solidFill>
                  <a:schemeClr val="tx1"/>
                </a:solidFill>
                <a:effectLst/>
                <a:latin typeface="Calibri" panose="020F0502020204030204"/>
                <a:ea typeface="Calibri" panose="020F0502020204030204" pitchFamily="34" charset="0"/>
                <a:cs typeface="Times New Roman" panose="02020603050405020304" pitchFamily="18" charset="0"/>
              </a:rPr>
              <a:t>’</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αυτούς σα μια γλυκιά γυναίκεια συντροφιά.</a:t>
            </a:r>
            <a:endPar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Νίκος Καββαδίας, </a:t>
            </a:r>
            <a:r>
              <a:rPr kumimoji="0" lang="el-GR" sz="2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Οι γάτες των φορτηγών</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835696" y="1296924"/>
            <a:ext cx="5471592" cy="3754874"/>
          </a:xfrm>
          <a:prstGeom prst="rect">
            <a:avLst/>
          </a:prstGeom>
          <a:solidFill>
            <a:srgbClr val="E5E5E5"/>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Πού να μαζεύεις</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τα χίλια κομματάκια</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του κάθε ανθρώπου.</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Βουλιάζει ο κόσμος</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κρατήσου, θα σ</a:t>
            </a:r>
            <a:r>
              <a:rPr kumimoji="0" lang="el-GR" sz="2000" b="0" i="0" u="none" strike="noStrike" cap="none" normalizeH="0" baseline="0" dirty="0" smtClean="0">
                <a:ln>
                  <a:noFill/>
                </a:ln>
                <a:solidFill>
                  <a:schemeClr val="tx1"/>
                </a:solidFill>
                <a:effectLst/>
                <a:latin typeface="Calibri" panose="020F0502020204030204"/>
                <a:ea typeface="Calibri" panose="020F0502020204030204" pitchFamily="34" charset="0"/>
                <a:cs typeface="Times New Roman" panose="02020603050405020304" pitchFamily="18" charset="0"/>
              </a:rPr>
              <a:t>’</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αφήσει</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μόνο στον ήλιο.</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Γράφεις∙ </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το μελάνι λιγόστεψε</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 θάλασσα πληθαίνει.</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l-G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Γιώργος Σεφέρης, </a:t>
            </a:r>
            <a:r>
              <a:rPr kumimoji="0" lang="el-GR"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Τρία χαϊκού</a:t>
            </a:r>
            <a:endParaRPr kumimoji="0" lang="el-GR"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43608" y="1386498"/>
            <a:ext cx="6732240" cy="2862322"/>
          </a:xfrm>
          <a:prstGeom prst="rect">
            <a:avLst/>
          </a:prstGeom>
          <a:solidFill>
            <a:srgbClr val="E5E5E5"/>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Συλλογίζομαι πως δεν αποκλείεται ολωσδιόλου να ωφεληθεί ένας σύγχρονος επιστήμων, αν στοχαστεί τούτο το απόφθεγμα του </a:t>
            </a:r>
            <a:r>
              <a:rPr kumimoji="0" lang="el-GR" sz="20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Ίωνα</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φιλόσοφου. Όσο για μένα συγκινούμαι παρατηρώντας πως η συνείδηση της δικαιοσύνης είχε τόσο πολύ διαποτίσει την ελληνική ψυχή, ώστε να γίνει ο κανόνας και του φυσικού κόσμου. Και ένας από τους διδασκάλους μου, των αρχών του περασμένου αιώνα, γράφει: </a:t>
            </a:r>
            <a:r>
              <a:rPr kumimoji="0" lang="el-GR" sz="2000" b="0" i="0" u="none" strike="noStrike" cap="none" normalizeH="0" baseline="0" dirty="0" smtClean="0">
                <a:ln>
                  <a:noFill/>
                </a:ln>
                <a:solidFill>
                  <a:schemeClr val="tx1"/>
                </a:solidFill>
                <a:effectLst/>
                <a:latin typeface="Calibri" panose="020F0502020204030204"/>
                <a:ea typeface="Calibri" panose="020F0502020204030204" pitchFamily="34" charset="0"/>
                <a:cs typeface="Times New Roman" panose="02020603050405020304" pitchFamily="18" charset="0"/>
              </a:rPr>
              <a:t>«…</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θα χαθούμε, γιατί αδικήσαμε</a:t>
            </a:r>
            <a:r>
              <a:rPr kumimoji="0" lang="el-GR" sz="2000" b="0" i="0" u="none" strike="noStrike" cap="none" normalizeH="0" baseline="0" dirty="0" smtClean="0">
                <a:ln>
                  <a:noFill/>
                </a:ln>
                <a:solidFill>
                  <a:schemeClr val="tx1"/>
                </a:solidFill>
                <a:effectLst/>
                <a:latin typeface="Calibri" panose="020F0502020204030204"/>
                <a:ea typeface="Calibri" panose="020F0502020204030204" pitchFamily="34" charset="0"/>
                <a:cs typeface="Times New Roman" panose="02020603050405020304" pitchFamily="18" charset="0"/>
              </a:rPr>
              <a:t>…»</a:t>
            </a: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l-G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Γιώργος Σεφέρης, </a:t>
            </a:r>
            <a:r>
              <a:rPr kumimoji="0" lang="el-GR" sz="2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Ομιλία στη Στοκχόλμη</a:t>
            </a:r>
            <a:endPar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ygrafistas.gr/sitefoto/afises/afisa-fino.jpg"/>
          <p:cNvPicPr>
            <a:picLocks noChangeAspect="1" noChangeArrowheads="1"/>
          </p:cNvPicPr>
          <p:nvPr/>
        </p:nvPicPr>
        <p:blipFill>
          <a:blip r:embed="rId1" cstate="print"/>
          <a:srcRect/>
          <a:stretch>
            <a:fillRect/>
          </a:stretch>
        </p:blipFill>
        <p:spPr bwMode="auto">
          <a:xfrm>
            <a:off x="2699792" y="764704"/>
            <a:ext cx="3913043" cy="5400000"/>
          </a:xfrm>
          <a:prstGeom prst="rect">
            <a:avLst/>
          </a:prstGeom>
          <a:noFill/>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Απομαγνητοφώνηση τηλεοπτικής συζήτησης</a:t>
            </a:r>
            <a:endParaRPr lang="el-GR" dirty="0"/>
          </a:p>
        </p:txBody>
      </p:sp>
      <p:sp>
        <p:nvSpPr>
          <p:cNvPr id="3" name="2 - Θέση περιεχομένου"/>
          <p:cNvSpPr>
            <a:spLocks noGrp="1"/>
          </p:cNvSpPr>
          <p:nvPr>
            <p:ph sz="quarter" idx="1"/>
          </p:nvPr>
        </p:nvSpPr>
        <p:spPr/>
        <p:txBody>
          <a:bodyPr/>
          <a:lstStyle/>
          <a:p>
            <a:r>
              <a:rPr lang="el-GR" dirty="0" smtClean="0"/>
              <a:t>Κοιτάξτε το ένα είναι ότι πρέπει να υπάρξει ένα μήνυμα σ’ αυτή τη χώρα ότι πρέπει να εφαρμόζονται οι νόμοι. Ένα μήνυμα διότι έχει αποδιοργανωθεί η χώρα, έχει διαλύσει τα πάντα, απ’ την Ακρόπολη, το λιμάνι. Εγώ δε σε διέκοψα, σ’ άφησα και είπες ό,τι ήθελες. Είπες και υπερβολές. Θα σου πω σε λίγο. Απ’ την Ακρόπολη, στο λιμάνι, στη Χαλυβουργική. Τι είχες Γιάννη, τι είχα πάντα. Ο κόσμος προσπαθεί όμως και βλέπω που υποφέρει.</a:t>
            </a:r>
            <a:endParaRPr lang="el-GR" dirty="0"/>
          </a:p>
        </p:txBody>
      </p:sp>
      <p:sp>
        <p:nvSpPr>
          <p:cNvPr id="4" name="Slide Number Placeholder 3"/>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cstate="print"/>
          <a:srcRect/>
          <a:stretch>
            <a:fillRect/>
          </a:stretch>
        </p:blipFill>
        <p:spPr bwMode="auto">
          <a:xfrm>
            <a:off x="467544" y="332656"/>
            <a:ext cx="8072386" cy="564320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p>
            <a:fld id="{896887B8-11DF-4BDD-8F60-F12D886E4929}" type="slidenum">
              <a:rPr lang="el-GR" smtClean="0"/>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0</TotalTime>
  <Words>1850</Words>
  <Application>WPS Presentation</Application>
  <PresentationFormat>Προβολή στην οθόνη (4:3)</PresentationFormat>
  <Paragraphs>90</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SimSun</vt:lpstr>
      <vt:lpstr>Wingdings</vt:lpstr>
      <vt:lpstr>Wingdings 2</vt:lpstr>
      <vt:lpstr>Wingdings</vt:lpstr>
      <vt:lpstr>Times New Roman</vt:lpstr>
      <vt:lpstr>Calibri</vt:lpstr>
      <vt:lpstr>Calibri</vt:lpstr>
      <vt:lpstr>Georgia</vt:lpstr>
      <vt:lpstr>Microsoft YaHei</vt:lpstr>
      <vt:lpstr>Arial Unicode MS</vt:lpstr>
      <vt:lpstr>Δημοτικός</vt:lpstr>
      <vt:lpstr>ΝΕΟΕΛΛΗΝΙΚΗ ΓΛΩΣΣΑ</vt:lpstr>
      <vt:lpstr>PowerPoint 演示文稿</vt:lpstr>
      <vt:lpstr>PowerPoint 演示文稿</vt:lpstr>
      <vt:lpstr>PowerPoint 演示文稿</vt:lpstr>
      <vt:lpstr>PowerPoint 演示文稿</vt:lpstr>
      <vt:lpstr>PowerPoint 演示文稿</vt:lpstr>
      <vt:lpstr>PowerPoint 演示文稿</vt:lpstr>
      <vt:lpstr>Απομαγνητοφώνηση τηλεοπτικής συζήτησης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Ελλάδα, χώρα του φωτός…</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ΝΕΟΕΛΛΗΝΙΚΗ ΓΛΩΣΣΑ</dc:title>
  <dc:creator>user</dc:creator>
  <cp:lastModifiedBy>veraa</cp:lastModifiedBy>
  <cp:revision>38</cp:revision>
  <dcterms:created xsi:type="dcterms:W3CDTF">2013-09-24T15:17:00Z</dcterms:created>
  <dcterms:modified xsi:type="dcterms:W3CDTF">2024-10-08T18:31:41Z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653B10F50EB04AA6BB67940B9D7796DB_12</vt:lpwstr>
  </property>
  <property fmtid="{D5CDD505-2E9C-101B-9397-08002B2CF9AE}" pid="3" name="KSOProductBuildVer">
    <vt:lpwstr>1033-12.2.0.13472</vt:lpwstr>
  </property>
</Properties>
</file>