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57" r:id="rId3"/>
    <p:sldId id="272" r:id="rId4"/>
    <p:sldId id="273" r:id="rId5"/>
    <p:sldId id="274" r:id="rId6"/>
    <p:sldId id="275" r:id="rId7"/>
    <p:sldId id="276" r:id="rId8"/>
    <p:sldId id="277" r:id="rId9"/>
    <p:sldId id="278" r:id="rId10"/>
    <p:sldId id="280" r:id="rId11"/>
    <p:sldId id="279"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EE3DC-B5EF-4AEB-B2F6-948113D2D297}" type="datetimeFigureOut">
              <a:rPr lang="el-GR" smtClean="0"/>
              <a:pPr/>
              <a:t>5/4/2024</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0B0CD-6DB2-4A2D-B421-0ED0F21B8DE0}"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0AA05ECF-4043-4F26-81F3-EE38FCEBCB8F}" type="datetime1">
              <a:rPr lang="el-GR" smtClean="0"/>
              <a:pPr/>
              <a:t>5/4/2024</a:t>
            </a:fld>
            <a:endParaRPr lang="el-GR" dirty="0"/>
          </a:p>
        </p:txBody>
      </p:sp>
      <p:sp>
        <p:nvSpPr>
          <p:cNvPr id="20" name="19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10" name="9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29A075F-A45C-4152-8B16-83AA5D0E9BC8}" type="datetime1">
              <a:rPr lang="el-GR" smtClean="0"/>
              <a:pPr/>
              <a:t>5/4/2024</a:t>
            </a:fld>
            <a:endParaRPr lang="el-GR" dirty="0"/>
          </a:p>
        </p:txBody>
      </p:sp>
      <p:sp>
        <p:nvSpPr>
          <p:cNvPr id="5" name="4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7A5CEAE-4A1F-453F-9EB6-3377FBBF2BE9}" type="datetime1">
              <a:rPr lang="el-GR" smtClean="0"/>
              <a:pPr/>
              <a:t>5/4/2024</a:t>
            </a:fld>
            <a:endParaRPr lang="el-GR" dirty="0"/>
          </a:p>
        </p:txBody>
      </p:sp>
      <p:sp>
        <p:nvSpPr>
          <p:cNvPr id="5" name="4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A8448A7-837A-448C-AB2E-86B2B3CEF3A3}" type="datetime1">
              <a:rPr lang="el-GR" smtClean="0"/>
              <a:pPr/>
              <a:t>5/4/2024</a:t>
            </a:fld>
            <a:endParaRPr lang="el-GR" dirty="0"/>
          </a:p>
        </p:txBody>
      </p:sp>
      <p:sp>
        <p:nvSpPr>
          <p:cNvPr id="5" name="4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4B28A51F-85FC-488F-A2D7-1AEF1C37C7DE}" type="datetime1">
              <a:rPr lang="el-GR" smtClean="0"/>
              <a:pPr/>
              <a:t>5/4/2024</a:t>
            </a:fld>
            <a:endParaRPr lang="el-GR" dirty="0"/>
          </a:p>
        </p:txBody>
      </p:sp>
      <p:sp>
        <p:nvSpPr>
          <p:cNvPr id="5" name="4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49D12AD-2929-4575-883A-123F46D51673}" type="datetime1">
              <a:rPr lang="el-GR" smtClean="0"/>
              <a:pPr/>
              <a:t>5/4/2024</a:t>
            </a:fld>
            <a:endParaRPr lang="el-GR" dirty="0"/>
          </a:p>
        </p:txBody>
      </p:sp>
      <p:sp>
        <p:nvSpPr>
          <p:cNvPr id="6" name="5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7" name="6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BC643128-0726-4130-B78B-816BD7F8FBB8}" type="datetime1">
              <a:rPr lang="el-GR" smtClean="0"/>
              <a:pPr/>
              <a:t>5/4/2024</a:t>
            </a:fld>
            <a:endParaRPr lang="el-GR" dirty="0"/>
          </a:p>
        </p:txBody>
      </p:sp>
      <p:sp>
        <p:nvSpPr>
          <p:cNvPr id="8" name="7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9" name="8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A6F76DDF-9502-4BAC-B534-B8B8B2FDBEAB}" type="datetime1">
              <a:rPr lang="el-GR" smtClean="0"/>
              <a:pPr/>
              <a:t>5/4/2024</a:t>
            </a:fld>
            <a:endParaRPr lang="el-GR" dirty="0"/>
          </a:p>
        </p:txBody>
      </p:sp>
      <p:sp>
        <p:nvSpPr>
          <p:cNvPr id="4" name="3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5" name="4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Θέση ημερομηνίας"/>
          <p:cNvSpPr>
            <a:spLocks noGrp="1"/>
          </p:cNvSpPr>
          <p:nvPr>
            <p:ph type="dt" sz="half" idx="10"/>
          </p:nvPr>
        </p:nvSpPr>
        <p:spPr/>
        <p:txBody>
          <a:bodyPr/>
          <a:lstStyle>
            <a:extLst/>
          </a:lstStyle>
          <a:p>
            <a:fld id="{77843EE6-729E-425C-AAA8-810A2377042C}" type="datetime1">
              <a:rPr lang="el-GR" smtClean="0"/>
              <a:pPr/>
              <a:t>5/4/2024</a:t>
            </a:fld>
            <a:endParaRPr lang="el-GR" dirty="0"/>
          </a:p>
        </p:txBody>
      </p:sp>
      <p:sp>
        <p:nvSpPr>
          <p:cNvPr id="3" name="2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4" name="3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3461B36-1AB2-42DA-A20E-2859F3C8B536}" type="datetime1">
              <a:rPr lang="el-GR" smtClean="0"/>
              <a:pPr/>
              <a:t>5/4/2024</a:t>
            </a:fld>
            <a:endParaRPr lang="el-GR" dirty="0"/>
          </a:p>
        </p:txBody>
      </p:sp>
      <p:sp>
        <p:nvSpPr>
          <p:cNvPr id="6" name="5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7" name="6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C3D008B3-6C35-4021-A5F8-6DDA97A4426D}" type="datetime1">
              <a:rPr lang="el-GR" smtClean="0"/>
              <a:pPr/>
              <a:t>5/4/2024</a:t>
            </a:fld>
            <a:endParaRPr lang="el-GR" dirty="0"/>
          </a:p>
        </p:txBody>
      </p:sp>
      <p:sp>
        <p:nvSpPr>
          <p:cNvPr id="6" name="5 - Θέση υποσέλιδου"/>
          <p:cNvSpPr>
            <a:spLocks noGrp="1"/>
          </p:cNvSpPr>
          <p:nvPr>
            <p:ph type="ftr" sz="quarter" idx="11"/>
          </p:nvPr>
        </p:nvSpPr>
        <p:spPr/>
        <p:txBody>
          <a:bodyPr/>
          <a:lstStyle>
            <a:extLst/>
          </a:lstStyle>
          <a:p>
            <a:r>
              <a:rPr lang="el-GR" smtClean="0"/>
              <a:t>Ιστορία α΄ γυμνασίου</a:t>
            </a:r>
            <a:endParaRPr lang="el-GR" dirty="0"/>
          </a:p>
        </p:txBody>
      </p:sp>
      <p:sp>
        <p:nvSpPr>
          <p:cNvPr id="7" name="6 - Θέση αριθμού διαφάνειας"/>
          <p:cNvSpPr>
            <a:spLocks noGrp="1"/>
          </p:cNvSpPr>
          <p:nvPr>
            <p:ph type="sldNum" sz="quarter" idx="12"/>
          </p:nvPr>
        </p:nvSpPr>
        <p:spPr/>
        <p:txBody>
          <a:bodyPr/>
          <a:lstStyle>
            <a:extLst/>
          </a:lstStyle>
          <a:p>
            <a:fld id="{E457E65F-6ECD-4E67-84D4-35FB5E2A1625}" type="slidenum">
              <a:rPr lang="el-GR" smtClean="0"/>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dirty="0"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5F1CD3-E962-4D84-949D-50A6A361EE3A}" type="datetime1">
              <a:rPr lang="el-GR" smtClean="0"/>
              <a:pPr/>
              <a:t>5/4/2024</a:t>
            </a:fld>
            <a:endParaRPr lang="el-GR" dirty="0"/>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l-GR" smtClean="0"/>
              <a:t>Ιστορία α΄ γυμνασίου</a:t>
            </a:r>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457E65F-6ECD-4E67-84D4-35FB5E2A1625}"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Τα αίτια και οι αφορμές του Πελοποννησιακού Πολέμου</a:t>
            </a:r>
            <a:endParaRPr lang="el-GR" dirty="0"/>
          </a:p>
        </p:txBody>
      </p:sp>
      <p:sp>
        <p:nvSpPr>
          <p:cNvPr id="3" name="2 - Υπότιτλος"/>
          <p:cNvSpPr>
            <a:spLocks noGrp="1"/>
          </p:cNvSpPr>
          <p:nvPr>
            <p:ph type="subTitle" idx="1"/>
          </p:nvPr>
        </p:nvSpPr>
        <p:spPr/>
        <p:txBody>
          <a:bodyPr/>
          <a:lstStyle/>
          <a:p>
            <a:r>
              <a:rPr lang="el-GR" dirty="0" smtClean="0"/>
              <a:t>Κεφάλαιο Στ΄ ΗΓΕΜΟΝΙΚΟΙ ΑΝΤΑΓΩΝΙΣΜΟΙ ΚΑΙ ΚΑΜΨΗ ΤΩΝ ΕΛΛΗΝΙΚΩΝ ΠΟΛΕΩΝ</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000628" y="3214686"/>
            <a:ext cx="3209925" cy="2600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pPr algn="ctr"/>
            <a:r>
              <a:rPr lang="el-GR" dirty="0" smtClean="0"/>
              <a:t>Ομάδα Ζ: ο χώρος</a:t>
            </a:r>
            <a:endParaRPr lang="el-GR" dirty="0"/>
          </a:p>
        </p:txBody>
      </p:sp>
      <p:sp>
        <p:nvSpPr>
          <p:cNvPr id="4" name="3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5" name="4 - Θέση αριθμού διαφάνειας"/>
          <p:cNvSpPr>
            <a:spLocks noGrp="1"/>
          </p:cNvSpPr>
          <p:nvPr>
            <p:ph type="sldNum" sz="quarter" idx="12"/>
          </p:nvPr>
        </p:nvSpPr>
        <p:spPr/>
        <p:txBody>
          <a:bodyPr/>
          <a:lstStyle/>
          <a:p>
            <a:fld id="{E457E65F-6ECD-4E67-84D4-35FB5E2A1625}" type="slidenum">
              <a:rPr lang="el-GR" smtClean="0"/>
              <a:pPr/>
              <a:t>10</a:t>
            </a:fld>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403648" y="1916832"/>
            <a:ext cx="7007743" cy="340620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Ομάδα Ζ: ο χώρος</a:t>
            </a:r>
            <a:endParaRPr lang="el-GR" dirty="0"/>
          </a:p>
        </p:txBody>
      </p:sp>
      <p:sp>
        <p:nvSpPr>
          <p:cNvPr id="3" name="2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4" name="3 - Θέση αριθμού διαφάνειας"/>
          <p:cNvSpPr>
            <a:spLocks noGrp="1"/>
          </p:cNvSpPr>
          <p:nvPr>
            <p:ph type="sldNum" sz="quarter" idx="12"/>
          </p:nvPr>
        </p:nvSpPr>
        <p:spPr/>
        <p:txBody>
          <a:bodyPr/>
          <a:lstStyle/>
          <a:p>
            <a:fld id="{E457E65F-6ECD-4E67-84D4-35FB5E2A1625}" type="slidenum">
              <a:rPr lang="el-GR" smtClean="0"/>
              <a:pPr/>
              <a:t>11</a:t>
            </a:fld>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214282" y="1500174"/>
            <a:ext cx="8786842" cy="4122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Θυμάμαι από την «Ηγεμονία της Αθήνας (479-431 π. Χ.)»</a:t>
            </a:r>
            <a:endParaRPr lang="el-GR" dirty="0"/>
          </a:p>
        </p:txBody>
      </p:sp>
      <p:sp>
        <p:nvSpPr>
          <p:cNvPr id="4" name="3 - Θέση περιεχομένου"/>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96646" indent="-514350">
              <a:buFont typeface="+mj-lt"/>
              <a:buAutoNum type="arabicPeriod"/>
            </a:pPr>
            <a:r>
              <a:rPr lang="el-GR" sz="2200" dirty="0" smtClean="0"/>
              <a:t>Ποια συμμαχία ιδρύθηκε το 478 π. Χ.; </a:t>
            </a:r>
          </a:p>
          <a:p>
            <a:pPr marL="596646" indent="-514350">
              <a:buFont typeface="+mj-lt"/>
              <a:buAutoNum type="arabicPeriod"/>
            </a:pPr>
            <a:r>
              <a:rPr lang="el-GR" sz="2200" dirty="0" smtClean="0"/>
              <a:t>Ποια πόλη οργάνωσε αυτή τη συμμαχία;</a:t>
            </a:r>
          </a:p>
          <a:p>
            <a:pPr marL="596646" indent="-514350">
              <a:buFont typeface="+mj-lt"/>
              <a:buAutoNum type="arabicPeriod"/>
            </a:pPr>
            <a:r>
              <a:rPr lang="el-GR" sz="2200" dirty="0" smtClean="0"/>
              <a:t> Ποιο πολίτευμα είχε η Αθήνα; </a:t>
            </a:r>
          </a:p>
          <a:p>
            <a:pPr marL="596646" indent="-514350">
              <a:buFont typeface="+mj-lt"/>
              <a:buAutoNum type="arabicPeriod"/>
            </a:pPr>
            <a:r>
              <a:rPr lang="el-GR" sz="2200" dirty="0" smtClean="0"/>
              <a:t>Ποιος πολιτικός κυριάρχησε στην Αθήνα; </a:t>
            </a:r>
          </a:p>
          <a:p>
            <a:pPr marL="596646" indent="-514350">
              <a:buFont typeface="+mj-lt"/>
              <a:buAutoNum type="arabicPeriod"/>
            </a:pPr>
            <a:r>
              <a:rPr lang="el-GR" sz="2200" dirty="0" smtClean="0"/>
              <a:t>Ποιες πόλεις υπέγραψαν την Τριακονταετή Ειρήνη το 446 π. Χ.;</a:t>
            </a:r>
            <a:endParaRPr lang="el-GR" sz="2200" dirty="0"/>
          </a:p>
        </p:txBody>
      </p:sp>
      <p:sp>
        <p:nvSpPr>
          <p:cNvPr id="3" name="2 - Θέση κειμένου"/>
          <p:cNvSpPr>
            <a:spLocks noGrp="1"/>
          </p:cNvSpPr>
          <p:nvPr>
            <p:ph sz="half" idx="2"/>
          </p:nvPr>
        </p:nvSpPr>
        <p:spPr/>
        <p:style>
          <a:lnRef idx="1">
            <a:schemeClr val="dk1"/>
          </a:lnRef>
          <a:fillRef idx="2">
            <a:schemeClr val="dk1"/>
          </a:fillRef>
          <a:effectRef idx="1">
            <a:schemeClr val="dk1"/>
          </a:effectRef>
          <a:fontRef idx="minor">
            <a:schemeClr val="dk1"/>
          </a:fontRef>
        </p:style>
        <p:txBody>
          <a:bodyPr>
            <a:normAutofit lnSpcReduction="10000"/>
          </a:bodyPr>
          <a:lstStyle/>
          <a:p>
            <a:pPr marL="596646" indent="-514350" algn="ctr">
              <a:buNone/>
            </a:pPr>
            <a:r>
              <a:rPr lang="el-GR" b="1" dirty="0" smtClean="0">
                <a:solidFill>
                  <a:srgbClr val="FF0000"/>
                </a:solidFill>
              </a:rPr>
              <a:t>431 π. Χ. </a:t>
            </a:r>
          </a:p>
          <a:p>
            <a:pPr marL="596646" indent="-514350" algn="ctr">
              <a:buNone/>
            </a:pPr>
            <a:r>
              <a:rPr lang="el-GR" b="1" dirty="0" smtClean="0">
                <a:solidFill>
                  <a:srgbClr val="FF0000"/>
                </a:solidFill>
              </a:rPr>
              <a:t>έναρξη του Πελοποννησιακού Πολέμου</a:t>
            </a:r>
          </a:p>
          <a:p>
            <a:pPr marL="596646" indent="-514350" algn="ctr">
              <a:buNone/>
            </a:pPr>
            <a:endParaRPr lang="el-GR" b="1" dirty="0" smtClean="0">
              <a:solidFill>
                <a:srgbClr val="FF0000"/>
              </a:solidFill>
            </a:endParaRPr>
          </a:p>
          <a:p>
            <a:pPr marL="596646" indent="-514350">
              <a:buNone/>
            </a:pPr>
            <a:r>
              <a:rPr lang="el-GR" dirty="0" smtClean="0">
                <a:solidFill>
                  <a:srgbClr val="FF0000"/>
                </a:solidFill>
              </a:rPr>
              <a:t>«Η μέρα η σημερινή</a:t>
            </a:r>
          </a:p>
          <a:p>
            <a:pPr marL="596646" indent="-514350">
              <a:buNone/>
            </a:pPr>
            <a:r>
              <a:rPr lang="el-GR" dirty="0" smtClean="0">
                <a:solidFill>
                  <a:srgbClr val="FF0000"/>
                </a:solidFill>
              </a:rPr>
              <a:t>  είναι αρχή μεγάλων</a:t>
            </a:r>
          </a:p>
          <a:p>
            <a:pPr marL="596646" indent="-514350">
              <a:buNone/>
            </a:pPr>
            <a:r>
              <a:rPr lang="el-GR" dirty="0" smtClean="0">
                <a:solidFill>
                  <a:srgbClr val="FF0000"/>
                </a:solidFill>
              </a:rPr>
              <a:t>  κακών για τους </a:t>
            </a:r>
          </a:p>
          <a:p>
            <a:pPr marL="596646" indent="-514350">
              <a:buNone/>
            </a:pPr>
            <a:r>
              <a:rPr lang="el-GR" dirty="0" smtClean="0">
                <a:solidFill>
                  <a:srgbClr val="FF0000"/>
                </a:solidFill>
              </a:rPr>
              <a:t>  Έλληνες»</a:t>
            </a:r>
            <a:endParaRPr lang="el-GR" dirty="0">
              <a:solidFill>
                <a:srgbClr val="FF0000"/>
              </a:solidFill>
            </a:endParaRPr>
          </a:p>
        </p:txBody>
      </p:sp>
      <p:sp>
        <p:nvSpPr>
          <p:cNvPr id="6" name="5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5" name="4 - Θέση αριθμού διαφάνειας"/>
          <p:cNvSpPr>
            <a:spLocks noGrp="1"/>
          </p:cNvSpPr>
          <p:nvPr>
            <p:ph type="sldNum" sz="quarter" idx="12"/>
          </p:nvPr>
        </p:nvSpPr>
        <p:spPr/>
        <p:txBody>
          <a:bodyPr/>
          <a:lstStyle/>
          <a:p>
            <a:fld id="{E457E65F-6ECD-4E67-84D4-35FB5E2A1625}" type="slidenum">
              <a:rPr lang="el-GR" smtClean="0"/>
              <a:pPr/>
              <a:t>2</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Effect transition="in" filter="fade">
                                      <p:cBhvr>
                                        <p:cTn id="37" dur="2000"/>
                                        <p:tgtEl>
                                          <p:spTgt spid="3">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2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20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2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20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20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Τα αίτια και οι αφορμές του Πελοποννησιακού Πολέμου</a:t>
            </a:r>
            <a:endParaRPr lang="el-GR" dirty="0"/>
          </a:p>
        </p:txBody>
      </p:sp>
      <p:sp>
        <p:nvSpPr>
          <p:cNvPr id="3" name="2 - Θέση περιεχομένου"/>
          <p:cNvSpPr>
            <a:spLocks noGrp="1"/>
          </p:cNvSpPr>
          <p:nvPr>
            <p:ph idx="1"/>
          </p:nvPr>
        </p:nvSpPr>
        <p:spPr/>
        <p:txBody>
          <a:bodyPr/>
          <a:lstStyle/>
          <a:p>
            <a:r>
              <a:rPr lang="el-GR" dirty="0" smtClean="0"/>
              <a:t>Τα αίτια του πολέμου (Ομάδες Α και Β)</a:t>
            </a:r>
          </a:p>
          <a:p>
            <a:r>
              <a:rPr lang="el-GR" dirty="0" smtClean="0"/>
              <a:t>Μία αφορμή (Ομάδα Γ)</a:t>
            </a:r>
          </a:p>
          <a:p>
            <a:r>
              <a:rPr lang="el-GR" dirty="0" smtClean="0"/>
              <a:t>Η θέση της Πελοποννησιακής Συμμαχίας – Κορίνθιοι (Ομάδα Δ)</a:t>
            </a:r>
          </a:p>
          <a:p>
            <a:r>
              <a:rPr lang="el-GR" dirty="0" smtClean="0"/>
              <a:t>Η θέση της Αθηναϊκής Συμμαχίας – Περικλής (Ομάδα Ε)</a:t>
            </a:r>
          </a:p>
          <a:p>
            <a:r>
              <a:rPr lang="el-GR" dirty="0" smtClean="0"/>
              <a:t>Ο χρόνος (Ομάδα Στ)</a:t>
            </a:r>
          </a:p>
          <a:p>
            <a:r>
              <a:rPr lang="el-GR" dirty="0" smtClean="0"/>
              <a:t>Ο χώρος (Ομάδα Ζ)</a:t>
            </a:r>
            <a:endParaRPr lang="el-GR" dirty="0"/>
          </a:p>
        </p:txBody>
      </p:sp>
      <p:sp>
        <p:nvSpPr>
          <p:cNvPr id="4" name="3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5" name="4 - Θέση αριθμού διαφάνειας"/>
          <p:cNvSpPr>
            <a:spLocks noGrp="1"/>
          </p:cNvSpPr>
          <p:nvPr>
            <p:ph type="sldNum" sz="quarter" idx="12"/>
          </p:nvPr>
        </p:nvSpPr>
        <p:spPr/>
        <p:txBody>
          <a:bodyPr/>
          <a:lstStyle/>
          <a:p>
            <a:fld id="{E457E65F-6ECD-4E67-84D4-35FB5E2A1625}" type="slidenum">
              <a:rPr lang="el-GR" smtClean="0"/>
              <a:pPr/>
              <a:t>3</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Ομάδα Α: αίτια του Πολέμου </a:t>
            </a:r>
            <a:endParaRPr lang="el-GR" dirty="0"/>
          </a:p>
        </p:txBody>
      </p:sp>
      <p:sp>
        <p:nvSpPr>
          <p:cNvPr id="3" name="2 - Θέση περιεχομένου"/>
          <p:cNvSpPr>
            <a:spLocks noGrp="1"/>
          </p:cNvSpPr>
          <p:nvPr>
            <p:ph sz="half" idx="1"/>
          </p:nvPr>
        </p:nvSpPr>
        <p:spPr>
          <a:xfrm>
            <a:off x="1142976" y="1500174"/>
            <a:ext cx="3422144" cy="4663440"/>
          </a:xfrm>
        </p:spPr>
        <p:txBody>
          <a:bodyPr>
            <a:normAutofit fontScale="77500" lnSpcReduction="20000"/>
          </a:bodyPr>
          <a:lstStyle/>
          <a:p>
            <a:pPr>
              <a:buNone/>
            </a:pPr>
            <a:r>
              <a:rPr lang="el-GR" dirty="0" smtClean="0"/>
              <a:t>Η πιο αληθινή, αλλά και η </a:t>
            </a:r>
          </a:p>
          <a:p>
            <a:pPr>
              <a:buNone/>
            </a:pPr>
            <a:r>
              <a:rPr lang="el-GR" dirty="0" smtClean="0"/>
              <a:t>λιγότερο ομολογούμενη </a:t>
            </a:r>
          </a:p>
          <a:p>
            <a:pPr>
              <a:buNone/>
            </a:pPr>
            <a:r>
              <a:rPr lang="el-GR" dirty="0" smtClean="0"/>
              <a:t>αιτία, ήταν, νομίζω,</a:t>
            </a:r>
          </a:p>
          <a:p>
            <a:pPr>
              <a:buNone/>
            </a:pPr>
            <a:r>
              <a:rPr lang="el-GR" dirty="0" smtClean="0"/>
              <a:t>το γεγονός ότι η δύναμη</a:t>
            </a:r>
          </a:p>
          <a:p>
            <a:pPr>
              <a:buNone/>
            </a:pPr>
            <a:r>
              <a:rPr lang="el-GR" dirty="0" smtClean="0"/>
              <a:t>των Αθηναίων γινόταν </a:t>
            </a:r>
          </a:p>
          <a:p>
            <a:pPr>
              <a:buNone/>
            </a:pPr>
            <a:r>
              <a:rPr lang="el-GR" dirty="0" smtClean="0"/>
              <a:t>όλο και πιο μεγάλη, </a:t>
            </a:r>
          </a:p>
          <a:p>
            <a:pPr>
              <a:buNone/>
            </a:pPr>
            <a:r>
              <a:rPr lang="el-GR" dirty="0" smtClean="0"/>
              <a:t>πράγμα που φόβισε τους</a:t>
            </a:r>
          </a:p>
          <a:p>
            <a:pPr>
              <a:buNone/>
            </a:pPr>
            <a:r>
              <a:rPr lang="el-GR" dirty="0" smtClean="0"/>
              <a:t>Λακεδαιμόνιους και τους </a:t>
            </a:r>
          </a:p>
          <a:p>
            <a:pPr>
              <a:buNone/>
            </a:pPr>
            <a:r>
              <a:rPr lang="el-GR" dirty="0" smtClean="0"/>
              <a:t>ανάγκασε να πολεμήσουν.			                                       Θουκυδίδης, Α, 23, 6. </a:t>
            </a:r>
            <a:endParaRPr lang="el-GR" dirty="0"/>
          </a:p>
        </p:txBody>
      </p:sp>
      <p:sp>
        <p:nvSpPr>
          <p:cNvPr id="5" name="4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p>
            <a:fld id="{E457E65F-6ECD-4E67-84D4-35FB5E2A1625}" type="slidenum">
              <a:rPr lang="el-GR" smtClean="0"/>
              <a:pPr/>
              <a:t>4</a:t>
            </a:fld>
            <a:endParaRPr lang="el-G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00562" y="1500174"/>
            <a:ext cx="4433888"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300" b="0" dirty="0" smtClean="0"/>
              <a:t>Ομάδα Β: αίτια του Πολέμου</a:t>
            </a:r>
            <a:endParaRPr lang="el-GR" sz="4300" b="0" dirty="0"/>
          </a:p>
        </p:txBody>
      </p:sp>
      <p:sp>
        <p:nvSpPr>
          <p:cNvPr id="3" name="2 - Θέση κειμένου"/>
          <p:cNvSpPr>
            <a:spLocks noGrp="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l-GR" dirty="0" smtClean="0"/>
              <a:t>Αθήνα</a:t>
            </a:r>
            <a:endParaRPr lang="el-GR" dirty="0"/>
          </a:p>
        </p:txBody>
      </p:sp>
      <p:sp>
        <p:nvSpPr>
          <p:cNvPr id="4" name="3 - Θέση κειμένου"/>
          <p:cNvSpPr>
            <a:spLocks noGrp="1"/>
          </p:cNvSpPr>
          <p:nvPr>
            <p:ph type="body" sz="half" idx="3"/>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dirty="0" smtClean="0"/>
              <a:t>Σπάρτη</a:t>
            </a:r>
            <a:endParaRPr lang="el-GR" dirty="0"/>
          </a:p>
        </p:txBody>
      </p:sp>
      <p:sp>
        <p:nvSpPr>
          <p:cNvPr id="5" name="4 - Θέση περιεχομένου"/>
          <p:cNvSpPr>
            <a:spLocks noGrp="1"/>
          </p:cNvSpPr>
          <p:nvPr>
            <p:ph sz="quarter" idx="2"/>
          </p:nvPr>
        </p:nvSpPr>
        <p:spPr/>
        <p:txBody>
          <a:bodyPr/>
          <a:lstStyle/>
          <a:p>
            <a:r>
              <a:rPr lang="el-GR" dirty="0" smtClean="0"/>
              <a:t>Πολίτευμα: δημοκρατικό</a:t>
            </a:r>
          </a:p>
          <a:p>
            <a:r>
              <a:rPr lang="el-GR" dirty="0" smtClean="0"/>
              <a:t>Αποφασίζει: η Εκκλησία του Δήμου</a:t>
            </a:r>
          </a:p>
          <a:p>
            <a:r>
              <a:rPr lang="el-GR" dirty="0" smtClean="0"/>
              <a:t>Σχέσεις με τον υπόλοιπο κόσμο: εμπόριο, πολιτισμός</a:t>
            </a:r>
          </a:p>
          <a:p>
            <a:r>
              <a:rPr lang="el-GR" dirty="0" smtClean="0"/>
              <a:t>Δηλιακή Συμμαχία: δέχθηκε να την οργανώσει</a:t>
            </a:r>
            <a:endParaRPr lang="el-GR" dirty="0"/>
          </a:p>
        </p:txBody>
      </p:sp>
      <p:sp>
        <p:nvSpPr>
          <p:cNvPr id="6" name="5 - Θέση περιεχομένου"/>
          <p:cNvSpPr>
            <a:spLocks noGrp="1"/>
          </p:cNvSpPr>
          <p:nvPr>
            <p:ph sz="quarter" idx="4"/>
          </p:nvPr>
        </p:nvSpPr>
        <p:spPr/>
        <p:txBody>
          <a:bodyPr/>
          <a:lstStyle/>
          <a:p>
            <a:r>
              <a:rPr lang="el-GR" dirty="0" smtClean="0"/>
              <a:t>Πολίτευμα: ολιγαρχικό</a:t>
            </a:r>
          </a:p>
          <a:p>
            <a:r>
              <a:rPr lang="el-GR" dirty="0" smtClean="0"/>
              <a:t>Αποφασίζουν: οι 5 Έφοροι, η Γερουσία</a:t>
            </a:r>
          </a:p>
          <a:p>
            <a:r>
              <a:rPr lang="el-GR" dirty="0" smtClean="0"/>
              <a:t>Σχέσεις με τον υπόλοιπο κόσμο: κλειστή, «στρατόπεδο»</a:t>
            </a:r>
          </a:p>
          <a:p>
            <a:r>
              <a:rPr lang="el-GR" dirty="0" smtClean="0"/>
              <a:t>Δηλιακή Συμμαχία: αρνήθηκε να αναλάβει επικεφαλής</a:t>
            </a:r>
            <a:endParaRPr lang="el-GR" dirty="0"/>
          </a:p>
        </p:txBody>
      </p:sp>
      <p:sp>
        <p:nvSpPr>
          <p:cNvPr id="7" name="6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8" name="7 - Θέση αριθμού διαφάνειας"/>
          <p:cNvSpPr>
            <a:spLocks noGrp="1"/>
          </p:cNvSpPr>
          <p:nvPr>
            <p:ph type="sldNum" sz="quarter" idx="12"/>
          </p:nvPr>
        </p:nvSpPr>
        <p:spPr/>
        <p:txBody>
          <a:bodyPr/>
          <a:lstStyle/>
          <a:p>
            <a:fld id="{E457E65F-6ECD-4E67-84D4-35FB5E2A1625}" type="slidenum">
              <a:rPr lang="el-GR" smtClean="0"/>
              <a:pPr/>
              <a:t>5</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2000"/>
                                        <p:tgtEl>
                                          <p:spTgt spid="6">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20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μεγαρικο</a:t>
            </a:r>
            <a:r>
              <a:rPr lang="el-GR" dirty="0" smtClean="0"/>
              <a:t> </a:t>
            </a:r>
            <a:r>
              <a:rPr lang="el-GR" dirty="0" err="1" smtClean="0"/>
              <a:t>ψηφισμα</a:t>
            </a:r>
            <a:endParaRPr lang="el-GR" dirty="0"/>
          </a:p>
        </p:txBody>
      </p:sp>
      <p:sp>
        <p:nvSpPr>
          <p:cNvPr id="6" name="5 - Θέση κειμένου"/>
          <p:cNvSpPr>
            <a:spLocks noGrp="1"/>
          </p:cNvSpPr>
          <p:nvPr>
            <p:ph type="body" idx="2"/>
          </p:nvPr>
        </p:nvSpPr>
        <p:spPr/>
        <p:txBody>
          <a:bodyPr>
            <a:noAutofit/>
          </a:bodyPr>
          <a:lstStyle/>
          <a:p>
            <a:r>
              <a:rPr lang="el-GR" sz="4300" dirty="0" smtClean="0"/>
              <a:t>Ομάδα Γ: αφορμή του Πολέμου</a:t>
            </a:r>
            <a:endParaRPr lang="el-GR" sz="4300" dirty="0"/>
          </a:p>
        </p:txBody>
      </p:sp>
      <p:sp>
        <p:nvSpPr>
          <p:cNvPr id="8" name="7 - Θέση περιεχομένου"/>
          <p:cNvSpPr>
            <a:spLocks noGrp="1"/>
          </p:cNvSpPr>
          <p:nvPr>
            <p:ph sz="half" idx="1"/>
          </p:nvPr>
        </p:nvSpPr>
        <p:spPr/>
        <p:txBody>
          <a:bodyPr/>
          <a:lstStyle/>
          <a:p>
            <a:pPr>
              <a:buNone/>
            </a:pPr>
            <a:r>
              <a:rPr lang="el-GR" dirty="0" smtClean="0"/>
              <a:t>.</a:t>
            </a:r>
            <a:endParaRPr lang="el-GR" dirty="0"/>
          </a:p>
        </p:txBody>
      </p:sp>
      <p:sp>
        <p:nvSpPr>
          <p:cNvPr id="3" name="2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4" name="3 - Θέση αριθμού διαφάνειας"/>
          <p:cNvSpPr>
            <a:spLocks noGrp="1"/>
          </p:cNvSpPr>
          <p:nvPr>
            <p:ph type="sldNum" sz="quarter" idx="12"/>
          </p:nvPr>
        </p:nvSpPr>
        <p:spPr/>
        <p:txBody>
          <a:bodyPr/>
          <a:lstStyle/>
          <a:p>
            <a:fld id="{E457E65F-6ECD-4E67-84D4-35FB5E2A1625}" type="slidenum">
              <a:rPr lang="el-GR" smtClean="0"/>
              <a:pPr/>
              <a:t>6</a:t>
            </a:fld>
            <a:endParaRPr lang="el-GR" dirty="0"/>
          </a:p>
        </p:txBody>
      </p:sp>
      <p:pic>
        <p:nvPicPr>
          <p:cNvPr id="7" name="6 - Εικόνα"/>
          <p:cNvPicPr/>
          <p:nvPr/>
        </p:nvPicPr>
        <p:blipFill>
          <a:blip r:embed="rId2" cstate="print"/>
          <a:srcRect/>
          <a:stretch>
            <a:fillRect/>
          </a:stretch>
        </p:blipFill>
        <p:spPr bwMode="auto">
          <a:xfrm>
            <a:off x="4500562" y="285728"/>
            <a:ext cx="4429156" cy="3714776"/>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32698" y="3571876"/>
            <a:ext cx="8525582"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Ομάδα Δ: η άποψη της Πελοποννησιακής Συμμαχίας</a:t>
            </a:r>
            <a:endParaRPr lang="el-GR" dirty="0"/>
          </a:p>
        </p:txBody>
      </p:sp>
      <p:sp>
        <p:nvSpPr>
          <p:cNvPr id="7" name="6 - Θέση περιεχομένου"/>
          <p:cNvSpPr>
            <a:spLocks noGrp="1"/>
          </p:cNvSpPr>
          <p:nvPr>
            <p:ph idx="1"/>
          </p:nvPr>
        </p:nvSpPr>
        <p:spPr/>
        <p:txBody>
          <a:bodyPr>
            <a:normAutofit fontScale="62500" lnSpcReduction="20000"/>
          </a:bodyPr>
          <a:lstStyle/>
          <a:p>
            <a:pPr>
              <a:buNone/>
            </a:pPr>
            <a:r>
              <a:rPr lang="el-GR" dirty="0" smtClean="0"/>
              <a:t>	Μα τώρα ποια ανάγκη να πολυλογούμε, αφού πολλούς Έλληνες συμμάχους τους δικούς σας – τους έχουνε στο μάτι κι από χρόνια τώρα είναι έτοιμοι σε όλα αν τυχόν τους κάνουνε πόλεμο; Γι’ αυτά εσείς είστε οι αίτιοι, γιατί τους αφήσατε πρώτα μεν ύστερα από τους μηδικούς πολέμους να δυναμώσουν πολύ, και έπειτα να χτίσουν το μεγάλο τείχος, κι έτσι από τότε ως τα σήμερα στερούνε τη λευτεριά εκείνων που σκλάβωσαν, μα και τώρα ακόμα τη λευτεριά των δικών σας συμμάχων. Μα αν και  από καιρό έπρεπε να γίνει αυτό το συνέδριο, μόλις σήμερα γίνεται, και πάλι όμως δεν ξέρουμε καλά γιατί ήρθαμε εδώ. Κι όμως δεν πρέπει πια να συζητούμε αν μας αδικούνε οι Αθηναίοι, παρά πώς πρέπει να τους αντισταθούμε, γιατί αυτοί δεν είναι αναποφάσιστοι σαν κι εμάς, παρά άμα πάρουν απόφαση, ρίχνονται ξαφνικά ενάντια σ’ αυτούς που ακόμα συζητάνε. </a:t>
            </a:r>
          </a:p>
          <a:p>
            <a:pPr>
              <a:buNone/>
            </a:pPr>
            <a:r>
              <a:rPr lang="el-GR" i="1" dirty="0" smtClean="0"/>
              <a:t>                                Θουκυδίδης Ιστορία, Β, 68-69 (μτφρ. </a:t>
            </a:r>
            <a:r>
              <a:rPr lang="el-GR" i="1" dirty="0" err="1" smtClean="0"/>
              <a:t>Γιάνης</a:t>
            </a:r>
            <a:r>
              <a:rPr lang="el-GR" i="1" dirty="0" smtClean="0"/>
              <a:t> Κορδάτος)</a:t>
            </a:r>
            <a:endParaRPr lang="el-GR" dirty="0" smtClean="0"/>
          </a:p>
          <a:p>
            <a:pPr>
              <a:buNone/>
            </a:pPr>
            <a:endParaRPr lang="el-GR" dirty="0"/>
          </a:p>
        </p:txBody>
      </p:sp>
      <p:sp>
        <p:nvSpPr>
          <p:cNvPr id="5" name="4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p>
            <a:fld id="{E457E65F-6ECD-4E67-84D4-35FB5E2A1625}"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Ομάδα Ε: η άποψη της Αθήνας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	Και μη θαρρείτε, έλεγε, πως ο πόλεμος γίνεται για ένα μόνο πράγμα, δηλαδή να μη γίνετε δούλοι από ελεύθεροι που είστε. Ο πόλεμος γίνεται για να μη χάσουμε την ηγεμονία μας και υπάρχει τέτοιος κίνδυνος απ’ αφορμή τις δυσαρέσκειες που γεννήθηκαν ενάντιά μας. Σημειώστε το όμως καλά πως δεν μπορείτε ν’ αφήσετε την ηγεμονία, και αν ακόμα κανένας στις σημερινές περιστάσεις συμβουλεύει ένα τέτοιο πράμα πως είναι δίκαιο, το κάνει από αμυαλιά. Στην πράξη βέβαια η κυριαρχία σας κατάντησε κατάκτηση, που φαίνεται μεν άδικο πράμα, όταν πρόκειται να την πραγματοποιήσει κανένας, είναι όμως επικίνδυνο, όταν έχοντας κανείς την κυριαρχία πάνω σε άλλους την αφήσει.</a:t>
            </a:r>
          </a:p>
          <a:p>
            <a:pPr algn="r">
              <a:buNone/>
            </a:pPr>
            <a:r>
              <a:rPr lang="el-GR" sz="1500" i="1" dirty="0" smtClean="0"/>
              <a:t>	Θουκυδίδης, Ιστορία, Β, 63 (μτφρ. Γιάννης Κορδάτος)</a:t>
            </a:r>
            <a:endParaRPr lang="el-GR" sz="1500"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Ιστορία α΄ γυμνασίου</a:t>
            </a:r>
            <a:endParaRPr lang="el-GR" dirty="0"/>
          </a:p>
        </p:txBody>
      </p:sp>
      <p:sp>
        <p:nvSpPr>
          <p:cNvPr id="5" name="4 - Θέση αριθμού διαφάνειας"/>
          <p:cNvSpPr>
            <a:spLocks noGrp="1"/>
          </p:cNvSpPr>
          <p:nvPr>
            <p:ph type="sldNum" sz="quarter" idx="12"/>
          </p:nvPr>
        </p:nvSpPr>
        <p:spPr/>
        <p:txBody>
          <a:bodyPr/>
          <a:lstStyle/>
          <a:p>
            <a:fld id="{E457E65F-6ECD-4E67-84D4-35FB5E2A1625}"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300" b="0" dirty="0" smtClean="0"/>
              <a:t>Ομάδα </a:t>
            </a:r>
            <a:r>
              <a:rPr lang="el-GR" dirty="0" smtClean="0"/>
              <a:t>Σ</a:t>
            </a:r>
            <a:r>
              <a:rPr lang="el-GR" sz="4300" b="0" dirty="0" smtClean="0"/>
              <a:t>τ: ο χρόνος</a:t>
            </a:r>
            <a:endParaRPr lang="el-GR" sz="4300" b="0" dirty="0"/>
          </a:p>
        </p:txBody>
      </p:sp>
      <p:sp>
        <p:nvSpPr>
          <p:cNvPr id="3" name="2 - Θέση κειμένου"/>
          <p:cNvSpPr>
            <a:spLocks noGrp="1"/>
          </p:cNvSpPr>
          <p:nvPr>
            <p:ph sz="half" idx="1"/>
          </p:nvPr>
        </p:nvSpPr>
        <p:spPr>
          <a:xfrm>
            <a:off x="1435608" y="1524000"/>
            <a:ext cx="3850772" cy="4663440"/>
          </a:xfrm>
        </p:spPr>
        <p:txBody>
          <a:bodyPr>
            <a:noAutofit/>
          </a:bodyPr>
          <a:lstStyle/>
          <a:p>
            <a:r>
              <a:rPr lang="el-GR" sz="1800" dirty="0" smtClean="0"/>
              <a:t>ίδρυση Δηλιακής Συμμαχίας 478 π. Χ.</a:t>
            </a:r>
          </a:p>
          <a:p>
            <a:r>
              <a:rPr lang="el-GR" sz="1800" dirty="0" smtClean="0">
                <a:solidFill>
                  <a:srgbClr val="00B050"/>
                </a:solidFill>
              </a:rPr>
              <a:t>νίκη σε βάρος των Περσών </a:t>
            </a:r>
          </a:p>
          <a:p>
            <a:pPr>
              <a:buNone/>
            </a:pPr>
            <a:r>
              <a:rPr lang="el-GR" sz="1800" dirty="0" smtClean="0">
                <a:solidFill>
                  <a:srgbClr val="00B050"/>
                </a:solidFill>
              </a:rPr>
              <a:t>       467 π. Χ.</a:t>
            </a:r>
          </a:p>
          <a:p>
            <a:r>
              <a:rPr lang="el-GR" sz="1800" dirty="0" smtClean="0"/>
              <a:t>μεταφορά του ταμείου της Συμμαχίας στην Αθήνα 454 π. Χ.</a:t>
            </a:r>
          </a:p>
          <a:p>
            <a:r>
              <a:rPr lang="el-GR" sz="1800" dirty="0" smtClean="0">
                <a:solidFill>
                  <a:srgbClr val="0070C0"/>
                </a:solidFill>
              </a:rPr>
              <a:t>ειρήνη του Καλλία με τους Πέρσες 449 π. Χ. </a:t>
            </a:r>
          </a:p>
          <a:p>
            <a:r>
              <a:rPr lang="el-GR" sz="1800" dirty="0" smtClean="0">
                <a:solidFill>
                  <a:srgbClr val="0070C0"/>
                </a:solidFill>
              </a:rPr>
              <a:t>τριακονταετής ειρήνη 446 π. Χ. </a:t>
            </a:r>
          </a:p>
          <a:p>
            <a:r>
              <a:rPr lang="el-GR" sz="1800" dirty="0" smtClean="0"/>
              <a:t>έναρξη του Πελοποννησιακού Πολέμου 431 π. Χ. </a:t>
            </a:r>
          </a:p>
          <a:p>
            <a:r>
              <a:rPr lang="el-GR" sz="1800" dirty="0" smtClean="0">
                <a:solidFill>
                  <a:srgbClr val="FF0000"/>
                </a:solidFill>
              </a:rPr>
              <a:t>Εισβολή Σπαρτιατών στην Αττική 431 π. Χ.</a:t>
            </a:r>
          </a:p>
          <a:p>
            <a:r>
              <a:rPr lang="el-GR" sz="1800" dirty="0" smtClean="0">
                <a:solidFill>
                  <a:srgbClr val="FF0000"/>
                </a:solidFill>
              </a:rPr>
              <a:t>οι Αθηναίοι καταλαμβάνουν τη Σφακτηρία 425 π. Χ. </a:t>
            </a:r>
          </a:p>
        </p:txBody>
      </p:sp>
      <p:sp>
        <p:nvSpPr>
          <p:cNvPr id="9" name="8 - Θέση περιεχομένου"/>
          <p:cNvSpPr>
            <a:spLocks noGrp="1"/>
          </p:cNvSpPr>
          <p:nvPr>
            <p:ph sz="half" idx="2"/>
          </p:nvPr>
        </p:nvSpPr>
        <p:spPr/>
        <p:txBody>
          <a:bodyPr>
            <a:normAutofit fontScale="77500" lnSpcReduction="20000"/>
          </a:bodyPr>
          <a:lstStyle/>
          <a:p>
            <a:r>
              <a:rPr lang="el-GR" dirty="0" smtClean="0">
                <a:solidFill>
                  <a:srgbClr val="FF0000"/>
                </a:solidFill>
              </a:rPr>
              <a:t>μάχη της Αμφίπολης 422 π. Χ.</a:t>
            </a:r>
          </a:p>
          <a:p>
            <a:r>
              <a:rPr lang="el-GR" dirty="0" smtClean="0">
                <a:solidFill>
                  <a:srgbClr val="0070C0"/>
                </a:solidFill>
              </a:rPr>
              <a:t>ειρήνη του Νικία, 421 π. Χ.</a:t>
            </a:r>
          </a:p>
          <a:p>
            <a:r>
              <a:rPr lang="el-GR" dirty="0" smtClean="0">
                <a:solidFill>
                  <a:srgbClr val="FF0000"/>
                </a:solidFill>
              </a:rPr>
              <a:t>εκστρατεία των Αθηναίων στη Σικελία 415 π. Χ.</a:t>
            </a:r>
          </a:p>
          <a:p>
            <a:r>
              <a:rPr lang="el-GR" dirty="0" smtClean="0">
                <a:solidFill>
                  <a:srgbClr val="FF0000"/>
                </a:solidFill>
              </a:rPr>
              <a:t>ήττα των Αθηναίων στο Νότιο της Σάμου 407 π. Χ.</a:t>
            </a:r>
          </a:p>
          <a:p>
            <a:r>
              <a:rPr lang="el-GR" dirty="0" smtClean="0">
                <a:solidFill>
                  <a:srgbClr val="FF0000"/>
                </a:solidFill>
              </a:rPr>
              <a:t>ήττα των Σπαρτιατών στις Αργινούσες 406 π. Χ.</a:t>
            </a:r>
          </a:p>
          <a:p>
            <a:r>
              <a:rPr lang="el-GR" dirty="0" smtClean="0">
                <a:solidFill>
                  <a:srgbClr val="FF0000"/>
                </a:solidFill>
              </a:rPr>
              <a:t>ήττα των Αθηναίων σους Αιγός Ποταμούς 405 π. Χ. </a:t>
            </a:r>
          </a:p>
          <a:p>
            <a:r>
              <a:rPr lang="el-GR" dirty="0" smtClean="0"/>
              <a:t>οι Αθηναίοι παραδίδονται 404 π. Χ. </a:t>
            </a:r>
            <a:endParaRPr lang="el-GR" dirty="0"/>
          </a:p>
        </p:txBody>
      </p:sp>
      <p:sp>
        <p:nvSpPr>
          <p:cNvPr id="5" name="4 - Θέση υποσέλιδου"/>
          <p:cNvSpPr>
            <a:spLocks noGrp="1"/>
          </p:cNvSpPr>
          <p:nvPr>
            <p:ph type="ftr" sz="quarter" idx="11"/>
          </p:nvPr>
        </p:nvSpPr>
        <p:spPr/>
        <p:txBody>
          <a:bodyPr/>
          <a:lstStyle/>
          <a:p>
            <a:r>
              <a:rPr lang="el-GR" dirty="0" smtClean="0"/>
              <a:t>Ιστορία α΄ γυμνασίου</a:t>
            </a:r>
            <a:endParaRPr lang="el-GR" dirty="0"/>
          </a:p>
        </p:txBody>
      </p:sp>
      <p:sp>
        <p:nvSpPr>
          <p:cNvPr id="6" name="5 - Θέση αριθμού διαφάνειας"/>
          <p:cNvSpPr>
            <a:spLocks noGrp="1"/>
          </p:cNvSpPr>
          <p:nvPr>
            <p:ph type="sldNum" sz="quarter" idx="12"/>
          </p:nvPr>
        </p:nvSpPr>
        <p:spPr/>
        <p:txBody>
          <a:bodyPr/>
          <a:lstStyle/>
          <a:p>
            <a:fld id="{E457E65F-6ECD-4E67-84D4-35FB5E2A1625}" type="slidenum">
              <a:rPr lang="el-GR" smtClean="0"/>
              <a:pPr/>
              <a:t>9</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20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20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fade">
                                      <p:cBhvr>
                                        <p:cTn id="62" dur="2000"/>
                                        <p:tgtEl>
                                          <p:spTgt spid="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Effect transition="in" filter="fade">
                                      <p:cBhvr>
                                        <p:cTn id="67" dur="20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fade">
                                      <p:cBhvr>
                                        <p:cTn id="72" dur="2000"/>
                                        <p:tgtEl>
                                          <p:spTgt spid="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fade">
                                      <p:cBhvr>
                                        <p:cTn id="77" dur="2000"/>
                                        <p:tgtEl>
                                          <p:spTgt spid="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6" end="6"/>
                                            </p:txEl>
                                          </p:spTgt>
                                        </p:tgtEl>
                                        <p:attrNameLst>
                                          <p:attrName>style.visibility</p:attrName>
                                        </p:attrNameLst>
                                      </p:cBhvr>
                                      <p:to>
                                        <p:strVal val="visible"/>
                                      </p:to>
                                    </p:set>
                                    <p:animEffect transition="in" filter="fade">
                                      <p:cBhvr>
                                        <p:cTn id="8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327</TotalTime>
  <Words>497</Words>
  <Application>Microsoft Office PowerPoint</Application>
  <PresentationFormat>Προβολή στην οθόνη (4:3)</PresentationFormat>
  <Paragraphs>91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Ηλιοστάσιο</vt:lpstr>
      <vt:lpstr>Τα αίτια και οι αφορμές του Πελοποννησιακού Πολέμου</vt:lpstr>
      <vt:lpstr>Θυμάμαι από την «Ηγεμονία της Αθήνας (479-431 π. Χ.)»</vt:lpstr>
      <vt:lpstr>Τα αίτια και οι αφορμές του Πελοποννησιακού Πολέμου</vt:lpstr>
      <vt:lpstr>Ομάδα Α: αίτια του Πολέμου </vt:lpstr>
      <vt:lpstr>Ομάδα Β: αίτια του Πολέμου</vt:lpstr>
      <vt:lpstr>το μεγαρικο ψηφισμα</vt:lpstr>
      <vt:lpstr>Ομάδα Δ: η άποψη της Πελοποννησιακής Συμμαχίας</vt:lpstr>
      <vt:lpstr>Ομάδα Ε: η άποψη της Αθήνας</vt:lpstr>
      <vt:lpstr>Ομάδα Στ: ο χρόνος</vt:lpstr>
      <vt:lpstr>Ομάδα Ζ: ο χώρος</vt:lpstr>
      <vt:lpstr>Ομάδα Ζ: ο χώρος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Καλλιπάτειρα</dc:title>
  <dc:creator>pandelisvera</dc:creator>
  <cp:lastModifiedBy>Hionidis</cp:lastModifiedBy>
  <cp:revision>43</cp:revision>
  <dcterms:created xsi:type="dcterms:W3CDTF">2018-04-25T14:11:49Z</dcterms:created>
  <dcterms:modified xsi:type="dcterms:W3CDTF">2024-04-05T08:15:32Z</dcterms:modified>
</cp:coreProperties>
</file>