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custDataLst>
    <p:tags r:id="rId12"/>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presProps" Target="presProps.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2" Type="http://schemas.openxmlformats.org/officeDocument/2006/relationships/tags" Target="tags/tag1.xml"/><Relationship Id="rId11" Type="http://schemas.openxmlformats.org/officeDocument/2006/relationships/tableStyles" Target="tableStyles.xml"/><Relationship Id="rId10" Type="http://schemas.openxmlformats.org/officeDocument/2006/relationships/viewProps" Target="viewProp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Διαφάνεια τίτλου">
    <p:spTree>
      <p:nvGrpSpPr>
        <p:cNvPr id="1" name=""/>
        <p:cNvGrpSpPr/>
        <p:nvPr/>
      </p:nvGrpSpPr>
      <p:grpSpPr>
        <a:xfrm>
          <a:off x="0" y="0"/>
          <a:ext cx="0" cy="0"/>
          <a:chOff x="0" y="0"/>
          <a:chExt cx="0" cy="0"/>
        </a:xfrm>
      </p:grpSpPr>
      <p:sp>
        <p:nvSpPr>
          <p:cNvPr id="23" name="22 - Ορθογώνιο"/>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 Ορθογώνιο"/>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 Ορθογώνιο"/>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Ορθογώνιο"/>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26 - Ορθογώνιο"/>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0" name="29 - Στρογγυλεμένο ορθογώνιο"/>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1" name="30 - Στρογγυλεμένο ορθογώνιο"/>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6 - Ορθογώνιο"/>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9 - Ορθογώνιο"/>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10 - Ορθογώνιο"/>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 Ορθογώνιο"/>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7 - Τίτλος"/>
          <p:cNvSpPr>
            <a:spLocks noGrp="1"/>
          </p:cNvSpPr>
          <p:nvPr>
            <p:ph type="ctrTitle" hasCustomPrompt="1"/>
          </p:nvPr>
        </p:nvSpPr>
        <p:spPr>
          <a:xfrm>
            <a:off x="457200" y="2401887"/>
            <a:ext cx="8458200" cy="1470025"/>
          </a:xfrm>
        </p:spPr>
        <p:txBody>
          <a:bodyPr anchor="b"/>
          <a:lstStyle>
            <a:lvl1pPr>
              <a:defRPr sz="4400">
                <a:solidFill>
                  <a:schemeClr val="bg1"/>
                </a:solidFill>
              </a:defRPr>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hasCustomPrompt="1"/>
          </p:nvPr>
        </p:nvSpPr>
        <p:spPr>
          <a:xfrm>
            <a:off x="457200" y="3899938"/>
            <a:ext cx="4953000" cy="1752600"/>
          </a:xfrm>
        </p:spPr>
        <p:txBody>
          <a:bodyPr/>
          <a:lstStyle>
            <a:lvl1pPr marL="64135"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6705600" y="4206240"/>
            <a:ext cx="960120" cy="457200"/>
          </a:xfrm>
        </p:spPr>
        <p:txBody>
          <a:bodyPr/>
          <a:lstStyle/>
          <a:p>
            <a:fld id="{87E742E3-C7E6-41A2-96CA-EAA8D0A84B49}" type="datetimeFigureOut">
              <a:rPr lang="el-GR" smtClean="0"/>
            </a:fld>
            <a:endParaRPr lang="el-GR" dirty="0"/>
          </a:p>
        </p:txBody>
      </p:sp>
      <p:sp>
        <p:nvSpPr>
          <p:cNvPr id="17" name="16 - Θέση υποσέλιδου"/>
          <p:cNvSpPr>
            <a:spLocks noGrp="1"/>
          </p:cNvSpPr>
          <p:nvPr>
            <p:ph type="ftr" sz="quarter" idx="11"/>
          </p:nvPr>
        </p:nvSpPr>
        <p:spPr>
          <a:xfrm>
            <a:off x="5410200" y="4205288"/>
            <a:ext cx="1295400" cy="457200"/>
          </a:xfrm>
        </p:spPr>
        <p:txBody>
          <a:bodyPr/>
          <a:lstStyle/>
          <a:p>
            <a:endParaRPr lang="el-GR" dirty="0"/>
          </a:p>
        </p:txBody>
      </p:sp>
      <p:sp>
        <p:nvSpPr>
          <p:cNvPr id="29" name="28 - Θέση αριθμού διαφάνειας"/>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700CD5B0-7788-48D7-AC64-8904D15E5E28}" type="slidenum">
              <a:rPr lang="el-GR" smtClean="0"/>
            </a:fld>
            <a:endParaRPr lang="el-GR"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hasCustomPrompt="1"/>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hasCustomPrompt="1"/>
          </p:nvPr>
        </p:nvSpPr>
        <p:spPr/>
        <p:txBody>
          <a:bodyPr vert="eaVert"/>
          <a:lstStyle/>
          <a:p>
            <a:pPr lvl="0" eaLnBrk="1" latinLnBrk="0" hangingPunct="1"/>
            <a:r>
              <a:rPr lang="el-GR" smtClean="0"/>
              <a:t>Kλικ για επεξεργασία των στυλ του υποδείγματος</a:t>
            </a:r>
            <a:endParaRPr lang="el-GR" smtClean="0"/>
          </a:p>
          <a:p>
            <a:pPr lvl="1" eaLnBrk="1" latinLnBrk="0" hangingPunct="1"/>
            <a:r>
              <a:rPr lang="el-GR" smtClean="0"/>
              <a:t>Δεύτερου επιπέδου</a:t>
            </a:r>
            <a:endParaRPr lang="el-GR" smtClean="0"/>
          </a:p>
          <a:p>
            <a:pPr lvl="2" eaLnBrk="1" latinLnBrk="0" hangingPunct="1"/>
            <a:r>
              <a:rPr lang="el-GR" smtClean="0"/>
              <a:t>Τρίτου επιπέδου</a:t>
            </a:r>
            <a:endParaRPr lang="el-GR" smtClean="0"/>
          </a:p>
          <a:p>
            <a:pPr lvl="3" eaLnBrk="1" latinLnBrk="0" hangingPunct="1"/>
            <a:r>
              <a:rPr lang="el-GR" smtClean="0"/>
              <a:t>Τέταρτου επιπέδου</a:t>
            </a:r>
            <a:endParaRPr lang="el-GR" smtClean="0"/>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87E742E3-C7E6-41A2-96CA-EAA8D0A84B49}" type="datetimeFigureOut">
              <a:rPr lang="el-GR" smtClean="0"/>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700CD5B0-7788-48D7-AC64-8904D15E5E28}" type="slidenum">
              <a:rPr lang="el-GR" smtClean="0"/>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hasCustomPrompt="1"/>
          </p:nvPr>
        </p:nvSpPr>
        <p:spPr>
          <a:xfrm>
            <a:off x="6781800" y="1143000"/>
            <a:ext cx="1905000"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hasCustomPrompt="1"/>
          </p:nvPr>
        </p:nvSpPr>
        <p:spPr>
          <a:xfrm>
            <a:off x="457200" y="1143000"/>
            <a:ext cx="6248400" cy="5486400"/>
          </a:xfrm>
        </p:spPr>
        <p:txBody>
          <a:bodyPr vert="eaVert"/>
          <a:lstStyle/>
          <a:p>
            <a:pPr lvl="0" eaLnBrk="1" latinLnBrk="0" hangingPunct="1"/>
            <a:r>
              <a:rPr lang="el-GR" smtClean="0"/>
              <a:t>Kλικ για επεξεργασία των στυλ του υποδείγματος</a:t>
            </a:r>
            <a:endParaRPr lang="el-GR" smtClean="0"/>
          </a:p>
          <a:p>
            <a:pPr lvl="1" eaLnBrk="1" latinLnBrk="0" hangingPunct="1"/>
            <a:r>
              <a:rPr lang="el-GR" smtClean="0"/>
              <a:t>Δεύτερου επιπέδου</a:t>
            </a:r>
            <a:endParaRPr lang="el-GR" smtClean="0"/>
          </a:p>
          <a:p>
            <a:pPr lvl="2" eaLnBrk="1" latinLnBrk="0" hangingPunct="1"/>
            <a:r>
              <a:rPr lang="el-GR" smtClean="0"/>
              <a:t>Τρίτου επιπέδου</a:t>
            </a:r>
            <a:endParaRPr lang="el-GR" smtClean="0"/>
          </a:p>
          <a:p>
            <a:pPr lvl="3" eaLnBrk="1" latinLnBrk="0" hangingPunct="1"/>
            <a:r>
              <a:rPr lang="el-GR" smtClean="0"/>
              <a:t>Τέταρτου επιπέδου</a:t>
            </a:r>
            <a:endParaRPr lang="el-GR" smtClean="0"/>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87E742E3-C7E6-41A2-96CA-EAA8D0A84B49}" type="datetimeFigureOut">
              <a:rPr lang="el-GR" smtClean="0"/>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700CD5B0-7788-48D7-AC64-8904D15E5E28}" type="slidenum">
              <a:rPr lang="el-GR" smtClean="0"/>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hasCustomPrompt="1"/>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hasCustomPrompt="1"/>
          </p:nvPr>
        </p:nvSpPr>
        <p:spPr/>
        <p:txBody>
          <a:bodyPr/>
          <a:lstStyle/>
          <a:p>
            <a:pPr lvl="0" eaLnBrk="1" latinLnBrk="0" hangingPunct="1"/>
            <a:r>
              <a:rPr lang="el-GR" smtClean="0"/>
              <a:t>Kλικ για επεξεργασία των στυλ του υποδείγματος</a:t>
            </a:r>
            <a:endParaRPr lang="el-GR" smtClean="0"/>
          </a:p>
          <a:p>
            <a:pPr lvl="1" eaLnBrk="1" latinLnBrk="0" hangingPunct="1"/>
            <a:r>
              <a:rPr lang="el-GR" smtClean="0"/>
              <a:t>Δεύτερου επιπέδου</a:t>
            </a:r>
            <a:endParaRPr lang="el-GR" smtClean="0"/>
          </a:p>
          <a:p>
            <a:pPr lvl="2" eaLnBrk="1" latinLnBrk="0" hangingPunct="1"/>
            <a:r>
              <a:rPr lang="el-GR" smtClean="0"/>
              <a:t>Τρίτου επιπέδου</a:t>
            </a:r>
            <a:endParaRPr lang="el-GR" smtClean="0"/>
          </a:p>
          <a:p>
            <a:pPr lvl="3" eaLnBrk="1" latinLnBrk="0" hangingPunct="1"/>
            <a:r>
              <a:rPr lang="el-GR" smtClean="0"/>
              <a:t>Τέταρτου επιπέδου</a:t>
            </a:r>
            <a:endParaRPr lang="el-GR" smtClean="0"/>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87E742E3-C7E6-41A2-96CA-EAA8D0A84B49}" type="datetimeFigureOut">
              <a:rPr lang="el-GR" smtClean="0"/>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700CD5B0-7788-48D7-AC64-8904D15E5E28}" type="slidenum">
              <a:rPr lang="el-GR" smtClean="0"/>
            </a:fld>
            <a:endParaRPr lang="el-GR"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hasCustomPrompt="1"/>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hasCustomPrompt="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endParaRPr kumimoji="0" lang="el-GR" smtClean="0"/>
          </a:p>
        </p:txBody>
      </p:sp>
      <p:sp>
        <p:nvSpPr>
          <p:cNvPr id="4" name="3 - Θέση ημερομηνίας"/>
          <p:cNvSpPr>
            <a:spLocks noGrp="1"/>
          </p:cNvSpPr>
          <p:nvPr>
            <p:ph type="dt" sz="half" idx="10"/>
          </p:nvPr>
        </p:nvSpPr>
        <p:spPr/>
        <p:txBody>
          <a:bodyPr/>
          <a:lstStyle/>
          <a:p>
            <a:fld id="{87E742E3-C7E6-41A2-96CA-EAA8D0A84B49}" type="datetimeFigureOut">
              <a:rPr lang="el-GR" smtClean="0"/>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700CD5B0-7788-48D7-AC64-8904D15E5E28}" type="slidenum">
              <a:rPr lang="el-GR" smtClean="0"/>
            </a:fld>
            <a:endParaRPr lang="el-G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hasCustomPrompt="1"/>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hasCustomPrompt="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endParaRPr lang="el-GR" smtClean="0"/>
          </a:p>
          <a:p>
            <a:pPr lvl="1" eaLnBrk="1" latinLnBrk="0" hangingPunct="1"/>
            <a:r>
              <a:rPr lang="el-GR" smtClean="0"/>
              <a:t>Δεύτερου επιπέδου</a:t>
            </a:r>
            <a:endParaRPr lang="el-GR" smtClean="0"/>
          </a:p>
          <a:p>
            <a:pPr lvl="2" eaLnBrk="1" latinLnBrk="0" hangingPunct="1"/>
            <a:r>
              <a:rPr lang="el-GR" smtClean="0"/>
              <a:t>Τρίτου επιπέδου</a:t>
            </a:r>
            <a:endParaRPr lang="el-GR" smtClean="0"/>
          </a:p>
          <a:p>
            <a:pPr lvl="3" eaLnBrk="1" latinLnBrk="0" hangingPunct="1"/>
            <a:r>
              <a:rPr lang="el-GR" smtClean="0"/>
              <a:t>Τέταρτου επιπέδου</a:t>
            </a:r>
            <a:endParaRPr lang="el-GR" smtClean="0"/>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hasCustomPrompt="1"/>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endParaRPr lang="el-GR" smtClean="0"/>
          </a:p>
          <a:p>
            <a:pPr lvl="1" eaLnBrk="1" latinLnBrk="0" hangingPunct="1"/>
            <a:r>
              <a:rPr lang="el-GR" smtClean="0"/>
              <a:t>Δεύτερου επιπέδου</a:t>
            </a:r>
            <a:endParaRPr lang="el-GR" smtClean="0"/>
          </a:p>
          <a:p>
            <a:pPr lvl="2" eaLnBrk="1" latinLnBrk="0" hangingPunct="1"/>
            <a:r>
              <a:rPr lang="el-GR" smtClean="0"/>
              <a:t>Τρίτου επιπέδου</a:t>
            </a:r>
            <a:endParaRPr lang="el-GR" smtClean="0"/>
          </a:p>
          <a:p>
            <a:pPr lvl="3" eaLnBrk="1" latinLnBrk="0" hangingPunct="1"/>
            <a:r>
              <a:rPr lang="el-GR" smtClean="0"/>
              <a:t>Τέταρτου επιπέδου</a:t>
            </a:r>
            <a:endParaRPr lang="el-GR" smtClean="0"/>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87E742E3-C7E6-41A2-96CA-EAA8D0A84B49}" type="datetimeFigureOut">
              <a:rPr lang="el-GR" smtClean="0"/>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700CD5B0-7788-48D7-AC64-8904D15E5E28}" type="slidenum">
              <a:rPr lang="el-GR" smtClean="0"/>
            </a:fld>
            <a:endParaRPr lang="el-GR"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hasCustomPrompt="1"/>
          </p:nvPr>
        </p:nvSpPr>
        <p:spPr>
          <a:xfrm>
            <a:off x="381000" y="1143000"/>
            <a:ext cx="8382000" cy="1069848"/>
          </a:xfrm>
        </p:spPr>
        <p:txBody>
          <a:bodyPr anchor="ctr"/>
          <a:lstStyle>
            <a:lvl1pPr>
              <a:defRPr sz="4000" b="0" i="0"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hasCustomPrompt="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endParaRPr kumimoji="0" lang="el-GR" smtClean="0"/>
          </a:p>
        </p:txBody>
      </p:sp>
      <p:sp>
        <p:nvSpPr>
          <p:cNvPr id="4" name="3 - Θέση κειμένου"/>
          <p:cNvSpPr>
            <a:spLocks noGrp="1"/>
          </p:cNvSpPr>
          <p:nvPr>
            <p:ph type="body" sz="half" idx="3" hasCustomPrompt="1"/>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endParaRPr kumimoji="0" lang="el-GR" smtClean="0"/>
          </a:p>
        </p:txBody>
      </p:sp>
      <p:sp>
        <p:nvSpPr>
          <p:cNvPr id="5" name="4 - Θέση περιεχομένου"/>
          <p:cNvSpPr>
            <a:spLocks noGrp="1"/>
          </p:cNvSpPr>
          <p:nvPr>
            <p:ph sz="quarter" idx="2" hasCustomPrompt="1"/>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endParaRPr lang="el-GR" smtClean="0"/>
          </a:p>
          <a:p>
            <a:pPr lvl="1" eaLnBrk="1" latinLnBrk="0" hangingPunct="1"/>
            <a:r>
              <a:rPr lang="el-GR" smtClean="0"/>
              <a:t>Δεύτερου επιπέδου</a:t>
            </a:r>
            <a:endParaRPr lang="el-GR" smtClean="0"/>
          </a:p>
          <a:p>
            <a:pPr lvl="2" eaLnBrk="1" latinLnBrk="0" hangingPunct="1"/>
            <a:r>
              <a:rPr lang="el-GR" smtClean="0"/>
              <a:t>Τρίτου επιπέδου</a:t>
            </a:r>
            <a:endParaRPr lang="el-GR" smtClean="0"/>
          </a:p>
          <a:p>
            <a:pPr lvl="3" eaLnBrk="1" latinLnBrk="0" hangingPunct="1"/>
            <a:r>
              <a:rPr lang="el-GR" smtClean="0"/>
              <a:t>Τέταρτου επιπέδου</a:t>
            </a:r>
            <a:endParaRPr lang="el-GR" smtClean="0"/>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hasCustomPrompt="1"/>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endParaRPr lang="el-GR" smtClean="0"/>
          </a:p>
          <a:p>
            <a:pPr lvl="1" eaLnBrk="1" latinLnBrk="0" hangingPunct="1"/>
            <a:r>
              <a:rPr lang="el-GR" smtClean="0"/>
              <a:t>Δεύτερου επιπέδου</a:t>
            </a:r>
            <a:endParaRPr lang="el-GR" smtClean="0"/>
          </a:p>
          <a:p>
            <a:pPr lvl="2" eaLnBrk="1" latinLnBrk="0" hangingPunct="1"/>
            <a:r>
              <a:rPr lang="el-GR" smtClean="0"/>
              <a:t>Τρίτου επιπέδου</a:t>
            </a:r>
            <a:endParaRPr lang="el-GR" smtClean="0"/>
          </a:p>
          <a:p>
            <a:pPr lvl="3" eaLnBrk="1" latinLnBrk="0" hangingPunct="1"/>
            <a:r>
              <a:rPr lang="el-GR" smtClean="0"/>
              <a:t>Τέταρτου επιπέδου</a:t>
            </a:r>
            <a:endParaRPr lang="el-GR" smtClean="0"/>
          </a:p>
          <a:p>
            <a:pPr lvl="4" eaLnBrk="1" latinLnBrk="0" hangingPunct="1"/>
            <a:r>
              <a:rPr lang="el-GR" smtClean="0"/>
              <a:t>Πέμπτου επιπέδου</a:t>
            </a:r>
            <a:endParaRPr kumimoji="0" lang="en-US"/>
          </a:p>
        </p:txBody>
      </p:sp>
      <p:sp>
        <p:nvSpPr>
          <p:cNvPr id="26" name="25 - Θέση ημερομηνίας"/>
          <p:cNvSpPr>
            <a:spLocks noGrp="1"/>
          </p:cNvSpPr>
          <p:nvPr>
            <p:ph type="dt" sz="half" idx="10"/>
          </p:nvPr>
        </p:nvSpPr>
        <p:spPr/>
        <p:txBody>
          <a:bodyPr rtlCol="0"/>
          <a:lstStyle/>
          <a:p>
            <a:fld id="{87E742E3-C7E6-41A2-96CA-EAA8D0A84B49}" type="datetimeFigureOut">
              <a:rPr lang="el-GR" smtClean="0"/>
            </a:fld>
            <a:endParaRPr lang="el-GR" dirty="0"/>
          </a:p>
        </p:txBody>
      </p:sp>
      <p:sp>
        <p:nvSpPr>
          <p:cNvPr id="27" name="26 - Θέση αριθμού διαφάνειας"/>
          <p:cNvSpPr>
            <a:spLocks noGrp="1"/>
          </p:cNvSpPr>
          <p:nvPr>
            <p:ph type="sldNum" sz="quarter" idx="11"/>
          </p:nvPr>
        </p:nvSpPr>
        <p:spPr/>
        <p:txBody>
          <a:bodyPr rtlCol="0"/>
          <a:lstStyle/>
          <a:p>
            <a:fld id="{700CD5B0-7788-48D7-AC64-8904D15E5E28}" type="slidenum">
              <a:rPr lang="el-GR" smtClean="0"/>
            </a:fld>
            <a:endParaRPr lang="el-GR" dirty="0"/>
          </a:p>
        </p:txBody>
      </p:sp>
      <p:sp>
        <p:nvSpPr>
          <p:cNvPr id="28" name="27 - Θέση υποσέλιδου"/>
          <p:cNvSpPr>
            <a:spLocks noGrp="1"/>
          </p:cNvSpPr>
          <p:nvPr>
            <p:ph type="ftr" sz="quarter" idx="12"/>
          </p:nvPr>
        </p:nvSpPr>
        <p:spPr/>
        <p:txBody>
          <a:bodyPr rtlCol="0"/>
          <a:lstStyle/>
          <a:p>
            <a:endParaRPr lang="el-GR"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hasCustomPrompt="1"/>
          </p:nvPr>
        </p:nvSpPr>
        <p:spPr>
          <a:xfrm>
            <a:off x="457200" y="1143000"/>
            <a:ext cx="8229600" cy="1069848"/>
          </a:xfrm>
        </p:spPr>
        <p:txBody>
          <a:bodyPr anchor="ctr"/>
          <a:lstStyle>
            <a:lvl1pPr>
              <a:defRPr sz="4000">
                <a:solidFill>
                  <a:schemeClr val="tx2"/>
                </a:solidFill>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a:xfrm>
            <a:off x="6583680" y="612648"/>
            <a:ext cx="957264" cy="457200"/>
          </a:xfrm>
        </p:spPr>
        <p:txBody>
          <a:bodyPr/>
          <a:lstStyle/>
          <a:p>
            <a:fld id="{87E742E3-C7E6-41A2-96CA-EAA8D0A84B49}" type="datetimeFigureOut">
              <a:rPr lang="el-GR" smtClean="0"/>
            </a:fld>
            <a:endParaRPr lang="el-GR" dirty="0"/>
          </a:p>
        </p:txBody>
      </p:sp>
      <p:sp>
        <p:nvSpPr>
          <p:cNvPr id="4" name="3 - Θέση υποσέλιδου"/>
          <p:cNvSpPr>
            <a:spLocks noGrp="1"/>
          </p:cNvSpPr>
          <p:nvPr>
            <p:ph type="ftr" sz="quarter" idx="11"/>
          </p:nvPr>
        </p:nvSpPr>
        <p:spPr>
          <a:xfrm>
            <a:off x="5257800" y="612648"/>
            <a:ext cx="1325880" cy="457200"/>
          </a:xfrm>
        </p:spPr>
        <p:txBody>
          <a:bodyPr/>
          <a:lstStyle/>
          <a:p>
            <a:endParaRPr lang="el-GR" dirty="0"/>
          </a:p>
        </p:txBody>
      </p:sp>
      <p:sp>
        <p:nvSpPr>
          <p:cNvPr id="5" name="4 - Θέση αριθμού διαφάνειας"/>
          <p:cNvSpPr>
            <a:spLocks noGrp="1"/>
          </p:cNvSpPr>
          <p:nvPr>
            <p:ph type="sldNum" sz="quarter" idx="12"/>
          </p:nvPr>
        </p:nvSpPr>
        <p:spPr>
          <a:xfrm>
            <a:off x="8174736" y="2272"/>
            <a:ext cx="762000" cy="365760"/>
          </a:xfrm>
        </p:spPr>
        <p:txBody>
          <a:bodyPr/>
          <a:lstStyle/>
          <a:p>
            <a:fld id="{700CD5B0-7788-48D7-AC64-8904D15E5E28}" type="slidenum">
              <a:rPr lang="el-GR" smtClean="0"/>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87E742E3-C7E6-41A2-96CA-EAA8D0A84B49}" type="datetimeFigureOut">
              <a:rPr lang="el-GR" smtClean="0"/>
            </a:fld>
            <a:endParaRPr lang="el-GR" dirty="0"/>
          </a:p>
        </p:txBody>
      </p:sp>
      <p:sp>
        <p:nvSpPr>
          <p:cNvPr id="3" name="2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700CD5B0-7788-48D7-AC64-8904D15E5E28}" type="slidenum">
              <a:rPr lang="el-GR" smtClean="0"/>
            </a:fld>
            <a:endParaRPr lang="el-GR"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hasCustomPrompt="1"/>
          </p:nvPr>
        </p:nvSpPr>
        <p:spPr>
          <a:xfrm>
            <a:off x="5353496" y="1101970"/>
            <a:ext cx="3383280" cy="877824"/>
          </a:xfrm>
        </p:spPr>
        <p:txBody>
          <a:bodyPr anchor="b"/>
          <a:lstStyle>
            <a:lvl1pPr algn="l">
              <a:buNone/>
              <a:defRPr sz="1800" b="1"/>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hasCustomPrompt="1"/>
          </p:nvPr>
        </p:nvSpPr>
        <p:spPr>
          <a:xfrm>
            <a:off x="5353496" y="2010727"/>
            <a:ext cx="3383280" cy="4617720"/>
          </a:xfrm>
        </p:spPr>
        <p:txBody>
          <a:bodyPr/>
          <a:lstStyle>
            <a:lvl1pPr marL="889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endParaRPr kumimoji="0" lang="el-GR" smtClean="0"/>
          </a:p>
        </p:txBody>
      </p:sp>
      <p:sp>
        <p:nvSpPr>
          <p:cNvPr id="4" name="3 - Θέση περιεχομένου"/>
          <p:cNvSpPr>
            <a:spLocks noGrp="1"/>
          </p:cNvSpPr>
          <p:nvPr>
            <p:ph sz="half" idx="1" hasCustomPrompt="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endParaRPr lang="el-GR" smtClean="0"/>
          </a:p>
          <a:p>
            <a:pPr lvl="1" eaLnBrk="1" latinLnBrk="0" hangingPunct="1"/>
            <a:r>
              <a:rPr lang="el-GR" smtClean="0"/>
              <a:t>Δεύτερου επιπέδου</a:t>
            </a:r>
            <a:endParaRPr lang="el-GR" smtClean="0"/>
          </a:p>
          <a:p>
            <a:pPr lvl="2" eaLnBrk="1" latinLnBrk="0" hangingPunct="1"/>
            <a:r>
              <a:rPr lang="el-GR" smtClean="0"/>
              <a:t>Τρίτου επιπέδου</a:t>
            </a:r>
            <a:endParaRPr lang="el-GR" smtClean="0"/>
          </a:p>
          <a:p>
            <a:pPr lvl="3" eaLnBrk="1" latinLnBrk="0" hangingPunct="1"/>
            <a:r>
              <a:rPr lang="el-GR" smtClean="0"/>
              <a:t>Τέταρτου επιπέδου</a:t>
            </a:r>
            <a:endParaRPr lang="el-GR" smtClean="0"/>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87E742E3-C7E6-41A2-96CA-EAA8D0A84B49}" type="datetimeFigureOut">
              <a:rPr lang="el-GR" smtClean="0"/>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700CD5B0-7788-48D7-AC64-8904D15E5E28}" type="slidenum">
              <a:rPr lang="el-GR" smtClean="0"/>
            </a:fld>
            <a:endParaRPr lang="el-GR"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hasCustomPrompt="1"/>
          </p:nvPr>
        </p:nvSpPr>
        <p:spPr>
          <a:xfrm>
            <a:off x="5440434" y="1109160"/>
            <a:ext cx="586803" cy="4681637"/>
          </a:xfrm>
        </p:spPr>
        <p:txBody>
          <a:bodyPr vert="vert270" lIns="45720" tIns="0" rIns="45720" anchor="t"/>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hasCustomPrompt="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l-GR" dirty="0"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hasCustomPrompt="1"/>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endParaRPr kumimoji="0" lang="el-GR" smtClean="0"/>
          </a:p>
        </p:txBody>
      </p:sp>
      <p:sp>
        <p:nvSpPr>
          <p:cNvPr id="5" name="4 - Θέση ημερομηνίας"/>
          <p:cNvSpPr>
            <a:spLocks noGrp="1"/>
          </p:cNvSpPr>
          <p:nvPr>
            <p:ph type="dt" sz="half" idx="10"/>
          </p:nvPr>
        </p:nvSpPr>
        <p:spPr/>
        <p:txBody>
          <a:bodyPr/>
          <a:lstStyle/>
          <a:p>
            <a:fld id="{87E742E3-C7E6-41A2-96CA-EAA8D0A84B49}" type="datetimeFigureOut">
              <a:rPr lang="el-GR" smtClean="0"/>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700CD5B0-7788-48D7-AC64-8904D15E5E28}" type="slidenum">
              <a:rPr lang="el-GR" smtClean="0"/>
            </a:fld>
            <a:endParaRPr lang="el-GR"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 Ορθογώνιο"/>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 Ορθογώνιο"/>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29 - Ορθογώνιο"/>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1" name="30 - Ορθογώνιο"/>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31 - Ορθογώνιο"/>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3" name="32 - Στρογγυλεμένο ορθογώνιο"/>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4" name="33 - Στρογγυλεμένο ορθογώνιο"/>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5" name="34 - Ορθογώνιο"/>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 Ορθογώνιο"/>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 Ορθογώνιο"/>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8" name="37 - Ορθογώνιο"/>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9" name="38 - Ορθογώνιο"/>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39 - Ορθογώνιο"/>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Θέση τίτλου"/>
          <p:cNvSpPr>
            <a:spLocks noGrp="1"/>
          </p:cNvSpPr>
          <p:nvPr>
            <p:ph type="title"/>
          </p:nvPr>
        </p:nvSpPr>
        <p:spPr>
          <a:xfrm>
            <a:off x="457200" y="1143000"/>
            <a:ext cx="8229600" cy="10668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endParaRPr kumimoji="0" lang="el-GR" smtClean="0"/>
          </a:p>
          <a:p>
            <a:pPr lvl="1" eaLnBrk="1" latinLnBrk="0" hangingPunct="1"/>
            <a:r>
              <a:rPr kumimoji="0" lang="el-GR" smtClean="0"/>
              <a:t>Δεύτερου επιπέδου</a:t>
            </a:r>
            <a:endParaRPr kumimoji="0" lang="el-GR" smtClean="0"/>
          </a:p>
          <a:p>
            <a:pPr lvl="2" eaLnBrk="1" latinLnBrk="0" hangingPunct="1"/>
            <a:r>
              <a:rPr kumimoji="0" lang="el-GR" smtClean="0"/>
              <a:t>Τρίτου επιπέδου</a:t>
            </a:r>
            <a:endParaRPr kumimoji="0" lang="el-GR" smtClean="0"/>
          </a:p>
          <a:p>
            <a:pPr lvl="3" eaLnBrk="1" latinLnBrk="0" hangingPunct="1"/>
            <a:r>
              <a:rPr kumimoji="0" lang="el-GR" smtClean="0"/>
              <a:t>Τέταρτου επιπέδου</a:t>
            </a:r>
            <a:endParaRPr kumimoji="0" lang="el-GR" smtClean="0"/>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87E742E3-C7E6-41A2-96CA-EAA8D0A84B49}" type="datetimeFigureOut">
              <a:rPr lang="el-GR" smtClean="0"/>
            </a:fld>
            <a:endParaRPr lang="el-GR" dirty="0"/>
          </a:p>
        </p:txBody>
      </p:sp>
      <p:sp>
        <p:nvSpPr>
          <p:cNvPr id="3" name="2 - Θέση υποσέλιδου"/>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l-GR" dirty="0"/>
          </a:p>
        </p:txBody>
      </p:sp>
      <p:sp>
        <p:nvSpPr>
          <p:cNvPr id="23" name="22 - Θέση αριθμού διαφάνειας"/>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700CD5B0-7788-48D7-AC64-8904D15E5E28}" type="slidenum">
              <a:rPr lang="el-GR" smtClean="0"/>
            </a:fld>
            <a:endParaRPr lang="el-G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5905" algn="l" rtl="0" eaLnBrk="1" latinLnBrk="0" hangingPunct="1">
        <a:spcBef>
          <a:spcPts val="300"/>
        </a:spcBef>
        <a:buClr>
          <a:schemeClr val="accent3"/>
        </a:buClr>
        <a:buFont typeface="Georgia" panose="02040502050405020303"/>
        <a:buChar char="•"/>
        <a:defRPr kumimoji="0" sz="2800" kern="1200">
          <a:solidFill>
            <a:schemeClr val="tx1"/>
          </a:solidFill>
          <a:latin typeface="+mn-lt"/>
          <a:ea typeface="+mn-ea"/>
          <a:cs typeface="+mn-cs"/>
        </a:defRPr>
      </a:lvl1pPr>
      <a:lvl2pPr marL="658495" indent="-247015" algn="l" rtl="0" eaLnBrk="1" latinLnBrk="0" hangingPunct="1">
        <a:spcBef>
          <a:spcPts val="300"/>
        </a:spcBef>
        <a:buClr>
          <a:schemeClr val="accent2"/>
        </a:buClr>
        <a:buFont typeface="Georgia" panose="02040502050405020303"/>
        <a:buChar char="▫"/>
        <a:defRPr kumimoji="0" sz="2600" kern="1200">
          <a:solidFill>
            <a:schemeClr val="accent2"/>
          </a:solidFill>
          <a:latin typeface="+mn-lt"/>
          <a:ea typeface="+mn-ea"/>
          <a:cs typeface="+mn-cs"/>
        </a:defRPr>
      </a:lvl2pPr>
      <a:lvl3pPr marL="923290" indent="-219710" algn="l" rtl="0" eaLnBrk="1" latinLnBrk="0" hangingPunct="1">
        <a:spcBef>
          <a:spcPts val="300"/>
        </a:spcBef>
        <a:buClr>
          <a:schemeClr val="accent1"/>
        </a:buClr>
        <a:buFont typeface="Wingdings 2" panose="05020102010507070707"/>
        <a:buChar char=""/>
        <a:defRPr kumimoji="0" sz="2400" kern="1200">
          <a:solidFill>
            <a:schemeClr val="accent1"/>
          </a:solidFill>
          <a:latin typeface="+mn-lt"/>
          <a:ea typeface="+mn-ea"/>
          <a:cs typeface="+mn-cs"/>
        </a:defRPr>
      </a:lvl3pPr>
      <a:lvl4pPr marL="1179830" indent="-201295" algn="l" rtl="0" eaLnBrk="1" latinLnBrk="0" hangingPunct="1">
        <a:spcBef>
          <a:spcPts val="300"/>
        </a:spcBef>
        <a:buClr>
          <a:schemeClr val="accent1"/>
        </a:buClr>
        <a:buFont typeface="Wingdings 2" panose="05020102010507070707"/>
        <a:buChar char=""/>
        <a:defRPr kumimoji="0" sz="2200" kern="1200">
          <a:solidFill>
            <a:schemeClr val="accent1"/>
          </a:solidFill>
          <a:latin typeface="+mn-lt"/>
          <a:ea typeface="+mn-ea"/>
          <a:cs typeface="+mn-cs"/>
        </a:defRPr>
      </a:lvl4pPr>
      <a:lvl5pPr marL="1390015" indent="-182880" algn="l" rtl="0" eaLnBrk="1" latinLnBrk="0" hangingPunct="1">
        <a:spcBef>
          <a:spcPts val="300"/>
        </a:spcBef>
        <a:buClr>
          <a:schemeClr val="accent3"/>
        </a:buClr>
        <a:buFont typeface="Georgia" panose="02040502050405020303"/>
        <a:buChar char="▫"/>
        <a:defRPr kumimoji="0" sz="2000" kern="1200">
          <a:solidFill>
            <a:schemeClr val="accent3"/>
          </a:solidFill>
          <a:latin typeface="+mn-lt"/>
          <a:ea typeface="+mn-ea"/>
          <a:cs typeface="+mn-cs"/>
        </a:defRPr>
      </a:lvl5pPr>
      <a:lvl6pPr marL="1609090" indent="-182880" algn="l" rtl="0" eaLnBrk="1" latinLnBrk="0" hangingPunct="1">
        <a:spcBef>
          <a:spcPts val="300"/>
        </a:spcBef>
        <a:buClr>
          <a:schemeClr val="accent3"/>
        </a:buClr>
        <a:buFont typeface="Georgia" panose="02040502050405020303"/>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panose="02040502050405020303"/>
        <a:buChar char="▫"/>
        <a:defRPr kumimoji="0" sz="1600" kern="1200">
          <a:solidFill>
            <a:schemeClr val="accent3"/>
          </a:solidFill>
          <a:latin typeface="+mn-lt"/>
          <a:ea typeface="+mn-ea"/>
          <a:cs typeface="+mn-cs"/>
        </a:defRPr>
      </a:lvl7pPr>
      <a:lvl8pPr marL="2030095" indent="-182880" algn="l" rtl="0" eaLnBrk="1" latinLnBrk="0" hangingPunct="1">
        <a:spcBef>
          <a:spcPts val="300"/>
        </a:spcBef>
        <a:buClr>
          <a:schemeClr val="accent3"/>
        </a:buClr>
        <a:buFont typeface="Georgia" panose="02040502050405020303"/>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panose="02040502050405020303"/>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2.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3.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fontScale="90000"/>
          </a:bodyPr>
          <a:lstStyle/>
          <a:p>
            <a:r>
              <a:rPr lang="el-GR" dirty="0" smtClean="0"/>
              <a:t>Ε2. ΤΟ ΔΗΜΟΚΡΑΤΙΚΟ ΠΟΛΙΤΕΥΜΑ ΣΤΑΘΕΡΟΠΟΙΕΙΤΑΙ – Ο ΠΕΡΙΚΛΗΣ ΚΑΙ ΤΟ ΔΗΜΟΚΡΑΤΙΚΟ ΠΟΛΙΤΕΥΜΑ </a:t>
            </a:r>
            <a:endParaRPr lang="el-GR" dirty="0"/>
          </a:p>
        </p:txBody>
      </p:sp>
      <p:sp>
        <p:nvSpPr>
          <p:cNvPr id="3" name="2 - Υπότιτλος"/>
          <p:cNvSpPr>
            <a:spLocks noGrp="1"/>
          </p:cNvSpPr>
          <p:nvPr>
            <p:ph type="subTitle" idx="1"/>
          </p:nvPr>
        </p:nvSpPr>
        <p:spPr/>
        <p:txBody>
          <a:bodyPr/>
          <a:lstStyle/>
          <a:p>
            <a:r>
              <a:rPr lang="el-GR" dirty="0" smtClean="0"/>
              <a:t>Αρχαία Ιστορία</a:t>
            </a:r>
            <a:endParaRPr lang="el-G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6">
              <a:lumMod val="20000"/>
              <a:lumOff val="80000"/>
            </a:schemeClr>
          </a:solidFill>
        </p:spPr>
        <p:txBody>
          <a:bodyPr/>
          <a:lstStyle/>
          <a:p>
            <a:pPr algn="ctr"/>
            <a:r>
              <a:rPr lang="el-GR" dirty="0" smtClean="0"/>
              <a:t>Ο Περικλής</a:t>
            </a:r>
            <a:endParaRPr lang="el-GR" dirty="0"/>
          </a:p>
        </p:txBody>
      </p:sp>
      <p:sp>
        <p:nvSpPr>
          <p:cNvPr id="4" name="3 - Θέση περιεχομένου"/>
          <p:cNvSpPr>
            <a:spLocks noGrp="1"/>
          </p:cNvSpPr>
          <p:nvPr>
            <p:ph sz="half" idx="2"/>
          </p:nvPr>
        </p:nvSpPr>
        <p:spPr/>
        <p:txBody>
          <a:bodyPr>
            <a:normAutofit fontScale="92500" lnSpcReduction="20000"/>
          </a:bodyPr>
          <a:lstStyle/>
          <a:p>
            <a:r>
              <a:rPr lang="el-GR" dirty="0" smtClean="0"/>
              <a:t>Ο Περικλής είχε μεγάλο κύρος και μεγάλες ικανότητες και αποδείχτηκε φανερότατα ανώτερος χρημάτων. Ήταν γι’ αυτό σε θέση να συγκρατεί το λαό, χωρίς να περιορίζει την ελευθερία του. Δεν παρασυρόταν από το λαό, αλλά εκείνος τον καθοδηγούσε.  Δεν προσπαθούσε να αποκτήσει επιρροή με παράνομα μέσα και δεν κολάκευε το πλήθος με ρητορείες και είχε τόσο μεγάλο κύρος, ώστε μπορούσε να τους εναντιωθεί και να προκαλέσει την οργή τους.</a:t>
            </a:r>
            <a:endParaRPr lang="el-GR" dirty="0" smtClean="0"/>
          </a:p>
          <a:p>
            <a:pPr algn="r">
              <a:buNone/>
            </a:pPr>
            <a:r>
              <a:rPr lang="el-GR" dirty="0" smtClean="0"/>
              <a:t>Θουκυδίδης Β, 65.</a:t>
            </a:r>
            <a:endParaRPr lang="el-GR" dirty="0"/>
          </a:p>
        </p:txBody>
      </p:sp>
      <p:pic>
        <p:nvPicPr>
          <p:cNvPr id="5" name="4 - Θέση περιεχομένου" descr="Pericles Pio-Clementino Inv269 n4.jpg"/>
          <p:cNvPicPr>
            <a:picLocks noGrp="1"/>
          </p:cNvPicPr>
          <p:nvPr>
            <p:ph sz="half" idx="1"/>
          </p:nvPr>
        </p:nvPicPr>
        <p:blipFill>
          <a:blip r:embed="rId1" cstate="print"/>
          <a:srcRect/>
          <a:stretch>
            <a:fillRect/>
          </a:stretch>
        </p:blipFill>
        <p:spPr bwMode="auto">
          <a:xfrm>
            <a:off x="395536" y="2204864"/>
            <a:ext cx="4104464" cy="4356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6">
              <a:lumMod val="20000"/>
              <a:lumOff val="80000"/>
            </a:schemeClr>
          </a:solidFill>
        </p:spPr>
        <p:txBody>
          <a:bodyPr/>
          <a:lstStyle/>
          <a:p>
            <a:pPr algn="ctr"/>
            <a:r>
              <a:rPr lang="el-GR" dirty="0" smtClean="0"/>
              <a:t>Ο Περικλής</a:t>
            </a:r>
            <a:endParaRPr lang="el-GR" dirty="0"/>
          </a:p>
        </p:txBody>
      </p:sp>
      <p:sp>
        <p:nvSpPr>
          <p:cNvPr id="3" name="2 - Θέση περιεχομένου"/>
          <p:cNvSpPr>
            <a:spLocks noGrp="1"/>
          </p:cNvSpPr>
          <p:nvPr>
            <p:ph sz="half" idx="1"/>
          </p:nvPr>
        </p:nvSpPr>
        <p:spPr/>
        <p:txBody>
          <a:bodyPr>
            <a:normAutofit fontScale="25000" lnSpcReduction="20000"/>
          </a:bodyPr>
          <a:lstStyle/>
          <a:p>
            <a:pPr>
              <a:lnSpc>
                <a:spcPct val="120000"/>
              </a:lnSpc>
            </a:pPr>
            <a:r>
              <a:rPr lang="el-GR" sz="6400" dirty="0" smtClean="0"/>
              <a:t>Προσπαθούσε να εναρμονίζει το λόγο του σύμφωνα με τον τρόπο που είχε οργανώσει τη ζωή του και σύμφωνα με το μεγαλείο των σκέψεών του, σαν ένα μουσικό όργανο που με το τέντωμα των χορδών του απηχούσε συχνά με περισσότερη δύναμη τη διδασκαλία του Αναξαγόρα και έδινε κατά κάποιο τρόπο στη ρητορική του ένα χρώμα από τις θεωρίες της φυσικής επιστήμης. [...] Σ’ αυτό, λένε, οφείλει και την επωνυμία «Ολύμπιος» που του δόθηκε, αν και μερικοί θεωρούν ότι ονομάστηκε έτσι από τα έξοχα μνημεία με τα οποία κόσμησε την πόλη και άλλοι πάλι από την πολιτική και στρατηγική του υπεροχή. [...] </a:t>
            </a:r>
            <a:endParaRPr lang="el-GR" sz="6400" dirty="0" smtClean="0"/>
          </a:p>
          <a:p>
            <a:pPr algn="r">
              <a:lnSpc>
                <a:spcPct val="120000"/>
              </a:lnSpc>
              <a:buNone/>
            </a:pPr>
            <a:r>
              <a:rPr lang="el-GR" sz="6400" dirty="0" smtClean="0"/>
              <a:t>(Πλούταρχος, Περικλής 8)</a:t>
            </a:r>
            <a:endParaRPr lang="el-GR" sz="6400" dirty="0" smtClean="0"/>
          </a:p>
          <a:p>
            <a:endParaRPr lang="el-GR" dirty="0"/>
          </a:p>
        </p:txBody>
      </p:sp>
      <p:pic>
        <p:nvPicPr>
          <p:cNvPr id="5" name="4 - Θέση περιεχομένου" descr="450px-Pericles_Pio-Clementino_Inv269_n3"/>
          <p:cNvPicPr>
            <a:picLocks noGrp="1"/>
          </p:cNvPicPr>
          <p:nvPr>
            <p:ph sz="half" idx="2"/>
          </p:nvPr>
        </p:nvPicPr>
        <p:blipFill>
          <a:blip r:embed="rId1" cstate="print"/>
          <a:srcRect/>
          <a:stretch>
            <a:fillRect/>
          </a:stretch>
        </p:blipFill>
        <p:spPr bwMode="auto">
          <a:xfrm>
            <a:off x="5076056" y="2348880"/>
            <a:ext cx="3528392" cy="403244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6">
              <a:lumMod val="40000"/>
              <a:lumOff val="60000"/>
            </a:schemeClr>
          </a:solidFill>
        </p:spPr>
        <p:txBody>
          <a:bodyPr>
            <a:normAutofit fontScale="90000"/>
          </a:bodyPr>
          <a:lstStyle/>
          <a:p>
            <a:pPr algn="ctr"/>
            <a:r>
              <a:rPr lang="el-GR" dirty="0" smtClean="0"/>
              <a:t>Τι είναι «δημοκρατία» για τον Περικλή;</a:t>
            </a:r>
            <a:endParaRPr lang="el-GR" dirty="0"/>
          </a:p>
        </p:txBody>
      </p:sp>
      <p:sp>
        <p:nvSpPr>
          <p:cNvPr id="3" name="2 - Θέση περιεχομένου"/>
          <p:cNvSpPr>
            <a:spLocks noGrp="1"/>
          </p:cNvSpPr>
          <p:nvPr>
            <p:ph sz="half" idx="1"/>
          </p:nvPr>
        </p:nvSpPr>
        <p:spPr/>
        <p:txBody>
          <a:bodyPr/>
          <a:lstStyle/>
          <a:p>
            <a:r>
              <a:rPr lang="el-GR" dirty="0" smtClean="0"/>
              <a:t>(μιλάει ο Περικλής): Το πολίτευμα που έχουμε δε γυρεύει να πάρει τους νόμους από τους ξένους πιο πολύ είμαστε εμείς το παράδειγμα σε μερικούς παρά που ξεσηκώνουμε ό,τι κάνουν οι άλλοι. Το όνομά της, επειδή δε ζούμε στηριγμένοι πάνω στους λίγους παρά στους περισσότερους, είναι η κυριαρχία του δήμου, δημοκρατία. </a:t>
            </a:r>
            <a:endParaRPr lang="el-GR" dirty="0"/>
          </a:p>
        </p:txBody>
      </p:sp>
      <p:sp>
        <p:nvSpPr>
          <p:cNvPr id="4" name="3 - Θέση περιεχομένου"/>
          <p:cNvSpPr>
            <a:spLocks noGrp="1"/>
          </p:cNvSpPr>
          <p:nvPr>
            <p:ph sz="half" idx="2"/>
          </p:nvPr>
        </p:nvSpPr>
        <p:spPr>
          <a:solidFill>
            <a:srgbClr val="FFFF00"/>
          </a:solidFill>
        </p:spPr>
        <p:txBody>
          <a:bodyPr/>
          <a:lstStyle/>
          <a:p>
            <a:pPr>
              <a:lnSpc>
                <a:spcPct val="150000"/>
              </a:lnSpc>
            </a:pPr>
            <a:r>
              <a:rPr lang="el-GR" dirty="0" smtClean="0"/>
              <a:t>αφαίρεση κάθε εξουσίας από τον Άρειο Πάγο</a:t>
            </a:r>
            <a:endParaRPr lang="el-GR" dirty="0" smtClean="0"/>
          </a:p>
          <a:p>
            <a:pPr>
              <a:lnSpc>
                <a:spcPct val="150000"/>
              </a:lnSpc>
            </a:pPr>
            <a:r>
              <a:rPr lang="el-GR" dirty="0" smtClean="0"/>
              <a:t>ισονομία</a:t>
            </a:r>
            <a:endParaRPr lang="en-US" dirty="0" smtClean="0"/>
          </a:p>
          <a:p>
            <a:pPr>
              <a:lnSpc>
                <a:spcPct val="150000"/>
              </a:lnSpc>
            </a:pPr>
            <a:r>
              <a:rPr lang="el-GR" dirty="0" smtClean="0"/>
              <a:t>άνετη ζωή για </a:t>
            </a:r>
            <a:r>
              <a:rPr lang="el-GR" smtClean="0"/>
              <a:t>τους πολίτες</a:t>
            </a:r>
            <a:endParaRPr lang="el-GR" dirty="0" smtClean="0"/>
          </a:p>
          <a:p>
            <a:pPr>
              <a:lnSpc>
                <a:spcPct val="150000"/>
              </a:lnSpc>
            </a:pPr>
            <a:r>
              <a:rPr lang="el-GR" dirty="0" smtClean="0"/>
              <a:t>μισθοφορία</a:t>
            </a:r>
            <a:endParaRPr lang="el-GR" dirty="0" smtClean="0"/>
          </a:p>
          <a:p>
            <a:pPr>
              <a:lnSpc>
                <a:spcPct val="150000"/>
              </a:lnSpc>
            </a:pPr>
            <a:r>
              <a:rPr lang="el-GR" dirty="0" smtClean="0"/>
              <a:t>θεωρικά χρήματα</a:t>
            </a:r>
            <a:endParaRPr lang="el-GR" dirty="0" smtClean="0"/>
          </a:p>
          <a:p>
            <a:pPr>
              <a:lnSpc>
                <a:spcPct val="150000"/>
              </a:lnSpc>
            </a:pPr>
            <a:r>
              <a:rPr lang="el-GR" dirty="0" smtClean="0"/>
              <a:t>ανοικοδόμηση μεγάλων δημόσιων έργων</a:t>
            </a:r>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6">
              <a:lumMod val="60000"/>
              <a:lumOff val="40000"/>
            </a:schemeClr>
          </a:solidFill>
        </p:spPr>
        <p:txBody>
          <a:bodyPr/>
          <a:lstStyle/>
          <a:p>
            <a:pPr algn="ctr"/>
            <a:r>
              <a:rPr lang="el-GR" dirty="0" smtClean="0"/>
              <a:t>Ειρήνη του Καλλία, 449 π. Χ.</a:t>
            </a:r>
            <a:endParaRPr lang="el-GR" dirty="0"/>
          </a:p>
        </p:txBody>
      </p:sp>
      <p:sp>
        <p:nvSpPr>
          <p:cNvPr id="3" name="2 - Θέση περιεχομένου"/>
          <p:cNvSpPr>
            <a:spLocks noGrp="1"/>
          </p:cNvSpPr>
          <p:nvPr>
            <p:ph idx="1"/>
          </p:nvPr>
        </p:nvSpPr>
        <p:spPr/>
        <p:txBody>
          <a:bodyPr>
            <a:normAutofit/>
          </a:bodyPr>
          <a:lstStyle/>
          <a:p>
            <a:r>
              <a:rPr lang="el-GR" dirty="0" smtClean="0"/>
              <a:t>ειρήνη με τους Πέρσες</a:t>
            </a:r>
            <a:endParaRPr lang="el-GR" dirty="0" smtClean="0"/>
          </a:p>
          <a:p>
            <a:r>
              <a:rPr lang="el-GR" dirty="0" smtClean="0"/>
              <a:t>αθηναϊκή κυριαρχία στο Αιγαίο</a:t>
            </a:r>
            <a:endParaRPr lang="el-GR" dirty="0" smtClean="0"/>
          </a:p>
          <a:p>
            <a:r>
              <a:rPr lang="el-GR" dirty="0" smtClean="0"/>
              <a:t>εξομάλυνση των σχέσεων με τη Σπάρτη – σύναψη της Τριακονταετούς Ειρήνης (446 π. Χ.)</a:t>
            </a:r>
            <a:endParaRPr lang="el-GR" dirty="0" smtClean="0"/>
          </a:p>
          <a:p>
            <a:pPr>
              <a:buNone/>
            </a:pPr>
            <a:r>
              <a:rPr lang="el-GR" dirty="0" smtClean="0"/>
              <a:t>         «η Αθήνα, απερίσπαστη, θα ασχοληθεί με </a:t>
            </a:r>
            <a:endParaRPr lang="el-GR" dirty="0" smtClean="0"/>
          </a:p>
          <a:p>
            <a:pPr>
              <a:buNone/>
            </a:pPr>
            <a:r>
              <a:rPr lang="el-GR" dirty="0" smtClean="0"/>
              <a:t>           την υλοποίηση ενός υψηλού πολιτιστικού,</a:t>
            </a:r>
            <a:endParaRPr lang="el-GR" dirty="0" smtClean="0"/>
          </a:p>
          <a:p>
            <a:pPr>
              <a:buNone/>
            </a:pPr>
            <a:r>
              <a:rPr lang="el-GR" dirty="0" smtClean="0"/>
              <a:t>           καλλιτεχνικού και παιδευτικού οράματος»</a:t>
            </a:r>
            <a:endParaRPr lang="el-GR" dirty="0" smtClean="0"/>
          </a:p>
          <a:p>
            <a:pPr>
              <a:buNone/>
            </a:pPr>
            <a:endParaRPr lang="el-GR" dirty="0"/>
          </a:p>
        </p:txBody>
      </p:sp>
      <p:sp>
        <p:nvSpPr>
          <p:cNvPr id="4" name="3 - Δεξιό βέλος"/>
          <p:cNvSpPr/>
          <p:nvPr/>
        </p:nvSpPr>
        <p:spPr>
          <a:xfrm>
            <a:off x="683568" y="4293096"/>
            <a:ext cx="648072"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6">
              <a:lumMod val="75000"/>
            </a:schemeClr>
          </a:solidFill>
        </p:spPr>
        <p:txBody>
          <a:bodyPr>
            <a:normAutofit fontScale="90000"/>
          </a:bodyPr>
          <a:lstStyle/>
          <a:p>
            <a:r>
              <a:rPr lang="el-GR" dirty="0" smtClean="0">
                <a:solidFill>
                  <a:schemeClr val="bg1"/>
                </a:solidFill>
              </a:rPr>
              <a:t>Βίκτορ Λερού, </a:t>
            </a:r>
            <a:r>
              <a:rPr lang="el-GR" i="1" dirty="0" smtClean="0">
                <a:solidFill>
                  <a:schemeClr val="bg1"/>
                </a:solidFill>
              </a:rPr>
              <a:t>Ο Περικλής και η Ασπασία στο εργαστήριο του Φειδία</a:t>
            </a:r>
            <a:endParaRPr lang="el-GR" dirty="0">
              <a:solidFill>
                <a:schemeClr val="bg1"/>
              </a:solidFill>
            </a:endParaRPr>
          </a:p>
        </p:txBody>
      </p:sp>
      <p:pic>
        <p:nvPicPr>
          <p:cNvPr id="4" name="3 - Θέση περιεχομένου" descr="300px-Illus0362"/>
          <p:cNvPicPr>
            <a:picLocks noGrp="1"/>
          </p:cNvPicPr>
          <p:nvPr>
            <p:ph idx="1"/>
          </p:nvPr>
        </p:nvPicPr>
        <p:blipFill>
          <a:blip r:embed="rId1" cstate="print"/>
          <a:srcRect/>
          <a:stretch>
            <a:fillRect/>
          </a:stretch>
        </p:blipFill>
        <p:spPr bwMode="auto">
          <a:xfrm>
            <a:off x="467544" y="2420888"/>
            <a:ext cx="8208912" cy="428407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ISPRING_RESOURCE_PATHS_HASH_PRESENTER" val="3aca492a2fe5be65df83d2708433b87b72f17218"/>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στικό">
  <a:themeElements>
    <a:clrScheme name="Αστικό">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Αστικό">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στικό">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Urban</Template>
  <TotalTime>0</TotalTime>
  <Words>2027</Words>
  <Application>WPS Presentation</Application>
  <PresentationFormat>Προβολή στην οθόνη (4:3)</PresentationFormat>
  <Paragraphs>38</Paragraphs>
  <Slides>6</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6</vt:i4>
      </vt:variant>
    </vt:vector>
  </HeadingPairs>
  <TitlesOfParts>
    <vt:vector size="16" baseType="lpstr">
      <vt:lpstr>Arial</vt:lpstr>
      <vt:lpstr>SimSun</vt:lpstr>
      <vt:lpstr>Wingdings</vt:lpstr>
      <vt:lpstr>Georgia</vt:lpstr>
      <vt:lpstr>Wingdings 2</vt:lpstr>
      <vt:lpstr>Trebuchet MS</vt:lpstr>
      <vt:lpstr>Microsoft YaHei</vt:lpstr>
      <vt:lpstr>Arial Unicode MS</vt:lpstr>
      <vt:lpstr>Calibri</vt:lpstr>
      <vt:lpstr>Αστικό</vt:lpstr>
      <vt:lpstr>Ε2. ΤΟ ΔΗΜΟΚΡΑΤΙΚΟ ΠΟΛΙΤΕΥΜΑ ΣΤΑΘΕΡΟΠΟΙΕΙΤΑΙ – Ο ΠΕΡΙΚΛΗΣ ΚΑΙ ΤΟ ΔΗΜΟΚΡΑΤΙΚΟ ΠΟΛΙΤΕΥΜΑ </vt:lpstr>
      <vt:lpstr>Ο Περικλής</vt:lpstr>
      <vt:lpstr>Ο Περικλής</vt:lpstr>
      <vt:lpstr>Τι είναι «δημοκρατία» για τον Περικλή;</vt:lpstr>
      <vt:lpstr>Ειρήνη του Καλλία, 449 π. Χ.</vt:lpstr>
      <vt:lpstr>Βίκτορ Λερού, Ο Περικλής και η Ασπασία στο εργαστήριο του Φειδία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 Ο ΚΥΚΛΑΔΙΚΟΣ ΠΟΛΙΤΙΣΜΟΣ</dc:title>
  <dc:creator>user</dc:creator>
  <cp:lastModifiedBy>veraa</cp:lastModifiedBy>
  <cp:revision>150</cp:revision>
  <dcterms:created xsi:type="dcterms:W3CDTF">2015-07-06T16:39:00Z</dcterms:created>
  <dcterms:modified xsi:type="dcterms:W3CDTF">2025-01-28T21:26:16Z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F065AB1E4B6948129C2E8B1D1830EB23_13</vt:lpwstr>
  </property>
  <property fmtid="{D5CDD505-2E9C-101B-9397-08002B2CF9AE}" pid="3" name="KSOProductBuildVer">
    <vt:lpwstr>1033-12.2.0.19821</vt:lpwstr>
  </property>
</Properties>
</file>