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63" r:id="rId4"/>
    <p:sldId id="262" r:id="rId5"/>
    <p:sldId id="258" r:id="rId6"/>
    <p:sldId id="261" r:id="rId7"/>
    <p:sldId id="259" r:id="rId8"/>
    <p:sldId id="260" r:id="rId9"/>
  </p:sldIdLst>
  <p:sldSz cx="9144000" cy="6858000" type="screen4x3"/>
  <p:notesSz cx="6858000" cy="9144000"/>
  <p:custDataLst>
    <p:tags r:id="rId1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793885-EF79-4C8A-BA03-285168449371}" type="datetimeFigureOut">
              <a:rPr lang="el-GR" smtClean="0"/>
              <a:pPr/>
              <a:t>15/4/2024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D2A77B-82D0-4C2B-9997-9B833A939CA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87E742E3-C7E6-41A2-96CA-EAA8D0A84B49}" type="datetimeFigureOut">
              <a:rPr lang="el-GR" smtClean="0"/>
              <a:pPr/>
              <a:t>15/4/2024</a:t>
            </a:fld>
            <a:endParaRPr lang="el-GR" dirty="0"/>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dirty="0"/>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87E742E3-C7E6-41A2-96CA-EAA8D0A84B49}" type="datetimeFigureOut">
              <a:rPr lang="el-GR" smtClean="0"/>
              <a:pPr/>
              <a:t>15/4/2024</a:t>
            </a:fld>
            <a:endParaRPr lang="el-GR" dirty="0"/>
          </a:p>
        </p:txBody>
      </p:sp>
      <p:sp>
        <p:nvSpPr>
          <p:cNvPr id="27" name="26 - Θέση αριθμού διαφάνειας"/>
          <p:cNvSpPr>
            <a:spLocks noGrp="1"/>
          </p:cNvSpPr>
          <p:nvPr>
            <p:ph type="sldNum" sz="quarter" idx="11"/>
          </p:nvPr>
        </p:nvSpPr>
        <p:spPr/>
        <p:txBody>
          <a:bodyPr rtlCol="0"/>
          <a:lstStyle/>
          <a:p>
            <a:fld id="{700CD5B0-7788-48D7-AC64-8904D15E5E28}" type="slidenum">
              <a:rPr lang="el-GR" smtClean="0"/>
              <a:pPr/>
              <a:t>‹#›</a:t>
            </a:fld>
            <a:endParaRPr lang="el-GR" dirty="0"/>
          </a:p>
        </p:txBody>
      </p:sp>
      <p:sp>
        <p:nvSpPr>
          <p:cNvPr id="28" name="27 - Θέση υποσέλιδου"/>
          <p:cNvSpPr>
            <a:spLocks noGrp="1"/>
          </p:cNvSpPr>
          <p:nvPr>
            <p:ph type="ftr" sz="quarter" idx="12"/>
          </p:nvPr>
        </p:nvSpPr>
        <p:spPr/>
        <p:txBody>
          <a:bodyPr rtlCol="0"/>
          <a:lstStyle/>
          <a:p>
            <a:endParaRPr lang="el-G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87E742E3-C7E6-41A2-96CA-EAA8D0A84B49}" type="datetimeFigureOut">
              <a:rPr lang="el-GR" smtClean="0"/>
              <a:pPr/>
              <a:t>15/4/2024</a:t>
            </a:fld>
            <a:endParaRPr lang="el-GR" dirty="0"/>
          </a:p>
        </p:txBody>
      </p:sp>
      <p:sp>
        <p:nvSpPr>
          <p:cNvPr id="4" name="3 - Θέση υποσέλιδου"/>
          <p:cNvSpPr>
            <a:spLocks noGrp="1"/>
          </p:cNvSpPr>
          <p:nvPr>
            <p:ph type="ftr" sz="quarter" idx="11"/>
          </p:nvPr>
        </p:nvSpPr>
        <p:spPr>
          <a:xfrm>
            <a:off x="5257800" y="612648"/>
            <a:ext cx="1325880" cy="457200"/>
          </a:xfrm>
        </p:spPr>
        <p:txBody>
          <a:bodyPr/>
          <a:lstStyle/>
          <a:p>
            <a:endParaRPr lang="el-GR" dirty="0"/>
          </a:p>
        </p:txBody>
      </p:sp>
      <p:sp>
        <p:nvSpPr>
          <p:cNvPr id="5" name="4 - Θέση αριθμού διαφάνειας"/>
          <p:cNvSpPr>
            <a:spLocks noGrp="1"/>
          </p:cNvSpPr>
          <p:nvPr>
            <p:ph type="sldNum" sz="quarter" idx="12"/>
          </p:nvPr>
        </p:nvSpPr>
        <p:spPr>
          <a:xfrm>
            <a:off x="8174736" y="2272"/>
            <a:ext cx="762000" cy="365760"/>
          </a:xfrm>
        </p:spPr>
        <p:txBody>
          <a:bodyPr/>
          <a:lstStyle/>
          <a:p>
            <a:fld id="{700CD5B0-7788-48D7-AC64-8904D15E5E28}"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7E742E3-C7E6-41A2-96CA-EAA8D0A84B49}" type="datetimeFigureOut">
              <a:rPr lang="el-GR" smtClean="0"/>
              <a:pPr/>
              <a:t>15/4/2024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7E742E3-C7E6-41A2-96CA-EAA8D0A84B49}" type="datetimeFigureOut">
              <a:rPr lang="el-GR" smtClean="0"/>
              <a:pPr/>
              <a:t>15/4/2024</a:t>
            </a:fld>
            <a:endParaRPr lang="el-GR" dirty="0"/>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dirty="0"/>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00CD5B0-7788-48D7-AC64-8904D15E5E28}"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video" Target="file:///D:\Lexar\&#928;&#928;&#931;\&#945;&#900;%20&#964;&#940;&#958;&#951;\&#945;&#900;%20&#921;&#931;&#932;&#927;&#929;&#921;&#913;\2022%202024\&#922;&#917;&#934;&#913;&#923;&#913;&#921;&#927;%20&#931;&#932;%20&#919;&#915;&#917;&#924;&#927;&#925;&#921;&#922;&#927;&#921;%20&#913;&#925;&#932;&#913;&#915;&#937;&#925;&#921;&#931;&#924;&#927;&#921;%20&#922;&#913;&#921;%20&#922;&#913;&#924;&#936;&#919;%20&#932;&#937;&#925;%20&#917;&#923;&#923;&#919;&#925;&#921;&#922;&#937;&#925;%20&#928;&#927;&#923;&#917;&#937;&#925;%20(431-362%20&#960;.%20&#935;.)\&#921;&#949;&#961;&#972;&#962;%20&#923;&#972;&#967;&#959;&#962;%20&#920;&#942;&#946;&#945;&#962;%20-%20Sacred%20Band%20of%20Thebes.mp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ideo" Target="file:///D:\Lexar\&#928;&#928;&#931;\&#945;&#900;%20&#964;&#940;&#958;&#951;\&#945;&#900;%20&#921;&#931;&#932;&#927;&#929;&#921;&#913;\2022%202024\&#922;&#917;&#934;&#913;&#923;&#913;&#921;&#927;%20&#931;&#932;%20&#919;&#915;&#917;&#924;&#927;&#925;&#921;&#922;&#927;&#921;%20&#913;&#925;&#932;&#913;&#915;&#937;&#925;&#921;&#931;&#924;&#927;&#921;%20&#922;&#913;&#921;%20&#922;&#913;&#924;&#936;&#919;%20&#932;&#937;&#925;%20&#917;&#923;&#923;&#919;&#925;&#921;&#922;&#937;&#925;%20&#928;&#927;&#923;&#917;&#937;&#925;%20(431-362%20&#960;.%20&#935;.)\&#951;%20&#956;&#940;&#967;&#951;%20&#963;&#964;&#945;%20&#923;&#949;&#973;&#954;&#964;&#961;&#945;.mp4"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3200" dirty="0" smtClean="0"/>
              <a:t>Στ4. Η ΚΥΡΙΑΡΧΙΑ ΤΗΣ ΘΗΒΑΣ ΣΤΗΝ ΕΛΛΑΔΑ</a:t>
            </a:r>
            <a:endParaRPr lang="el-GR" sz="3200" dirty="0"/>
          </a:p>
        </p:txBody>
      </p:sp>
      <p:sp>
        <p:nvSpPr>
          <p:cNvPr id="3" name="2 - Υπότιτλος"/>
          <p:cNvSpPr>
            <a:spLocks noGrp="1"/>
          </p:cNvSpPr>
          <p:nvPr>
            <p:ph type="subTitle" idx="1"/>
          </p:nvPr>
        </p:nvSpPr>
        <p:spPr/>
        <p:txBody>
          <a:bodyPr/>
          <a:lstStyle/>
          <a:p>
            <a:r>
              <a:rPr lang="el-GR" dirty="0" smtClean="0"/>
              <a:t>Αρχαία Ιστορία</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 Πελοπίδας</a:t>
            </a:r>
            <a:endParaRPr lang="el-GR" dirty="0"/>
          </a:p>
        </p:txBody>
      </p:sp>
      <p:sp>
        <p:nvSpPr>
          <p:cNvPr id="3" name="2 - Θέση περιεχομένου"/>
          <p:cNvSpPr>
            <a:spLocks noGrp="1"/>
          </p:cNvSpPr>
          <p:nvPr>
            <p:ph sz="half" idx="1"/>
          </p:nvPr>
        </p:nvSpPr>
        <p:spPr/>
        <p:txBody>
          <a:bodyPr/>
          <a:lstStyle/>
          <a:p>
            <a:endParaRPr lang="el-GR" dirty="0"/>
          </a:p>
        </p:txBody>
      </p:sp>
      <p:sp>
        <p:nvSpPr>
          <p:cNvPr id="4" name="3 - Θέση περιεχομένου"/>
          <p:cNvSpPr>
            <a:spLocks noGrp="1"/>
          </p:cNvSpPr>
          <p:nvPr>
            <p:ph sz="half" idx="2"/>
          </p:nvPr>
        </p:nvSpPr>
        <p:spPr/>
        <p:style>
          <a:lnRef idx="1">
            <a:schemeClr val="accent2"/>
          </a:lnRef>
          <a:fillRef idx="2">
            <a:schemeClr val="accent2"/>
          </a:fillRef>
          <a:effectRef idx="1">
            <a:schemeClr val="accent2"/>
          </a:effectRef>
          <a:fontRef idx="minor">
            <a:schemeClr val="dk1"/>
          </a:fontRef>
        </p:style>
        <p:txBody>
          <a:bodyPr/>
          <a:lstStyle/>
          <a:p>
            <a:r>
              <a:rPr lang="el-GR" dirty="0" smtClean="0"/>
              <a:t>382 π. Χ.: η Σπάρτη επεμβαίνει στρατιωτικά στη Θήβα και δίνει την εξουσία στους ολιγαρχικούς</a:t>
            </a:r>
          </a:p>
          <a:p>
            <a:r>
              <a:rPr lang="el-GR" dirty="0" smtClean="0"/>
              <a:t>379 π. Χ.: ο Πελοπίδας, αρχηγός των δημοκρατικών της Θήβας, ανατρέπει τους ολιγαρχικούς</a:t>
            </a:r>
          </a:p>
          <a:p>
            <a:r>
              <a:rPr lang="el-GR" dirty="0" smtClean="0"/>
              <a:t>Ο Πελοπίδας συγκροτεί τον «Ιερό Λόχο», επίλεκτο στρατιωτικό σώμα 300 ανδρών</a:t>
            </a:r>
            <a:endParaRPr lang="el-GR" dirty="0"/>
          </a:p>
        </p:txBody>
      </p:sp>
      <p:pic>
        <p:nvPicPr>
          <p:cNvPr id="1026" name="Picture 2" descr="200px-Epaminondas"/>
          <p:cNvPicPr>
            <a:picLocks noChangeAspect="1" noChangeArrowheads="1"/>
          </p:cNvPicPr>
          <p:nvPr/>
        </p:nvPicPr>
        <p:blipFill>
          <a:blip r:embed="rId2" cstate="print"/>
          <a:srcRect/>
          <a:stretch>
            <a:fillRect/>
          </a:stretch>
        </p:blipFill>
        <p:spPr bwMode="auto">
          <a:xfrm>
            <a:off x="395536" y="2204864"/>
            <a:ext cx="4104456" cy="45719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 Ιερός Λόχος των Θηβαίων</a:t>
            </a:r>
            <a:endParaRPr lang="el-GR" dirty="0"/>
          </a:p>
        </p:txBody>
      </p:sp>
      <p:pic>
        <p:nvPicPr>
          <p:cNvPr id="4" name="Ιερός Λόχος Θήβας - Sacred Band of Thebes.mp4">
            <a:hlinkClick r:id="" action="ppaction://media"/>
          </p:cNvPr>
          <p:cNvPicPr>
            <a:picLocks noRot="1" noChangeAspect="1"/>
          </p:cNvPicPr>
          <p:nvPr>
            <a:videoFile r:link="rId1"/>
          </p:nvPr>
        </p:nvPicPr>
        <p:blipFill>
          <a:blip r:embed="rId3"/>
          <a:stretch>
            <a:fillRect/>
          </a:stretch>
        </p:blipFill>
        <p:spPr>
          <a:xfrm>
            <a:off x="1047725" y="2286000"/>
            <a:ext cx="5048275" cy="37862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 Πελοπίδας και ο Επαμεινώνδας</a:t>
            </a:r>
            <a:endParaRPr lang="el-GR" dirty="0"/>
          </a:p>
        </p:txBody>
      </p:sp>
      <p:sp>
        <p:nvSpPr>
          <p:cNvPr id="3" name="2 - Θέση περιεχομένου"/>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r>
              <a:rPr lang="el-GR" dirty="0" smtClean="0"/>
              <a:t>Ήσαν κι οι δυο τους το ίδιο πλασμένοι για την αρετή, με τη διαφορά πως ο Πελοπίδας έβρισκε μεγαλύτερη ευχαρίστηση στη γυμναστική, ενώ ο Επαμεινώνδας στη μάθηση και τις ώρες που ξαδειάζανε, τις διαθέτανε, ο πρώτος συχνάζοντας στις παλαίστρες και στα κυνήγια, ενώ ο άλλος ακούοντας κάτι και φιλοσοφώντας. Από τα πολλά και καλά φυσικά που είχαν κι οι δυο τους, τέτοια που να οδηγούν στη δόξα, κανένα δε θεωρούν, όσοι έχουν μυαλό, σπουδαιότερο από το ότι μέσα σε τόσους αγώνες και σε τόσες στρατιωτικές και πολιτικές ηγεσίες διαφύλαξαν μεταξύ τους απαρχής μέχρι τέλους σταθερά μιαν απείραχτη αγάπη και φιλία.   </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λοξή φάλαγγα</a:t>
            </a:r>
            <a:endParaRPr lang="el-GR" dirty="0"/>
          </a:p>
        </p:txBody>
      </p:sp>
      <p:sp>
        <p:nvSpPr>
          <p:cNvPr id="4" name="3 - Θέση περιεχομένου"/>
          <p:cNvSpPr>
            <a:spLocks noGrp="1"/>
          </p:cNvSpPr>
          <p:nvPr>
            <p:ph sz="half" idx="1"/>
          </p:nvPr>
        </p:nvSpPr>
        <p:spPr/>
        <p:txBody>
          <a:bodyPr>
            <a:normAutofit fontScale="77500" lnSpcReduction="20000"/>
          </a:bodyPr>
          <a:lstStyle/>
          <a:p>
            <a:endParaRPr lang="el-GR" dirty="0"/>
          </a:p>
        </p:txBody>
      </p:sp>
      <p:sp>
        <p:nvSpPr>
          <p:cNvPr id="5" name="4 - Θέση περιεχομένου"/>
          <p:cNvSpPr>
            <a:spLocks noGrp="1"/>
          </p:cNvSpPr>
          <p:nvPr>
            <p:ph sz="half" idx="2"/>
          </p:nvPr>
        </p:nvSpPr>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el-GR" dirty="0" smtClean="0"/>
              <a:t>Η βασική ιδέα της νέας τακτικής έγκειται στο ότι η κύρια δύναμη του στρατού συγκεντρώνεται στην επιθετική πτέρυγα σε τόσο βάθος, ώστε η διάσπαση των γραμμών του εχθρού να πετύχει οπωσδήποτε, ενώ η ασθενέστερη αμυντική πτέρυγα περιορίζει όσο είναι δυνατό τη δράση της, έως ότου κριθεί η μάχη από την άλλη. Η πτέρυγα που νίκησε στρέφεται κατόπιν προς το κέντρο, ενώ η αμυντική περνά στην επίθεση και ο εχθρός περισφίγγεται και από τις δύο πλευρές. Στα Λεύκτρα ο Επαμεινώνδας ενήργησε την επίθεση με την αριστερή πτέρυγα του πεζικού του που είχε παραταχθεί σε εξαιρετικά μεγάλο βάθος (50 ανδρών) εναντίον της δεξιάς πτέρυγας του εχθρού (με βάθος 12 ανδρών) που διοικούσε ο Κλεόμβροτος.</a:t>
            </a:r>
            <a:endParaRPr lang="el-GR" dirty="0"/>
          </a:p>
        </p:txBody>
      </p:sp>
      <p:pic>
        <p:nvPicPr>
          <p:cNvPr id="2050" name="Picture 2" descr="ANd9GcSO-uZbevhP6U3OhQGyO1Bl6XnJ6u1mbQeDzOLNNScBPtinfXv-lw"/>
          <p:cNvPicPr>
            <a:picLocks noChangeAspect="1" noChangeArrowheads="1"/>
          </p:cNvPicPr>
          <p:nvPr/>
        </p:nvPicPr>
        <p:blipFill>
          <a:blip r:embed="rId2" cstate="print"/>
          <a:srcRect/>
          <a:stretch>
            <a:fillRect/>
          </a:stretch>
        </p:blipFill>
        <p:spPr bwMode="auto">
          <a:xfrm>
            <a:off x="467544" y="2204864"/>
            <a:ext cx="4076700" cy="46531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Η θηβαϊκή ηγεμονία</a:t>
            </a:r>
            <a:endParaRPr lang="el-GR" dirty="0"/>
          </a:p>
        </p:txBody>
      </p:sp>
      <p:sp>
        <p:nvSpPr>
          <p:cNvPr id="3" name="2 - Θέση περιεχομένου"/>
          <p:cNvSpPr>
            <a:spLocks noGrp="1"/>
          </p:cNvSpPr>
          <p:nvPr>
            <p:ph idx="1"/>
          </p:nvPr>
        </p:nvSpPr>
        <p:spPr/>
        <p:txBody>
          <a:bodyPr/>
          <a:lstStyle/>
          <a:p>
            <a:endParaRPr lang="el-GR"/>
          </a:p>
        </p:txBody>
      </p:sp>
      <p:pic>
        <p:nvPicPr>
          <p:cNvPr id="5122" name="Picture 2" descr="Αρχείο:362BCThebanHegemony.png"/>
          <p:cNvPicPr>
            <a:picLocks noChangeAspect="1" noChangeArrowheads="1"/>
          </p:cNvPicPr>
          <p:nvPr/>
        </p:nvPicPr>
        <p:blipFill>
          <a:blip r:embed="rId2" cstate="print"/>
          <a:srcRect/>
          <a:stretch>
            <a:fillRect/>
          </a:stretch>
        </p:blipFill>
        <p:spPr bwMode="auto">
          <a:xfrm>
            <a:off x="395536" y="1971675"/>
            <a:ext cx="8352928" cy="45536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rc_mi" descr="leyktra"/>
          <p:cNvPicPr>
            <a:picLocks noChangeAspect="1" noChangeArrowheads="1"/>
          </p:cNvPicPr>
          <p:nvPr/>
        </p:nvPicPr>
        <p:blipFill>
          <a:blip r:embed="rId3" cstate="print"/>
          <a:srcRect/>
          <a:stretch>
            <a:fillRect/>
          </a:stretch>
        </p:blipFill>
        <p:spPr bwMode="auto">
          <a:xfrm>
            <a:off x="1187624" y="908720"/>
            <a:ext cx="7059193" cy="5400000"/>
          </a:xfrm>
          <a:prstGeom prst="rect">
            <a:avLst/>
          </a:prstGeom>
          <a:noFill/>
          <a:ln w="9525">
            <a:noFill/>
            <a:miter lim="800000"/>
            <a:headEnd/>
            <a:tailEnd/>
          </a:ln>
        </p:spPr>
      </p:pic>
      <p:pic>
        <p:nvPicPr>
          <p:cNvPr id="4" name="η μάχη στα Λεύκτρα.mp4">
            <a:hlinkClick r:id="" action="ppaction://media"/>
          </p:cNvPr>
          <p:cNvPicPr>
            <a:picLocks noRot="1" noChangeAspect="1"/>
          </p:cNvPicPr>
          <p:nvPr>
            <a:videoFile r:link="rId1"/>
          </p:nvPr>
        </p:nvPicPr>
        <p:blipFill>
          <a:blip r:embed="rId4"/>
          <a:stretch>
            <a:fillRect/>
          </a:stretch>
        </p:blipFill>
        <p:spPr>
          <a:xfrm>
            <a:off x="642910" y="4214818"/>
            <a:ext cx="3048000" cy="228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907701" y="980728"/>
            <a:ext cx="6508367" cy="565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1dbee19a14d98dffaeea68a3614c7da9f1e17c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666</TotalTime>
  <Words>309</Words>
  <Application>Microsoft Office PowerPoint</Application>
  <PresentationFormat>Προβολή στην οθόνη (4:3)</PresentationFormat>
  <Paragraphs>12</Paragraphs>
  <Slides>8</Slides>
  <Notes>0</Notes>
  <HiddenSlides>0</HiddenSlides>
  <MMClips>2</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Αστικό</vt:lpstr>
      <vt:lpstr>Στ4. Η ΚΥΡΙΑΡΧΙΑ ΤΗΣ ΘΗΒΑΣ ΣΤΗΝ ΕΛΛΑΔΑ</vt:lpstr>
      <vt:lpstr>Ο Πελοπίδας</vt:lpstr>
      <vt:lpstr>Ο Ιερός Λόχος των Θηβαίων</vt:lpstr>
      <vt:lpstr>Ο Πελοπίδας και ο Επαμεινώνδας</vt:lpstr>
      <vt:lpstr>Η λοξή φάλαγγα</vt:lpstr>
      <vt:lpstr>Η θηβαϊκή ηγεμονία</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Ο ΚΥΚΛΑΔΙΚΟΣ ΠΟΛΙΤΙΣΜΟΣ</dc:title>
  <dc:creator>user</dc:creator>
  <cp:lastModifiedBy>vera avramopoulou</cp:lastModifiedBy>
  <cp:revision>200</cp:revision>
  <dcterms:created xsi:type="dcterms:W3CDTF">2015-07-06T16:39:43Z</dcterms:created>
  <dcterms:modified xsi:type="dcterms:W3CDTF">2024-04-14T22:00:40Z</dcterms:modified>
</cp:coreProperties>
</file>