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custDataLst>
    <p:tags r:id="rId17"/>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3" d="100"/>
          <a:sy n="73" d="100"/>
        </p:scale>
        <p:origin x="-112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22 - Ορθογώνιο"/>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 Ορθογώνιο"/>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 Ορθογώνιο"/>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 Ορθογώνιο"/>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26 - Ορθογώνιο"/>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0" name="29 - Στρογγυλεμένο ορθογώνιο"/>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1" name="30 - Στρογγυλεμένο ορθογώνιο"/>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6 - Ορθογώνιο"/>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9 - Ορθογώνιο"/>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 Ορθογώνιο"/>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 Ορθογώνιο"/>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 Τίτλος"/>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705600" y="4206240"/>
            <a:ext cx="960120" cy="457200"/>
          </a:xfrm>
        </p:spPr>
        <p:txBody>
          <a:bodyPr/>
          <a:lstStyle/>
          <a:p>
            <a:fld id="{87E742E3-C7E6-41A2-96CA-EAA8D0A84B49}" type="datetimeFigureOut">
              <a:rPr lang="el-GR" smtClean="0"/>
              <a:pPr/>
              <a:t>9/1/2017</a:t>
            </a:fld>
            <a:endParaRPr lang="el-GR" dirty="0"/>
          </a:p>
        </p:txBody>
      </p:sp>
      <p:sp>
        <p:nvSpPr>
          <p:cNvPr id="17" name="16 - Θέση υποσέλιδου"/>
          <p:cNvSpPr>
            <a:spLocks noGrp="1"/>
          </p:cNvSpPr>
          <p:nvPr>
            <p:ph type="ftr" sz="quarter" idx="11"/>
          </p:nvPr>
        </p:nvSpPr>
        <p:spPr>
          <a:xfrm>
            <a:off x="5410200" y="4205288"/>
            <a:ext cx="1295400" cy="457200"/>
          </a:xfrm>
        </p:spPr>
        <p:txBody>
          <a:bodyPr/>
          <a:lstStyle/>
          <a:p>
            <a:endParaRPr lang="el-GR" dirty="0"/>
          </a:p>
        </p:txBody>
      </p:sp>
      <p:sp>
        <p:nvSpPr>
          <p:cNvPr id="29" name="28 - Θέση αριθμού διαφάνειας"/>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00CD5B0-7788-48D7-AC64-8904D15E5E28}" type="slidenum">
              <a:rPr lang="el-GR" smtClean="0"/>
              <a:pPr/>
              <a:t>‹#›</a:t>
            </a:fld>
            <a:endParaRPr lang="el-GR"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87E742E3-C7E6-41A2-96CA-EAA8D0A84B49}" type="datetimeFigureOut">
              <a:rPr lang="el-GR" smtClean="0"/>
              <a:pPr/>
              <a:t>9/1/2017</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700CD5B0-7788-48D7-AC64-8904D15E5E28}"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1143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143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87E742E3-C7E6-41A2-96CA-EAA8D0A84B49}" type="datetimeFigureOut">
              <a:rPr lang="el-GR" smtClean="0"/>
              <a:pPr/>
              <a:t>9/1/2017</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700CD5B0-7788-48D7-AC64-8904D15E5E28}"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87E742E3-C7E6-41A2-96CA-EAA8D0A84B49}" type="datetimeFigureOut">
              <a:rPr lang="el-GR" smtClean="0"/>
              <a:pPr/>
              <a:t>9/1/2017</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700CD5B0-7788-48D7-AC64-8904D15E5E28}" type="slidenum">
              <a:rPr lang="el-GR" smtClean="0"/>
              <a:pPr/>
              <a:t>‹#›</a:t>
            </a:fld>
            <a:endParaRPr lang="el-GR"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87E742E3-C7E6-41A2-96CA-EAA8D0A84B49}" type="datetimeFigureOut">
              <a:rPr lang="el-GR" smtClean="0"/>
              <a:pPr/>
              <a:t>9/1/2017</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700CD5B0-7788-48D7-AC64-8904D15E5E28}" type="slidenum">
              <a:rPr lang="el-GR" smtClean="0"/>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87E742E3-C7E6-41A2-96CA-EAA8D0A84B49}" type="datetimeFigureOut">
              <a:rPr lang="el-GR" smtClean="0"/>
              <a:pPr/>
              <a:t>9/1/2017</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700CD5B0-7788-48D7-AC64-8904D15E5E28}" type="slidenum">
              <a:rPr lang="el-GR" smtClean="0"/>
              <a:pPr/>
              <a:t>‹#›</a:t>
            </a:fld>
            <a:endParaRPr lang="el-GR"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1143000"/>
            <a:ext cx="8382000" cy="1069848"/>
          </a:xfrm>
        </p:spPr>
        <p:txBody>
          <a:bodyPr anchor="ctr"/>
          <a:lstStyle>
            <a:lvl1pPr>
              <a:defRPr sz="4000" b="0" i="0"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ημερομηνίας"/>
          <p:cNvSpPr>
            <a:spLocks noGrp="1"/>
          </p:cNvSpPr>
          <p:nvPr>
            <p:ph type="dt" sz="half" idx="10"/>
          </p:nvPr>
        </p:nvSpPr>
        <p:spPr/>
        <p:txBody>
          <a:bodyPr rtlCol="0"/>
          <a:lstStyle/>
          <a:p>
            <a:fld id="{87E742E3-C7E6-41A2-96CA-EAA8D0A84B49}" type="datetimeFigureOut">
              <a:rPr lang="el-GR" smtClean="0"/>
              <a:pPr/>
              <a:t>9/1/2017</a:t>
            </a:fld>
            <a:endParaRPr lang="el-GR" dirty="0"/>
          </a:p>
        </p:txBody>
      </p:sp>
      <p:sp>
        <p:nvSpPr>
          <p:cNvPr id="27" name="26 - Θέση αριθμού διαφάνειας"/>
          <p:cNvSpPr>
            <a:spLocks noGrp="1"/>
          </p:cNvSpPr>
          <p:nvPr>
            <p:ph type="sldNum" sz="quarter" idx="11"/>
          </p:nvPr>
        </p:nvSpPr>
        <p:spPr/>
        <p:txBody>
          <a:bodyPr rtlCol="0"/>
          <a:lstStyle/>
          <a:p>
            <a:fld id="{700CD5B0-7788-48D7-AC64-8904D15E5E28}" type="slidenum">
              <a:rPr lang="el-GR" smtClean="0"/>
              <a:pPr/>
              <a:t>‹#›</a:t>
            </a:fld>
            <a:endParaRPr lang="el-GR" dirty="0"/>
          </a:p>
        </p:txBody>
      </p:sp>
      <p:sp>
        <p:nvSpPr>
          <p:cNvPr id="28" name="27 - Θέση υποσέλιδου"/>
          <p:cNvSpPr>
            <a:spLocks noGrp="1"/>
          </p:cNvSpPr>
          <p:nvPr>
            <p:ph type="ftr" sz="quarter" idx="12"/>
          </p:nvPr>
        </p:nvSpPr>
        <p:spPr/>
        <p:txBody>
          <a:bodyPr rtlCol="0"/>
          <a:lstStyle/>
          <a:p>
            <a:endParaRPr lang="el-GR"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a:xfrm>
            <a:off x="6583680" y="612648"/>
            <a:ext cx="957264" cy="457200"/>
          </a:xfrm>
        </p:spPr>
        <p:txBody>
          <a:bodyPr/>
          <a:lstStyle/>
          <a:p>
            <a:fld id="{87E742E3-C7E6-41A2-96CA-EAA8D0A84B49}" type="datetimeFigureOut">
              <a:rPr lang="el-GR" smtClean="0"/>
              <a:pPr/>
              <a:t>9/1/2017</a:t>
            </a:fld>
            <a:endParaRPr lang="el-GR" dirty="0"/>
          </a:p>
        </p:txBody>
      </p:sp>
      <p:sp>
        <p:nvSpPr>
          <p:cNvPr id="4" name="3 - Θέση υποσέλιδου"/>
          <p:cNvSpPr>
            <a:spLocks noGrp="1"/>
          </p:cNvSpPr>
          <p:nvPr>
            <p:ph type="ftr" sz="quarter" idx="11"/>
          </p:nvPr>
        </p:nvSpPr>
        <p:spPr>
          <a:xfrm>
            <a:off x="5257800" y="612648"/>
            <a:ext cx="1325880" cy="457200"/>
          </a:xfrm>
        </p:spPr>
        <p:txBody>
          <a:bodyPr/>
          <a:lstStyle/>
          <a:p>
            <a:endParaRPr lang="el-GR" dirty="0"/>
          </a:p>
        </p:txBody>
      </p:sp>
      <p:sp>
        <p:nvSpPr>
          <p:cNvPr id="5" name="4 - Θέση αριθμού διαφάνειας"/>
          <p:cNvSpPr>
            <a:spLocks noGrp="1"/>
          </p:cNvSpPr>
          <p:nvPr>
            <p:ph type="sldNum" sz="quarter" idx="12"/>
          </p:nvPr>
        </p:nvSpPr>
        <p:spPr>
          <a:xfrm>
            <a:off x="8174736" y="2272"/>
            <a:ext cx="762000" cy="365760"/>
          </a:xfrm>
        </p:spPr>
        <p:txBody>
          <a:bodyPr/>
          <a:lstStyle/>
          <a:p>
            <a:fld id="{700CD5B0-7788-48D7-AC64-8904D15E5E28}"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7E742E3-C7E6-41A2-96CA-EAA8D0A84B49}" type="datetimeFigureOut">
              <a:rPr lang="el-GR" smtClean="0"/>
              <a:pPr/>
              <a:t>9/1/2017</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700CD5B0-7788-48D7-AC64-8904D15E5E28}" type="slidenum">
              <a:rPr lang="el-GR" smtClean="0"/>
              <a:pPr/>
              <a:t>‹#›</a:t>
            </a:fld>
            <a:endParaRPr lang="el-GR"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353496" y="1101970"/>
            <a:ext cx="3383280" cy="877824"/>
          </a:xfrm>
        </p:spPr>
        <p:txBody>
          <a:bodyPr anchor="b"/>
          <a:lstStyle>
            <a:lvl1pPr algn="l">
              <a:buNone/>
              <a:defRPr sz="1800" b="1"/>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87E742E3-C7E6-41A2-96CA-EAA8D0A84B49}" type="datetimeFigureOut">
              <a:rPr lang="el-GR" smtClean="0"/>
              <a:pPr/>
              <a:t>9/1/2017</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700CD5B0-7788-48D7-AC64-8904D15E5E28}" type="slidenum">
              <a:rPr lang="el-GR" smtClean="0"/>
              <a:pPr/>
              <a:t>‹#›</a:t>
            </a:fld>
            <a:endParaRPr lang="el-GR"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dirty="0"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7E742E3-C7E6-41A2-96CA-EAA8D0A84B49}" type="datetimeFigureOut">
              <a:rPr lang="el-GR" smtClean="0"/>
              <a:pPr/>
              <a:t>9/1/2017</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700CD5B0-7788-48D7-AC64-8904D15E5E28}" type="slidenum">
              <a:rPr lang="el-GR" smtClean="0"/>
              <a:pPr/>
              <a:t>‹#›</a:t>
            </a:fld>
            <a:endParaRPr lang="el-GR"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 Ορθογώνιο"/>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29 - Ορθογώνιο"/>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30 - Ορθογώνιο"/>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31 - Ορθογώνιο"/>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32 - Στρογγυλεμένο ορθογώνιο"/>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33 - Στρογγυλεμένο ορθογώνιο"/>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34 - Ορθογώνιο"/>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 Ορθογώνιο"/>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 Ορθογώνιο"/>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37 - Ορθογώνιο"/>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38 - Ορθογώνιο"/>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39 - Ορθογώνιο"/>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Θέση τίτλου"/>
          <p:cNvSpPr>
            <a:spLocks noGrp="1"/>
          </p:cNvSpPr>
          <p:nvPr>
            <p:ph type="title"/>
          </p:nvPr>
        </p:nvSpPr>
        <p:spPr>
          <a:xfrm>
            <a:off x="457200" y="1143000"/>
            <a:ext cx="8229600" cy="10668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87E742E3-C7E6-41A2-96CA-EAA8D0A84B49}" type="datetimeFigureOut">
              <a:rPr lang="el-GR" smtClean="0"/>
              <a:pPr/>
              <a:t>9/1/2017</a:t>
            </a:fld>
            <a:endParaRPr lang="el-GR" dirty="0"/>
          </a:p>
        </p:txBody>
      </p:sp>
      <p:sp>
        <p:nvSpPr>
          <p:cNvPr id="3" name="2 - Θέση υποσέλιδου"/>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l-GR" dirty="0"/>
          </a:p>
        </p:txBody>
      </p:sp>
      <p:sp>
        <p:nvSpPr>
          <p:cNvPr id="23" name="22 - Θέση αριθμού διαφάνειας"/>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00CD5B0-7788-48D7-AC64-8904D15E5E28}" type="slidenum">
              <a:rPr lang="el-GR" smtClean="0"/>
              <a:pPr/>
              <a:t>‹#›</a:t>
            </a:fld>
            <a:endParaRPr lang="el-G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a:bodyPr>
          <a:lstStyle/>
          <a:p>
            <a:r>
              <a:rPr lang="el-GR" dirty="0" smtClean="0"/>
              <a:t>Δ10. ΟΙ ΤΕΧΝΕΣ </a:t>
            </a:r>
            <a:endParaRPr lang="el-GR" dirty="0"/>
          </a:p>
        </p:txBody>
      </p:sp>
      <p:sp>
        <p:nvSpPr>
          <p:cNvPr id="3" name="2 - Υπότιτλος"/>
          <p:cNvSpPr>
            <a:spLocks noGrp="1"/>
          </p:cNvSpPr>
          <p:nvPr>
            <p:ph type="subTitle" idx="1"/>
          </p:nvPr>
        </p:nvSpPr>
        <p:spPr/>
        <p:txBody>
          <a:bodyPr/>
          <a:lstStyle/>
          <a:p>
            <a:r>
              <a:rPr lang="el-GR" dirty="0" smtClean="0"/>
              <a:t>Αρχαία Ιστορία</a:t>
            </a:r>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Αποτέλεσμα εικόνας για ΚΑΤΟΨΗ ΑΡΧΑΙΟΥ ΝΑΟΥ"/>
          <p:cNvPicPr>
            <a:picLocks noChangeAspect="1" noChangeArrowheads="1"/>
          </p:cNvPicPr>
          <p:nvPr/>
        </p:nvPicPr>
        <p:blipFill>
          <a:blip r:embed="rId2"/>
          <a:srcRect/>
          <a:stretch>
            <a:fillRect/>
          </a:stretch>
        </p:blipFill>
        <p:spPr bwMode="auto">
          <a:xfrm>
            <a:off x="214282" y="1357298"/>
            <a:ext cx="8601770" cy="3600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Αποτέλεσμα εικόνας για ΔΩΡΙΚΟΣ ΚΑΙ ΙΩΝΙΚΟΣ ΡΥΘΜΟΣ"/>
          <p:cNvPicPr>
            <a:picLocks noChangeAspect="1" noChangeArrowheads="1"/>
          </p:cNvPicPr>
          <p:nvPr/>
        </p:nvPicPr>
        <p:blipFill>
          <a:blip r:embed="rId2"/>
          <a:srcRect/>
          <a:stretch>
            <a:fillRect/>
          </a:stretch>
        </p:blipFill>
        <p:spPr bwMode="auto">
          <a:xfrm>
            <a:off x="1857356" y="1071546"/>
            <a:ext cx="5929354" cy="514353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descr="Αποτέλεσμα εικόνας για ΚΟΥΡΟΣ"/>
          <p:cNvSpPr>
            <a:spLocks noChangeAspect="1" noChangeArrowheads="1"/>
          </p:cNvSpPr>
          <p:nvPr/>
        </p:nvSpPr>
        <p:spPr bwMode="auto">
          <a:xfrm>
            <a:off x="155575" y="-1790700"/>
            <a:ext cx="2038350" cy="3743325"/>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4580" name="AutoShape 4" descr="Αποτέλεσμα εικόνας για ΚΟΥΡΟΣ"/>
          <p:cNvSpPr>
            <a:spLocks noChangeAspect="1" noChangeArrowheads="1"/>
          </p:cNvSpPr>
          <p:nvPr/>
        </p:nvSpPr>
        <p:spPr bwMode="auto">
          <a:xfrm>
            <a:off x="155575" y="-1790700"/>
            <a:ext cx="2038350" cy="3743325"/>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4582" name="Picture 6" descr="Αποτέλεσμα εικόνας για ΚΟΥΡΟΣ"/>
          <p:cNvPicPr>
            <a:picLocks noChangeAspect="1" noChangeArrowheads="1"/>
          </p:cNvPicPr>
          <p:nvPr/>
        </p:nvPicPr>
        <p:blipFill>
          <a:blip r:embed="rId2"/>
          <a:srcRect/>
          <a:stretch>
            <a:fillRect/>
          </a:stretch>
        </p:blipFill>
        <p:spPr bwMode="auto">
          <a:xfrm>
            <a:off x="2857488" y="785794"/>
            <a:ext cx="2940459" cy="5400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Αποτέλεσμα εικόνας για ΚΟΡΗ ΑΡΧΑιΚΗ"/>
          <p:cNvPicPr>
            <a:picLocks noChangeAspect="1" noChangeArrowheads="1"/>
          </p:cNvPicPr>
          <p:nvPr/>
        </p:nvPicPr>
        <p:blipFill>
          <a:blip r:embed="rId2" cstate="print"/>
          <a:srcRect/>
          <a:stretch>
            <a:fillRect/>
          </a:stretch>
        </p:blipFill>
        <p:spPr bwMode="auto">
          <a:xfrm>
            <a:off x="2285984" y="642918"/>
            <a:ext cx="4786346" cy="592935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Αποτέλεσμα εικόνας για ΜΕΛΑΝΟΜΟΡΦΑ ΑΡΧΑΙΚΑ ΑΓΓΕΙΑ"/>
          <p:cNvPicPr>
            <a:picLocks noChangeAspect="1" noChangeArrowheads="1"/>
          </p:cNvPicPr>
          <p:nvPr/>
        </p:nvPicPr>
        <p:blipFill>
          <a:blip r:embed="rId2"/>
          <a:srcRect/>
          <a:stretch>
            <a:fillRect/>
          </a:stretch>
        </p:blipFill>
        <p:spPr bwMode="auto">
          <a:xfrm>
            <a:off x="1928794" y="1785926"/>
            <a:ext cx="5882349" cy="3600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descr="Αποτέλεσμα εικόνας για ΕΡΥΘΡΟΜΟΡΦΑ ΑΡΧΑΙΚΑ ΑΓΓΕΙΑ"/>
          <p:cNvSpPr>
            <a:spLocks noChangeAspect="1" noChangeArrowheads="1"/>
          </p:cNvSpPr>
          <p:nvPr/>
        </p:nvSpPr>
        <p:spPr bwMode="auto">
          <a:xfrm>
            <a:off x="155575" y="-1790700"/>
            <a:ext cx="4048125" cy="3743325"/>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7652" name="Picture 4" descr="Αποτέλεσμα εικόνας για ΕΡΥΘΡΟΜΟΡΦΑ ΑΡΧΑΙΚΑ ΑΓΓΕΙΑ"/>
          <p:cNvPicPr>
            <a:picLocks noChangeAspect="1" noChangeArrowheads="1"/>
          </p:cNvPicPr>
          <p:nvPr/>
        </p:nvPicPr>
        <p:blipFill>
          <a:blip r:embed="rId2"/>
          <a:srcRect/>
          <a:stretch>
            <a:fillRect/>
          </a:stretch>
        </p:blipFill>
        <p:spPr bwMode="auto">
          <a:xfrm>
            <a:off x="2143108" y="1071546"/>
            <a:ext cx="5450382" cy="5040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4"/>
          </a:solidFill>
        </p:spPr>
        <p:txBody>
          <a:bodyPr/>
          <a:lstStyle/>
          <a:p>
            <a:pPr algn="ctr"/>
            <a:r>
              <a:rPr lang="el-GR" dirty="0" smtClean="0"/>
              <a:t>Μνημειακοί ναοί</a:t>
            </a:r>
            <a:endParaRPr lang="el-GR" dirty="0"/>
          </a:p>
        </p:txBody>
      </p:sp>
      <p:sp>
        <p:nvSpPr>
          <p:cNvPr id="3" name="2 - Θέση περιεχομένου"/>
          <p:cNvSpPr>
            <a:spLocks noGrp="1"/>
          </p:cNvSpPr>
          <p:nvPr>
            <p:ph sz="half" idx="1"/>
          </p:nvPr>
        </p:nvSpPr>
        <p:spPr/>
        <p:txBody>
          <a:bodyPr/>
          <a:lstStyle/>
          <a:p>
            <a:r>
              <a:rPr lang="el-GR" dirty="0" smtClean="0"/>
              <a:t>Παλιό βιβλίο, 135</a:t>
            </a:r>
            <a:endParaRPr lang="el-GR" dirty="0"/>
          </a:p>
        </p:txBody>
      </p:sp>
      <p:sp>
        <p:nvSpPr>
          <p:cNvPr id="4" name="3 - Θέση περιεχομένου"/>
          <p:cNvSpPr>
            <a:spLocks noGrp="1"/>
          </p:cNvSpPr>
          <p:nvPr>
            <p:ph sz="half" idx="2"/>
          </p:nvPr>
        </p:nvSpPr>
        <p:spPr>
          <a:solidFill>
            <a:schemeClr val="accent4">
              <a:lumMod val="20000"/>
              <a:lumOff val="80000"/>
            </a:schemeClr>
          </a:solidFill>
        </p:spPr>
        <p:txBody>
          <a:bodyPr/>
          <a:lstStyle/>
          <a:p>
            <a:pPr>
              <a:lnSpc>
                <a:spcPct val="150000"/>
              </a:lnSpc>
            </a:pPr>
            <a:r>
              <a:rPr lang="el-GR" dirty="0" smtClean="0"/>
              <a:t>πέτρα και μάρμαρο</a:t>
            </a:r>
          </a:p>
          <a:p>
            <a:pPr>
              <a:lnSpc>
                <a:spcPct val="150000"/>
              </a:lnSpc>
            </a:pPr>
            <a:r>
              <a:rPr lang="el-GR" dirty="0" smtClean="0"/>
              <a:t>τα μέρη του ναού</a:t>
            </a:r>
          </a:p>
          <a:p>
            <a:pPr>
              <a:lnSpc>
                <a:spcPct val="150000"/>
              </a:lnSpc>
              <a:buNone/>
            </a:pPr>
            <a:r>
              <a:rPr lang="el-GR" dirty="0" smtClean="0"/>
              <a:t>	1. πρόναος</a:t>
            </a:r>
          </a:p>
          <a:p>
            <a:pPr>
              <a:lnSpc>
                <a:spcPct val="150000"/>
              </a:lnSpc>
              <a:buNone/>
            </a:pPr>
            <a:r>
              <a:rPr lang="el-GR" dirty="0" smtClean="0"/>
              <a:t>	2. σηκός</a:t>
            </a:r>
          </a:p>
          <a:p>
            <a:pPr>
              <a:lnSpc>
                <a:spcPct val="150000"/>
              </a:lnSpc>
              <a:buNone/>
            </a:pPr>
            <a:r>
              <a:rPr lang="el-GR" dirty="0" smtClean="0"/>
              <a:t>	3. οπισθόδομος</a:t>
            </a:r>
          </a:p>
          <a:p>
            <a:pPr>
              <a:lnSpc>
                <a:spcPct val="150000"/>
              </a:lnSpc>
              <a:buNone/>
            </a:pPr>
            <a:r>
              <a:rPr lang="el-GR" dirty="0" smtClean="0"/>
              <a:t>	4. το πτερό</a:t>
            </a:r>
          </a:p>
          <a:p>
            <a:pPr>
              <a:lnSpc>
                <a:spcPct val="150000"/>
              </a:lnSpc>
              <a:buFont typeface="Arial" pitchFamily="34" charset="0"/>
              <a:buChar char="•"/>
            </a:pPr>
            <a:r>
              <a:rPr lang="el-GR" dirty="0" smtClean="0"/>
              <a:t>αρχιτεκτονικοί ρυθμοί</a:t>
            </a:r>
          </a:p>
          <a:p>
            <a:pPr>
              <a:lnSpc>
                <a:spcPct val="150000"/>
              </a:lnSpc>
              <a:buNone/>
            </a:pPr>
            <a:r>
              <a:rPr lang="el-GR" dirty="0" smtClean="0"/>
              <a:t>	1. δωρικός</a:t>
            </a:r>
          </a:p>
          <a:p>
            <a:pPr>
              <a:lnSpc>
                <a:spcPct val="150000"/>
              </a:lnSpc>
              <a:buNone/>
            </a:pPr>
            <a:r>
              <a:rPr lang="el-GR" dirty="0" smtClean="0"/>
              <a:t>	2. ιωνικός</a:t>
            </a:r>
          </a:p>
          <a:p>
            <a:pPr>
              <a:lnSpc>
                <a:spcPct val="150000"/>
              </a:lnSpc>
              <a:buNone/>
            </a:pPr>
            <a:endParaRPr lang="el-GR" dirty="0" smtClean="0"/>
          </a:p>
          <a:p>
            <a:pPr>
              <a:lnSpc>
                <a:spcPct val="150000"/>
              </a:lnSpc>
              <a:buNone/>
            </a:pPr>
            <a:endParaRPr lang="el-GR" dirty="0"/>
          </a:p>
        </p:txBody>
      </p:sp>
      <p:pic>
        <p:nvPicPr>
          <p:cNvPr id="8194" name="Picture 2" descr="Κλείσιμο Παραθύρου"/>
          <p:cNvPicPr>
            <a:picLocks noChangeAspect="1" noChangeArrowheads="1"/>
          </p:cNvPicPr>
          <p:nvPr/>
        </p:nvPicPr>
        <p:blipFill>
          <a:blip r:embed="rId2" cstate="print"/>
          <a:srcRect/>
          <a:stretch>
            <a:fillRect/>
          </a:stretch>
        </p:blipFill>
        <p:spPr bwMode="auto">
          <a:xfrm>
            <a:off x="179512" y="2204864"/>
            <a:ext cx="4367870" cy="3312368"/>
          </a:xfrm>
          <a:prstGeom prst="rect">
            <a:avLst/>
          </a:prstGeom>
        </p:spPr>
        <p:style>
          <a:lnRef idx="2">
            <a:schemeClr val="accent4">
              <a:shade val="50000"/>
            </a:schemeClr>
          </a:lnRef>
          <a:fillRef idx="1">
            <a:schemeClr val="accent4"/>
          </a:fillRef>
          <a:effectRef idx="0">
            <a:schemeClr val="accent4"/>
          </a:effectRef>
          <a:fontRef idx="minor">
            <a:schemeClr val="lt1"/>
          </a:fontRef>
        </p:style>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4">
              <a:lumMod val="40000"/>
              <a:lumOff val="60000"/>
            </a:schemeClr>
          </a:solidFill>
        </p:spPr>
        <p:txBody>
          <a:bodyPr/>
          <a:lstStyle/>
          <a:p>
            <a:pPr algn="ctr"/>
            <a:r>
              <a:rPr lang="el-GR" dirty="0" smtClean="0"/>
              <a:t>Δωρικός και ιωνικός ρυθμός</a:t>
            </a:r>
            <a:endParaRPr lang="el-GR" dirty="0"/>
          </a:p>
        </p:txBody>
      </p:sp>
      <p:sp>
        <p:nvSpPr>
          <p:cNvPr id="3" name="2 - Θέση περιεχομένου"/>
          <p:cNvSpPr>
            <a:spLocks noGrp="1"/>
          </p:cNvSpPr>
          <p:nvPr>
            <p:ph idx="1"/>
          </p:nvPr>
        </p:nvSpPr>
        <p:spPr/>
        <p:txBody>
          <a:bodyPr/>
          <a:lstStyle/>
          <a:p>
            <a:r>
              <a:rPr lang="el-GR" dirty="0" smtClean="0"/>
              <a:t>παλιό βιβλίο, σελίδα 134.</a:t>
            </a:r>
            <a:endParaRPr lang="el-GR" dirty="0"/>
          </a:p>
        </p:txBody>
      </p:sp>
      <p:pic>
        <p:nvPicPr>
          <p:cNvPr id="7170" name="Picture 2" descr="http://users.sch.gr/pchaloul/arhaiki-tehni/sygkrisi.jpg"/>
          <p:cNvPicPr>
            <a:picLocks noChangeAspect="1" noChangeArrowheads="1"/>
          </p:cNvPicPr>
          <p:nvPr/>
        </p:nvPicPr>
        <p:blipFill>
          <a:blip r:embed="rId2" cstate="print"/>
          <a:srcRect/>
          <a:stretch>
            <a:fillRect/>
          </a:stretch>
        </p:blipFill>
        <p:spPr bwMode="auto">
          <a:xfrm>
            <a:off x="539552" y="2276872"/>
            <a:ext cx="7992888" cy="417646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4">
              <a:lumMod val="60000"/>
              <a:lumOff val="40000"/>
            </a:schemeClr>
          </a:solidFill>
        </p:spPr>
        <p:txBody>
          <a:bodyPr/>
          <a:lstStyle/>
          <a:p>
            <a:r>
              <a:rPr lang="el-GR" dirty="0" smtClean="0"/>
              <a:t>Οι κούροι</a:t>
            </a:r>
            <a:endParaRPr lang="el-GR" dirty="0"/>
          </a:p>
        </p:txBody>
      </p:sp>
      <p:sp>
        <p:nvSpPr>
          <p:cNvPr id="3" name="2 - Θέση περιεχομένου"/>
          <p:cNvSpPr>
            <a:spLocks noGrp="1"/>
          </p:cNvSpPr>
          <p:nvPr>
            <p:ph sz="half" idx="1"/>
          </p:nvPr>
        </p:nvSpPr>
        <p:spPr>
          <a:solidFill>
            <a:srgbClr val="FFFF00"/>
          </a:solidFill>
        </p:spPr>
        <p:txBody>
          <a:bodyPr/>
          <a:lstStyle/>
          <a:p>
            <a:r>
              <a:rPr lang="el-GR" dirty="0" smtClean="0"/>
              <a:t>τυποποιημένοι και ακίνητοι</a:t>
            </a:r>
          </a:p>
          <a:p>
            <a:r>
              <a:rPr lang="el-GR" dirty="0" smtClean="0"/>
              <a:t>όρθιοι</a:t>
            </a:r>
          </a:p>
          <a:p>
            <a:r>
              <a:rPr lang="el-GR" dirty="0" smtClean="0"/>
              <a:t>γυμνοί</a:t>
            </a:r>
          </a:p>
          <a:p>
            <a:r>
              <a:rPr lang="el-GR" dirty="0" smtClean="0"/>
              <a:t>με καλογυμνασμένα σώματα</a:t>
            </a:r>
          </a:p>
          <a:p>
            <a:r>
              <a:rPr lang="el-GR" dirty="0" smtClean="0"/>
              <a:t>με πλούσια κόμη</a:t>
            </a:r>
          </a:p>
          <a:p>
            <a:r>
              <a:rPr lang="el-GR" dirty="0" smtClean="0"/>
              <a:t>προβάλλουν το αριστερό πόδι</a:t>
            </a:r>
          </a:p>
          <a:p>
            <a:endParaRPr lang="el-GR" dirty="0"/>
          </a:p>
        </p:txBody>
      </p:sp>
      <p:sp>
        <p:nvSpPr>
          <p:cNvPr id="4" name="3 - Θέση περιεχομένου"/>
          <p:cNvSpPr>
            <a:spLocks noGrp="1"/>
          </p:cNvSpPr>
          <p:nvPr>
            <p:ph sz="half" idx="2"/>
          </p:nvPr>
        </p:nvSpPr>
        <p:spPr/>
        <p:txBody>
          <a:bodyPr/>
          <a:lstStyle/>
          <a:p>
            <a:r>
              <a:rPr lang="el-GR" dirty="0" smtClean="0"/>
              <a:t>κούρος της Ανάβυσσου, βιβλίο σελίδα 65</a:t>
            </a:r>
            <a:endParaRPr lang="el-GR" dirty="0"/>
          </a:p>
        </p:txBody>
      </p:sp>
      <p:pic>
        <p:nvPicPr>
          <p:cNvPr id="6147" name="Picture 3"/>
          <p:cNvPicPr>
            <a:picLocks noChangeAspect="1" noChangeArrowheads="1"/>
          </p:cNvPicPr>
          <p:nvPr/>
        </p:nvPicPr>
        <p:blipFill>
          <a:blip r:embed="rId2" cstate="print"/>
          <a:srcRect/>
          <a:stretch>
            <a:fillRect/>
          </a:stretch>
        </p:blipFill>
        <p:spPr bwMode="auto">
          <a:xfrm>
            <a:off x="4860032" y="692696"/>
            <a:ext cx="3816424" cy="61653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4">
              <a:lumMod val="75000"/>
            </a:schemeClr>
          </a:solidFill>
        </p:spPr>
        <p:txBody>
          <a:bodyPr/>
          <a:lstStyle/>
          <a:p>
            <a:pPr algn="r"/>
            <a:r>
              <a:rPr lang="el-GR" dirty="0" smtClean="0">
                <a:solidFill>
                  <a:schemeClr val="bg1"/>
                </a:solidFill>
              </a:rPr>
              <a:t>Οι κόρες</a:t>
            </a:r>
            <a:endParaRPr lang="el-GR" dirty="0">
              <a:solidFill>
                <a:schemeClr val="bg1"/>
              </a:solidFill>
            </a:endParaRPr>
          </a:p>
        </p:txBody>
      </p:sp>
      <p:sp>
        <p:nvSpPr>
          <p:cNvPr id="3" name="2 - Θέση περιεχομένου"/>
          <p:cNvSpPr>
            <a:spLocks noGrp="1"/>
          </p:cNvSpPr>
          <p:nvPr>
            <p:ph sz="half" idx="1"/>
          </p:nvPr>
        </p:nvSpPr>
        <p:spPr/>
        <p:txBody>
          <a:bodyPr/>
          <a:lstStyle/>
          <a:p>
            <a:r>
              <a:rPr lang="el-GR" dirty="0" smtClean="0"/>
              <a:t>η πεπλοφόρος κόρη, παλιό βιβλίο, σελίδα 138</a:t>
            </a:r>
            <a:endParaRPr lang="el-GR" dirty="0"/>
          </a:p>
        </p:txBody>
      </p:sp>
      <p:sp>
        <p:nvSpPr>
          <p:cNvPr id="4" name="3 - Θέση περιεχομένου"/>
          <p:cNvSpPr>
            <a:spLocks noGrp="1"/>
          </p:cNvSpPr>
          <p:nvPr>
            <p:ph sz="half" idx="2"/>
          </p:nvPr>
        </p:nvSpPr>
        <p:spPr>
          <a:solidFill>
            <a:srgbClr val="FFC000"/>
          </a:solidFill>
        </p:spPr>
        <p:txBody>
          <a:bodyPr/>
          <a:lstStyle/>
          <a:p>
            <a:pPr>
              <a:lnSpc>
                <a:spcPct val="200000"/>
              </a:lnSpc>
            </a:pPr>
            <a:r>
              <a:rPr lang="el-GR" dirty="0" smtClean="0"/>
              <a:t>όρθιες</a:t>
            </a:r>
          </a:p>
          <a:p>
            <a:pPr>
              <a:lnSpc>
                <a:spcPct val="200000"/>
              </a:lnSpc>
            </a:pPr>
            <a:r>
              <a:rPr lang="el-GR" dirty="0" smtClean="0"/>
              <a:t>κομψά ντυμένες</a:t>
            </a:r>
          </a:p>
          <a:p>
            <a:pPr>
              <a:lnSpc>
                <a:spcPct val="200000"/>
              </a:lnSpc>
            </a:pPr>
            <a:r>
              <a:rPr lang="el-GR" dirty="0" smtClean="0"/>
              <a:t>καλοχτενισμένες</a:t>
            </a:r>
          </a:p>
          <a:p>
            <a:pPr>
              <a:lnSpc>
                <a:spcPct val="200000"/>
              </a:lnSpc>
            </a:pPr>
            <a:r>
              <a:rPr lang="el-GR" dirty="0" smtClean="0"/>
              <a:t>στολισμένες με πλήθος κοσμημάτων</a:t>
            </a:r>
          </a:p>
          <a:p>
            <a:pPr>
              <a:lnSpc>
                <a:spcPct val="200000"/>
              </a:lnSpc>
            </a:pPr>
            <a:r>
              <a:rPr lang="el-GR" dirty="0" smtClean="0"/>
              <a:t>λύγισμα των χεριών</a:t>
            </a:r>
            <a:endParaRPr lang="el-GR" dirty="0"/>
          </a:p>
        </p:txBody>
      </p:sp>
      <p:pic>
        <p:nvPicPr>
          <p:cNvPr id="5122" name="Picture 2" descr="http://users.sch.gr/ipap/Ellinikos%20Politismos/im_arx/peploforos2.jpg"/>
          <p:cNvPicPr>
            <a:picLocks noChangeAspect="1" noChangeArrowheads="1"/>
          </p:cNvPicPr>
          <p:nvPr/>
        </p:nvPicPr>
        <p:blipFill>
          <a:blip r:embed="rId2" cstate="print"/>
          <a:srcRect/>
          <a:stretch>
            <a:fillRect/>
          </a:stretch>
        </p:blipFill>
        <p:spPr bwMode="auto">
          <a:xfrm>
            <a:off x="395536" y="548680"/>
            <a:ext cx="3816424" cy="630932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4">
              <a:lumMod val="50000"/>
            </a:schemeClr>
          </a:solidFill>
        </p:spPr>
        <p:txBody>
          <a:bodyPr/>
          <a:lstStyle/>
          <a:p>
            <a:r>
              <a:rPr lang="el-GR" dirty="0" smtClean="0">
                <a:solidFill>
                  <a:schemeClr val="bg1"/>
                </a:solidFill>
              </a:rPr>
              <a:t>Επιτύμβιες στήλες </a:t>
            </a:r>
            <a:endParaRPr lang="el-GR" dirty="0">
              <a:solidFill>
                <a:schemeClr val="bg1"/>
              </a:solidFill>
            </a:endParaRPr>
          </a:p>
        </p:txBody>
      </p:sp>
      <p:sp>
        <p:nvSpPr>
          <p:cNvPr id="3" name="2 - Θέση περιεχομένου"/>
          <p:cNvSpPr>
            <a:spLocks noGrp="1"/>
          </p:cNvSpPr>
          <p:nvPr>
            <p:ph sz="half" idx="1"/>
          </p:nvPr>
        </p:nvSpPr>
        <p:spPr>
          <a:solidFill>
            <a:srgbClr val="FFFF00"/>
          </a:solidFill>
        </p:spPr>
        <p:txBody>
          <a:bodyPr>
            <a:normAutofit lnSpcReduction="10000"/>
          </a:bodyPr>
          <a:lstStyle/>
          <a:p>
            <a:r>
              <a:rPr lang="el-GR" dirty="0" smtClean="0"/>
              <a:t>Μια από τις χαρακτηριστικές επιτύμβιες στήλες της Αττικής, χρονολογείται γύρω στα 510 π. Χ. και βρίσκεται στο Εθνικό Αρχαιολογικό Μουσείο της Αθήνας. Ο νεκρός εικονίζεται ως οπλίτης φορώντας περικνημίδες, θώρακα και κράνος, ενώ με το αριστερό χέρι κρατά δόρυ. Στη στήλη αυτή είναι γραμμένο τόσο το όνομα του νεκρού (ΑΡΙΣΤΙΟΝΟΣ) όσο και το όνομα του γλύπτη (ΕΡΓΟΝ ΑΡΙΣΤΟΚΛΕΟΣ).</a:t>
            </a:r>
            <a:endParaRPr lang="el-GR" dirty="0"/>
          </a:p>
        </p:txBody>
      </p:sp>
      <p:sp>
        <p:nvSpPr>
          <p:cNvPr id="4" name="3 - Θέση περιεχομένου"/>
          <p:cNvSpPr>
            <a:spLocks noGrp="1"/>
          </p:cNvSpPr>
          <p:nvPr>
            <p:ph sz="half" idx="2"/>
          </p:nvPr>
        </p:nvSpPr>
        <p:spPr/>
        <p:txBody>
          <a:bodyPr>
            <a:normAutofit lnSpcReduction="10000"/>
          </a:bodyPr>
          <a:lstStyle/>
          <a:p>
            <a:r>
              <a:rPr lang="el-GR" dirty="0" smtClean="0"/>
              <a:t>παλιό βιβλίο, σελίδα 139</a:t>
            </a:r>
            <a:endParaRPr lang="el-GR" dirty="0"/>
          </a:p>
        </p:txBody>
      </p:sp>
      <p:pic>
        <p:nvPicPr>
          <p:cNvPr id="4098" name="Picture 2" descr="http://www.tap.gr/tapadb/components/com_jshopping/files/img_products/4a8573954e4130b90b4e1acbb01350d9.jpg"/>
          <p:cNvPicPr>
            <a:picLocks noChangeAspect="1" noChangeArrowheads="1"/>
          </p:cNvPicPr>
          <p:nvPr/>
        </p:nvPicPr>
        <p:blipFill>
          <a:blip r:embed="rId2" cstate="print"/>
          <a:srcRect/>
          <a:stretch>
            <a:fillRect/>
          </a:stretch>
        </p:blipFill>
        <p:spPr bwMode="auto">
          <a:xfrm>
            <a:off x="4788024" y="548680"/>
            <a:ext cx="2129229" cy="6120055"/>
          </a:xfrm>
          <a:prstGeom prst="rect">
            <a:avLst/>
          </a:prstGeom>
          <a:noFill/>
        </p:spPr>
      </p:pic>
      <p:pic>
        <p:nvPicPr>
          <p:cNvPr id="4100" name="Picture 4" descr="Έγχρωμη αποκατάσταση της στήλης(έκθεση Bunte Götter στο Βερολίνο, 2010)"/>
          <p:cNvPicPr>
            <a:picLocks noChangeAspect="1" noChangeArrowheads="1"/>
          </p:cNvPicPr>
          <p:nvPr/>
        </p:nvPicPr>
        <p:blipFill>
          <a:blip r:embed="rId3" cstate="print"/>
          <a:srcRect/>
          <a:stretch>
            <a:fillRect/>
          </a:stretch>
        </p:blipFill>
        <p:spPr bwMode="auto">
          <a:xfrm>
            <a:off x="6804248" y="620688"/>
            <a:ext cx="1905000" cy="597666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4"/>
          </a:solidFill>
        </p:spPr>
        <p:txBody>
          <a:bodyPr/>
          <a:lstStyle/>
          <a:p>
            <a:pPr algn="ctr"/>
            <a:r>
              <a:rPr lang="el-GR" dirty="0" smtClean="0"/>
              <a:t>Κεραμική, 7</a:t>
            </a:r>
            <a:r>
              <a:rPr lang="el-GR" baseline="30000" dirty="0" smtClean="0"/>
              <a:t>ος</a:t>
            </a:r>
            <a:r>
              <a:rPr lang="el-GR" dirty="0" smtClean="0"/>
              <a:t> αι. π. Χ.</a:t>
            </a:r>
            <a:endParaRPr lang="el-GR" dirty="0"/>
          </a:p>
        </p:txBody>
      </p:sp>
      <p:sp>
        <p:nvSpPr>
          <p:cNvPr id="3" name="2 - Θέση περιεχομένου"/>
          <p:cNvSpPr>
            <a:spLocks noGrp="1"/>
          </p:cNvSpPr>
          <p:nvPr>
            <p:ph sz="half" idx="1"/>
          </p:nvPr>
        </p:nvSpPr>
        <p:spPr/>
        <p:txBody>
          <a:bodyPr>
            <a:normAutofit lnSpcReduction="10000"/>
          </a:bodyPr>
          <a:lstStyle/>
          <a:p>
            <a:r>
              <a:rPr lang="el-GR" dirty="0" smtClean="0"/>
              <a:t>παλιό βιβλίο, σελίδα 141 μικρό αγγείο</a:t>
            </a:r>
            <a:endParaRPr lang="el-GR" dirty="0"/>
          </a:p>
        </p:txBody>
      </p:sp>
      <p:sp>
        <p:nvSpPr>
          <p:cNvPr id="4" name="3 - Θέση περιεχομένου"/>
          <p:cNvSpPr>
            <a:spLocks noGrp="1"/>
          </p:cNvSpPr>
          <p:nvPr>
            <p:ph sz="half" idx="2"/>
          </p:nvPr>
        </p:nvSpPr>
        <p:spPr>
          <a:solidFill>
            <a:srgbClr val="FFFF00"/>
          </a:solidFill>
        </p:spPr>
        <p:txBody>
          <a:bodyPr>
            <a:normAutofit lnSpcReduction="10000"/>
          </a:bodyPr>
          <a:lstStyle/>
          <a:p>
            <a:r>
              <a:rPr lang="el-GR" dirty="0" smtClean="0"/>
              <a:t>Η Κόρινθος μονοπώλησε το εμπόριο των αγγείων σ’ όλη τη διάρκεια του 7</a:t>
            </a:r>
            <a:r>
              <a:rPr lang="el-GR" baseline="30000" dirty="0" smtClean="0"/>
              <a:t>ου</a:t>
            </a:r>
            <a:r>
              <a:rPr lang="el-GR" dirty="0" smtClean="0"/>
              <a:t> αιώνα π. Χ. και στα πρώτα χρόνια του 6</a:t>
            </a:r>
            <a:r>
              <a:rPr lang="el-GR" baseline="30000" dirty="0" smtClean="0"/>
              <a:t>ου</a:t>
            </a:r>
            <a:r>
              <a:rPr lang="el-GR" dirty="0" smtClean="0"/>
              <a:t>. Τα κορινθιακά αγγεία αυτής της εποχής, μικρά στο μέγεθος τα περισσότερα, διακρίνονται στο μεγαλύτερο μέρος τους από ακριβές και καθαρό σχέδιο. Στο μικρό αυτό κορινθιακό αγγείο, που το ύψος του φτάνει μόλις τα 7 εκατοστά, διαπιστώνεται η δεξιοτεχνία των Κορίνθιων κεραμέων.</a:t>
            </a:r>
            <a:endParaRPr lang="el-GR" dirty="0"/>
          </a:p>
        </p:txBody>
      </p:sp>
      <p:pic>
        <p:nvPicPr>
          <p:cNvPr id="3074" name="Picture 2" descr="http://digitalschool.minedu.gov.gr/modules/ebook/show.php/DSGL-A102/45/325,1319/images/img2_45.jpg"/>
          <p:cNvPicPr>
            <a:picLocks noChangeAspect="1" noChangeArrowheads="1"/>
          </p:cNvPicPr>
          <p:nvPr/>
        </p:nvPicPr>
        <p:blipFill>
          <a:blip r:embed="rId2" cstate="print"/>
          <a:srcRect/>
          <a:stretch>
            <a:fillRect/>
          </a:stretch>
        </p:blipFill>
        <p:spPr bwMode="auto">
          <a:xfrm>
            <a:off x="611560" y="2286000"/>
            <a:ext cx="3816424" cy="4572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4">
              <a:lumMod val="20000"/>
              <a:lumOff val="80000"/>
            </a:schemeClr>
          </a:solidFill>
        </p:spPr>
        <p:txBody>
          <a:bodyPr/>
          <a:lstStyle/>
          <a:p>
            <a:pPr algn="ctr"/>
            <a:r>
              <a:rPr lang="el-GR" dirty="0" smtClean="0"/>
              <a:t>Μελανόμορφος ρυθμός</a:t>
            </a:r>
            <a:endParaRPr lang="el-GR" dirty="0"/>
          </a:p>
        </p:txBody>
      </p:sp>
      <p:sp>
        <p:nvSpPr>
          <p:cNvPr id="3" name="2 - Θέση περιεχομένου"/>
          <p:cNvSpPr>
            <a:spLocks noGrp="1"/>
          </p:cNvSpPr>
          <p:nvPr>
            <p:ph idx="1"/>
          </p:nvPr>
        </p:nvSpPr>
        <p:spPr/>
        <p:txBody>
          <a:bodyPr/>
          <a:lstStyle/>
          <a:p>
            <a:r>
              <a:rPr lang="el-GR" dirty="0" smtClean="0"/>
              <a:t>παλιό βιβλίο, σελίδα 142</a:t>
            </a:r>
            <a:endParaRPr lang="el-GR" dirty="0"/>
          </a:p>
        </p:txBody>
      </p:sp>
      <p:pic>
        <p:nvPicPr>
          <p:cNvPr id="2050" name="Picture 2" descr="http://www.gerontaras.com/DesktopModules/LiveContent/Handlers/GetImage.ashx?mid=448&amp;eid=0&amp;Type=View&amp;PortalId=0"/>
          <p:cNvPicPr>
            <a:picLocks noChangeAspect="1" noChangeArrowheads="1"/>
          </p:cNvPicPr>
          <p:nvPr/>
        </p:nvPicPr>
        <p:blipFill>
          <a:blip r:embed="rId2" cstate="print"/>
          <a:srcRect/>
          <a:stretch>
            <a:fillRect/>
          </a:stretch>
        </p:blipFill>
        <p:spPr bwMode="auto">
          <a:xfrm>
            <a:off x="395536" y="2276872"/>
            <a:ext cx="4536504" cy="4068000"/>
          </a:xfrm>
          <a:prstGeom prst="rect">
            <a:avLst/>
          </a:prstGeom>
          <a:solidFill>
            <a:schemeClr val="accent1">
              <a:lumMod val="60000"/>
              <a:lumOff val="40000"/>
            </a:schemeClr>
          </a:solid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4">
              <a:lumMod val="40000"/>
              <a:lumOff val="60000"/>
            </a:schemeClr>
          </a:solidFill>
        </p:spPr>
        <p:txBody>
          <a:bodyPr/>
          <a:lstStyle/>
          <a:p>
            <a:pPr algn="ctr"/>
            <a:r>
              <a:rPr lang="el-GR" dirty="0" smtClean="0"/>
              <a:t>Ερυθρόμορφος ρυθμός</a:t>
            </a:r>
            <a:endParaRPr lang="el-GR" dirty="0"/>
          </a:p>
        </p:txBody>
      </p:sp>
      <p:sp>
        <p:nvSpPr>
          <p:cNvPr id="3" name="2 - Θέση περιεχομένου"/>
          <p:cNvSpPr>
            <a:spLocks noGrp="1"/>
          </p:cNvSpPr>
          <p:nvPr>
            <p:ph idx="1"/>
          </p:nvPr>
        </p:nvSpPr>
        <p:spPr/>
        <p:txBody>
          <a:bodyPr/>
          <a:lstStyle/>
          <a:p>
            <a:r>
              <a:rPr lang="el-GR" dirty="0" smtClean="0"/>
              <a:t>παλιό βιβλίο, σελίδα 143 </a:t>
            </a:r>
            <a:r>
              <a:rPr lang="el-GR" smtClean="0"/>
              <a:t>(δεξιά)</a:t>
            </a:r>
            <a:endParaRPr lang="el-GR"/>
          </a:p>
        </p:txBody>
      </p:sp>
      <p:sp>
        <p:nvSpPr>
          <p:cNvPr id="1026" name="AutoShape 2" descr="data:image/jpeg;base64,/9j/4AAQSkZJRgABAQAAAQABAAD/2wCEAAkGBxQQEhUUEBQVFRQVFRYWFRUUFxgXFRYXFxUYFxcXFhgYHCggGBwlHBYVITEiJSkrMC4uGB8zODMsNygtLysBCgoKDg0OGxAQGywkICYsLCwsLywsLCwsNCwsLCwsLCwsLCwsLCwsLCwsLCwsLCwsLCwsLCwsLCwsLCwsLCwsLP/AABEIAOMA3gMBEQACEQEDEQH/xAAcAAAABwEBAAAAAAAAAAAAAAAAAQIDBAUGBwj/xABFEAACAgAEAwUFBQYDBgYDAAABAgMRAAQSIQUxQQYTIlFhBzJxgZEjQlKhsRQzcoLR8GLB4RVTkrLS8RYkNENjokSTwv/EABoBAAIDAQEAAAAAAAAAAAAAAAABAgMEBQb/xAA4EQACAQIEAggFBQACAQUAAAAAAQIDEQQSITFB8BMiUWFxgZGhBbHB0eEUMkJS8RUjM2JygqKy/9oADAMBAAIRAxEAPwDpd4xXLAXgEFeAYLwAAHDAVeAAA4ACJwADVgAF4ABeAQLwDDBwCE3gGGDhADAALwADAAoHAIBOAAsAAwAHgEDAABgEHgAPBcQWGA3hEwYABgAGAYMAB4ACwAAjDEDCAGGMPCEA4YwDCEFgAMYABgAGAAYADGAAjgAAwCDGABQwADAAMAgYADwCBgAbwEwYABgALDAGAAYACwABjXPABEn4pDH+8miT+KRR+pw7MLkCXtfkV55zL/KVD+hw8rC6Isnb7hy883Gf4Qzf8qnBkYrojZj2lcNQkNmNxzAil2rofBgUJMLjM3tR4ctfaOdQsVG3KyPlyPPD6OQXGT7WOHfil/8A1n/M4OjkFxo+1zh//wA5+EY/6sHRyDMLHtZyB/3/AKfZ89628W+Do2FyRD7UOHsSA77C90q9rob7n0wnBoA19qXDeszj4xSfTZcPo5BcmZD2hcOmZUTMDUxCqGSRbJ5CytWcRlFpXYLrOyLCftVkkYo+agVxsVMigg+Rs7YSV1dbDknF2ZIy/HctJWjMQNfKpUN/DfBYjcnRuG90gj0N4AuOXhBcF4YXBgEHgAPBYQDgC4g4Cy4RwBcrOK8ey2V/9RPFGfwsw1H4L7x+mGk3sK5nYvaTlZpViyokmdjQIHdoPUl6aqs7KeWFU/645pE6cHUmoR3ZV8e9o75fMiARwqrcpmdnVTyIdUA0kEbi/Ll0VN54ZkvIlWpdHUyXXiUXHPaJnYpTCdEbFrUoEYlKKoCvjosw1VzCkAcwcThFSjdEJ9R2aM7P2pz0w1vNNpINU8qIxLlV7sxgXyIoncg7bVi3KloV34mWz3EpJj42YjyZ3f8ANiTixRsA3lIwSLF+JdiSFIvcGtz05b88DYF0/CY6R0lhToVZ7KlQBrAJtrZWNED3vdGKeke1mWdHxuijnBDGzZGxIN715jn8d7rFyKxon64YAwAFgAPAAqKMsaHP4gevXCbtqwSuSsll3l1hQCVAJ1Oq0q9BqYX05YjKSW44xcthfDeDTZkHuE16RbAFQRzrYkWduQwpVIw/cSjTlLZE/gvFJuHyJZkVdYeSK2TUAK8SECz4jV9cV1YRrRa9yyjUdGopP0HO1mWdMw0oVqeR5VlVtSsrPaaWA2K1XPn8sRw84uCXdaw8TBqo5cG20+4iZjjztGUUyAMbYlwxJ8gdAIX0B+N4tVJXuynMysgzDxm0ZlPmpIP5YtsRLvJ9ss9Cfs83MBzouzqPQCQnEMi7ANDkfatxGMAuY5lPWSKrrdgDGV5X+eF0aA0nDfbUt1mcqwH4oXDX8FcD/mxDouxiNrwXt9kM2QseYVXP3Jbja/IatifgTiDg0BpxhADABD4jnBDGXYE1yUe8x6KvqcRbS1ZbGDk7I4d237c5920d4uWU39lBIGlUDl3rruCfKxz5YupqLFKLjuc+LkmzueZuyTvZJOLiBqfZ/wAWGVmZjEWDrp1IpYpRBIoWaO30GMWNpOpFJPY6Hw6tGnUeZXv2cC24j2Wzmankly+WK3ID421qfvavEapjpYoV2oDltiNKrThTUZMVejOdWUkrXfFljlfZ3nwVdzlYdO/uxjz3ICqLAYi726VifTweiTZWsO1q5L0/A1N2Nh93N8Wy4I5KHWx1rSCQD4ieV7nB0sl+2HzJdBD+UvkvmxtOy/B47L56WUKQG7qN2AJOwYom174FVrN2tb2+Y+ioxV9/O/yRLfhvBYVV2indWYqCWEYJAsg95KtEdQaxHNWk7XXPkNqjFXy8+qFS5jhMWnRw6ZtS6gXaHSB5sxchRvzJrfBabveYOcFtFc+Y9NPkwSIuExOUVS+uTRpDe6bMVG/MHejV4NeM+fUle38F6L6obl4vl4nJHDMqVClyysxbwsyuNPd+8pU3v5b4WR21m+fMarcFD5ef8S1zXGkjM2nh0FQFQ7ufsgzKrAalBNgMt+Gh1IGIRcZKPW1Y59JFvq6Lfb7EWXtJf7vJ5UqisZPs5GbUq6iI0sBhpIpiwB+YuXVvZtgnJ/tXP1Hc72naNZGTJ5MLEwQyOlRliQCAVcsdzpJqgeZFHCi4SaV3d624inTqxTlbRO1+Axm+1IZWP7DliiBiV7olvD1C6wCNweY25XdhZY3s3r4sUXO1156Ij8R4+kTuj8OybtHptu6KxKXAKqZLYK24Hi0j1wqajOKab179fTj5EqkZwk4tLS3DTXhe2nmMrxbLOTo4VlXADarEiNakKaUIzUCaJIFH5XJO2kpP1/KQNZv2pei+VrkjM5vIDWJOEpcZCuInb3mqlDd2FJIIoarN0Be2HGTla0t+/wDNyFSDi2nHbfT8WJPCRkJYpDHlZ40VQ5RZyzOtn9ye82qt6ocueKK2aM027+Xz0+ZdRcXTlHjuvx9bFNxHIcI37/8Ab4abTZKSBSRdGixUkb0QCfXGqlOb/bbn09jPUpxX77rnzt5jcXZfhUqXDn5AOQMsBAv4hVv5HEpVpp2a59WRVCMldPn0RXj2ed5q/Zs/kZq5AS6XO4G6kbfXFir/ANlYreH/AKu/Pc2Qc/7POIwgn9nZ1/FCVkBHoEJP5YmqsGQdGVzN5rLvG2mVGRvJ1Kny5HFiaexW4uO6ERylbrqKPWxz6/DA1cRruxftBzHD3CszS5e/FCxvSPOIn3CPLkfLqIygmKx6JyObSeNJYm1JIoZWHUEWMUcRGU9pD93FHKzFYo3tyL5mgl1v5j+b1xXKGbQ10Kig22cfyfBDxXMP+zIsUSbu5ICIvUsaG96juT9Bi7N0UdSGXpJNrRGlh4bwrIBbEmelJIBUhYSwPKyQCAwAsA7kYolUqS3059fkW5acXor8+nzJud7VTwqvcZaHKxsAQ4j1nxBiKZjzpWO6XtyOKskW9Xd887lmepbTRc9n2E8bzeZkyyzHMuSqMzaJDGz+8JDSFVYINJ2HQn0NdJpzaUedLepqr0VGlFuWy+9/TnsKVMrHLu5ebdgteJXpPBp1Dc3oIZ+YaycOVScXZWXOv+IUKVKS1u/80/1gyGRMVJKmmVkA0Dw7JQTUy+97o8OojxMDZ5KpUvrF3X357CdKm42jUjaVtvDbXj69t+A7muGEUyRyMoL96zSAtFrJ7pV8RYBbAPTcMLq8ShV4SavpZW3tv6/gjOjtKMXbW7vtfZb304+pY8OkaNYyqggatKhBUcjaVDAFlWtLUAG31mibF0zd7pv33XPcX004qLS014bPTwW3fxIeVy6wsyxyM/dsO872MxMhcMSo2AoHS1+6BIxvcEXObmryVr7Wd9ufYz9HGm2ou9nrdWevN+yzLERyOjxSGU96CrCJkEj6F0tEveIQCAD4dS2DY1EtVN0pKS4duyvx0+z7OwsSm4uMuPZa77te7hddvaU/Dij6UieR43uNBIAHI3W2I5kAOKI5RA0DeL6l0nKVk+7bnb1M1NpyUYNtd+/O/oXGby+tGSWJpkVRJJHG7xM4bdpVRWCzW4YkEgg/i2LZ4yeZOLs3om0n5d3Pea3BZGpq6WrSdvPez+fsVnDURWCRlghIjEMld4pd2ISQrZDaHTaxWgg7gEXVczV3v2r5rz9bmehbPlW21nz2DuayaBLmRZgkfeLHI8ih1GzGIhimsGwV0g2R4t7xXGbesXbW10l76Xt5+Re6cYq0+tZXSba8ba2uuy3nqQ8vHzWu7oRxhC28buxj0k82K+5v1j5fisnfx3fpr+fMppJO9tNkteL08+zyJ2dijeAxySyRpKG0AiNkaTV4gQiBzKrjxAk72bPMVQcozzxSbW++3dd2tbb5GmpGEqeSUmk9trN99le6e9/VjfC4mKXHID4FKlaIbS1ajZt3LBzQ28VUTeCq1ezXP40CjFuN4vhpbnd6/wCk2bLxyRjLmYQGQgxrKqsrksGMhbUe9N03vCrBYdMFNtTz2v293Dy7NvAdeOal0ebLfW1t+O93e++j8QZaWWKVnQsvePEDEQwJCPYbWT4gwtqNVrYC7tlNprL48fp9eVCnBq7S1bVtO/t+n31R23y51giOLuJdZkIP20jFdrBA0qH7s89tK3QFYlh5q27zLTu5tcjioPayyu7/APU9Pv8ALgV8GWTTpMerUiKwTu1Z6LPoUs6ny2G4C0KHJSm73vbV7304X0TLKVONsrje6V7Wu+NtWv8ANEV8cZlkbvYmVUZiInFhbYqCx86I5WeVc8WuWRLK734mdQ6SbzRslfQm5rMHLOP2eSRH/wB0pkhpQukEsQuuyLazzI5bkqk24tvbt/zbuJVoqMkoN37NbdnHfv5ZOn7RZmNdExjzaFgoGZRWLjUQQlAHYFDZvdtPQ4nGUZO+308+e0U1Omknrr4X8Pbz03KTPZfh+ZOlo2yUxAIaMmXL2QD40IDJsRyFC8aITqLVO679zNOFKTs1lfPOyMlxfhj5WUxyUTQKsp1K6sLVlPUEEHGuElJXRiqQcHZnpfsHw18rw/LRS2HWO2B5qXJcqfhqr5Ypk7sqRbZvLpKjJIoZHBVlYWCDzBGIFhzLi/Yz9gR+4bXlGk1tC4sq21WR74BVQt7gnqTYJu+vEnTf8XsyhZAtxNvFN4hRHe+Hu2J3HhYFVokbqB5Csc2083FenE3U4fxWz/BE75HRlzHeNoJpGlGu0spRHNhrZQt6SarmMDzZk4ettP8ANNeJdCMIpqpsuF9dNvPXTgy/Z1y0WWVjoYjZwgYDUdRDCjai1vkaJIIrFOs3LS6v9ObFySpKF3Z200vxv9r/ADKvKZqUg1FrMl7or92CoYHYI1DWbF7Ffpi2UEtL6L1+a/DK4VHvl1fZt8np47oVDwjMKQyQG+8DFKAQWlHu9bWEHILsdyeVADlBqzfDz8+8FGalmS47cPLuJOb4LmZFQvHEuih43Kndakp0B2Y+IL91qNmqxGFSnC9m+dtObolUpValrpc7+T7OD1HouA5kKF7+OOK3OkaGFOtOrtIPGu1nwjz3O+E61J8G3z2AqVWK/ekvX5kbMcIjg2l4jllII0swYyDYWf3js16R71jYdAoF8J5n1Yv6fLn1M84KK68/Pj/+r89yImVOQVSj5+MqzrIRomALryfSigK3LcDet7w2qzd8tuAv+hK2a/HzENNw9BS8QCkV44oZBJ4SdPiWMLQ2AFchQrDyVpO7j7kL0Yqyk/r7CTn8jpUDiUo0KUVhlyJEQ7aFbu/CK28NYfR1b3yr1/OonKi9M758hAzuQ8FcQnHdgBfsB90AC/szqGw2NixfPB0dXXqLXntHnoppqT05/qOZjiuRkFPxDMNV0e5pt6uiqgqNulX1vCVKqm3kXr+dQdSk0lmenP8AXTyI03Eci7hmzkupWBVjCAARVMAFO4oUeYqhttgVKsllyrXfX8k3UoOSk5O625yjWYnyLgr+2ygHUaETEEsbcklL8XUcjWJKlVi/2rnbj9BTqUZL97/3fhxFpm8krhlzh2bWoMMo0tsAQVAIA3266mu7wOlO1svdwFGrTUr5+/Z/YmjO5OSw+ajcaXCh/wBoGlpGBcgshoECtN1vvY2xT0dWK0i/bhtsXOdKe8+3t47j2ezkbBjl83Cp0lY1SREcBmUnXJIBqbatW223rgVJt9aL8xOqkmoTV+HDj89OXqXWcdM5l1H2bSoQyhZY3Goe8lxuSLW11Bet10xlUXSqN2sjVNqtTWt5blPxDI5jQyvBIxKS2VTSGZ3DxlboIY6oc+uLqeTNeLttv3Kz8bldR1Mlmr77PvuvC3AiQSPErM6NIyeFTTHWxYEc72GprLczuCbJwnBSejST5/ywKrKC60W2tuX2a3uG2ZEsmkSAooPdIxDNEHJTba1VaU9dNjkBeHlcY3trx7+ffxYs6nOyeivZdl9PRe3gQ3iSZ1MaAHSoDKCp8Sg6XsCiGsfnid3BWbI9WpJOK24+Pb4EGTLtMHaICQSEIgVSpKmhaqbJN87N2Qd8Xw0aT0t8zPVkmpSTunp2ac7nWOx/s5jy3dS5tu/mjH2an91D4i1ID75BY0x9KArGjN2HMcm9ze4iIjM+AkR85CJUZG5MCD579R6jngFc43meGzmcxMwUpJINXORtwxKgclrqxAqjeKJRSOhSlKdnsQ3bK5JtcjvOdRruhaAEe6WsRsLvkX54kouayqyfPmSlJQeZ3a9vsIk9o46Zcs3nJKSB6ABRXTriKwFtpW8ix/E7/wAfcSPaZmmFRxQCmBACudtJse96XiTwNP8Ak2U/8hU4JGo4a7yxrLNLJI0g1MgdhEhOzII1bSVU2u9nbGCp1ZOMVZL19TtYalCVONSfWb79PC3tqZri3BZc0Mw5vWr91FEqilVdLDVQ2LCiOm489tNOvGi4x82+eww1MLLEKdRbp2SS7PuYJkrnYNkEVuK8/wC+mOpc4trBWKG29mzfMbVt9cGohbJqeks21LtRNnbazR9LOC9lqO13oaLiHZB8umuZgg02OTDUPeF2AN6A87xljis7tFXNtXAypK83YzGNZhBgAGAAYABgAGAAYAF92fI8r5dPP4YV0OzEYYiZl+LTx/u5pUrlpkZa+hxB04PdImqk1s2aDJ9suIJHr/aHkQGj3ipKB5AmRW54pdOlmyWLlKq450yYnb8SV+2ZSCYbEMlxOPM76lP/AA4i8JH+Og44ue0tSXFmeH5oEQSHLyOaKS0gO9gI4BiUX5qtn13xXKlUi07XsWxq0pd1zS+z3s8y565DqXLxWLGkiR2oWo25AmwT7o8jiVOzTZRiLqyvodZGJmQVhjId4BhYAMj2z7FjOiR4ZDDM6aW6pIBRAfqPdAsdOYOBWTuySnJRynNcmrRFRIooRhJI2Gx0fZkEfEr8r88Zaq1bW9zu0JLo0pbNJPyM12l4WcvJ4QO7a9BHlZNE9SAefUVjXh6vSR13ObjMN0M9NnsM8K4fLmKWKMtRvUKWhvYDtQHwJ/zxOpUjD9zKaWHqVXaEWzYcP7N5/LrHLE6d0XQmFZCTRaiLK17o3IPn8MYKlehO8ZLXtsdPC4bFUmnB6Xu1fv8AQ1cytlomfSZGLklYxROt9K7n8Kld76eWOfpUmle3j3Ha61GDdru+y739EczfsbnnJZcvIQba7VjR33IO5x244qla2Y8vUwddN3j7os+A+zfNTt9uO4jAB1NTFr6KAfzP54hVxsIrq6slRwM5vraIueKNkeCErl1E+arws/iKH8R6Lz6UTy9cUw6XEPraRNcuhwkdFeffrbx7PDcwHF+MTZt9eYkLnpewHwA2GN8KcYK0UcurVnUd5u5AxMrDAwAa3s/2UkmhdmRVIPhYkM3KipTp8diMc+vi1CaSfPidfCfD3Ug86t2O/tYrDkFLaWQAk0NOvVd1pAOoE9K863xd0ztdFbwUU7N8+5fcG7CfbVmm8IVWEaEd42q6VwL7sbb/AJHyz1cf1LwWvt+S2h8JcqlpvT3/AB3nSeGcKihFQxpGvVUG5/ibm3zxyZVJ1H1nc60aNOlpBWON9uOHjL52VVoKx1qB0Dbn87x6DCTzUlc87joZK8rcdS44T2shkXu86hpgFMnvDyNrzArys74z1cJNPNTZpw+OptZKqv387FfxXsXPEC8IE0VWGj3bTVgleu3leLqeLhLSWjM9bAzhrHrLuM3V71yq8aTEbTKLGOESGMAuzVJ4rqmPiK/d2Xb5c8cybf6xZvI7NLKsC8u/HnwKfM8AZ44Xy7d9rk7ghVorIFDAHpuCd/8ACbxrjiLNqatx8jnyw+icHfh5l9lezYWWLJxNcs0vdTygdNGqVI7+6iGz1JK8qrFdOo6ssz23S8934k60VRhZb7N+Wy8NLndOC8GhykeiBdI2sklmbSKGpjuaAr0xYYW29yxGAQoYAIeAYMABHAM5p7QuHd1KZFG0gDUPxalElepBDfHFFRanVwdTNC3Z8jJ8Ug/acqykeONS6+dKTsK9NvmPTFNKWSonwehvr0+lw8o8Y6rnwLTsZxKNchG7qGKTCF9woUOwCufMDUv54jiaV67V+F/b8EcFiXDDK3B27N3+ToMeWBXSPdvV5jfyvHPdzeqjTvxK3NRqG0ActjRNDl06Hl9cCutWWwalqmTOFZsqoWtwt2eovcenPDempVVpqTuyu7fZsw5GVllMepRoKEhtZYbKQeRAOw/ETjXhU5VEmjm4nqU5STt9zgbMSSSbJ3JPMn1x3Dgt31YWACRBkncEqpIHXkPqdsQlOMd2WQpTn+1Gq7H5OXLFpnRdNLStpLMuoBjGeYIB58jyxixVSFS0L8951MBSq0XKo47W397G9XOZdO8kElUPEWJ2FXtexHlW25rmccpqcmo2O71IZpt+JhM1x7LKwky+pJmB1MwtYidj3dCyTZpjq09MdKOHq2yyV18/H7aXOPUxlBu6evbbn8D/AGZ4kYZO8J7wtqVbfVrLFQLLb3qAuxdch5xrQUurt5F9GtaCmteC1vv+fQ6nCwUAmtTC9hQvy/Lr5Y5blorGzK81mch9p7as5t92JA3odTf1GO5gP/F5nA+J26fTsMfjac41PYrj08UqQodSOaCt93ram/D19N8ZMVSjKLk9zfgcRUjNU1qm9vsdQy+WViS6ijsVI8N9ARyPr/pjk3tqd7KpPUGZ4Qjq6CONVYAPpSjQJI5V1ZvqfPFHSyum29CTox2VrMTwjg0WVLdyDTgGr2BX3T5XTEX5ViyVWVT9xQqMad8pM7D8DC5qSYjwxoyx8/fnleSU79QojH82OnhneF33eyOFjlaaiu9+rN8MaDCGMAB4YETAAWAAjhDKDtxkxLlHP4PH8hs35En5YhNXRpwlTLU7mcx4XN3U6eEEHUjXRBuuYrl0+mMdRXgeho/v8dCvy/DTl8zPkb+zzcZ7kty1AM0N/BgVvzo4v6Tpaca3GL1+pzui6CrOg9pLTx4fYgzdtM7H3cUrEGBxqFFZG07FJCOYqx+eLFg6LvJcfQzyx1ZWjLg9eDfidVyc6yxiZG1LILsc+W1+u2/rjjVYuMrPgekw81KCcfEdyuyg/h5+VWwv+/TCcbxuVVKlp2KX2jdnDmsrrjFyQW6gfeQ++teYqx9OuNeCrOnLrbPT7GHHUOljputV9UcUx3Dz5qOyPDmzAKLlnc6rEyqp0mqolyBQO+xvnjHiamR3zeWv0/w6OCpKaalF+Kt9dPTU3WV7BTID9rTDfUL23vfcE/XHOniHd3Wh2oxpJKzDbss6EqSp2pqHPbmbv63YxV0uuuhoyxcLrXT19TmPFpZNUiSDQQ5JiAUBT5bdK+tA47dOEElKOum55SviK0nKM3x2ImdyDw6e8FFlDAX4qa6scxy/PFkJqWxVODhZS8SfwpZYHDhHoMCCAdNq1DmOYJH1xXUUZq1yyhWnReZK/wCDrHAuOLmdUTgrKppgQRZHUHp+o/PHDq0XCV1sephUVSN9nbVHJ+2EbrnJu994vd9NNeH6Ch8jjt4Vp0lY8zjVJV5ZtymxoMpoOx3AXzcyndY0YF3FjcbhVI3s1zHIb+WM+JqqnDU14ShKrU04HZo4aoDkCOd3yu7xxJrS56JOzsiS7+Y6Yoy3J3sUHB+NR5rW0RbSrFCSKU0TyI5jTpP8wxonQlTdpeJkjiYVU8vA3/AMvohXze3P83L8tOOrRjlgkeexNTPUbLLFhQGMMQeACJgGDAARwgETRh1KsLDAgjzBFHANaHHc5ku6lVd2KTaZOnu7Eg8hqCk/2MY6ml0ekw03OKaLftRNFl1y+dZbKLNCCBdSMmqMn0tGF/48U4dSnFwXd7DxU1TmqkuF16r7q3mYbj/DpM+kGdhjLSTkxyxxgmpEOhWA3IBCj0Hzx0aUo0m6bei2ORWjKrFVUtXvbtOidkOGNlMskE5GsW1LZ5uWq6rb+/XlYqSnJzR2sJCVOEYPf/WWSJTdSAG1Ab7bc63q9tvP0xRDXQtraPMXKxqqit+Yo/SsS6sfMi25Mw0fsygkzTzu/wD5VvGsQsEsb1DV+AHcVubrat+gsXJU0uPac2WDjKs3w7OeBuYsukCqiKqoBShdgAOgH0xjnvrxN8LtacPQRJPr1BVuxsdwdv1xQ3mvoXxpqFm2MQxHUNd78j6Aev0xGMXmVyyc1keTgZ3jvDYmjkleBZjCjlVI3NCwt1e9DzxfQq1FJRjKyZXiaVKUHKcLtL6FB2I/Z8+8uZmgVJFIjG/2RDIVAAJ96gRuPh6asW50YqnF3Xuc7CdHXk6so6+3Zsa1oAWOo7A2vPy5NZ36+WMCeh15KT3ZWZKNv2wnn4F1kDYtexv+EriyT6iBd5l/a7w4Boph960b15kfo31xv+HVG7xOJ8VgurLjsYjgfDGzU6Qqa1HdqvSOprrWOjUnkjc5dKm6klE7XwjIxZQJloh4gmtvxabA1N/iY/8AKa5Y49ZupJyex3qCjSioR34lpQsb0ACPqRR/X64pkm1lL07PM9iq7Rw5iSCRcvpDshVSxINHZiKHOrAutyD0wUnGEln2K6+ecZdHuNdmOELFFFAh5kKx82s94w+j/IDF13VrXfPKMkrUKFlw+f8Ap0sDHSOEKwwDGAQeACJgGDAARwAEcIDnnb3J93MZq8LKHat94/C5r+HR9TjNWWqOx8OqpQafAquPL33DpkTcBFfccjGxJodDSH64y4eThWXO50cZTVWjK26V/T/B72XAjJJX+9c7c6sCvTcYtxn/AJGZcAn0K8WaUsqsCvv6hdg3z3Bs7j4f5nGRSvc3qi7DvDozZZjsx5VzHzO3yxXGUU9UTqxk9mWKxWKLWDz29epv/vWLrwkZmpLcklaIFWK/s4airpMjdtNrQTmbAsi+Q5b7+WHNySHTjFsq0YrKDvW9AWNtx0xlTs7s2uMZU7c3FDOu7gC9gBt0J5jl53iTm73I9DFQBHlQHIcUefK/Xn8sV63sxycXG8dTNL2U7nOjMZZu6jfV30X3GsGite74q2+NeR0SxWen0c1d8GZ6WGVOr0kHbtXbyzUZPKK12AAK5eXP/PFEdy6pJxtlG3g7s+GtB6jp5D1/1xLXYmpqS625T9puBDP5d4zs1XGT91l90n0OpgfQ40Yer0ck15mTE0FVi4vfhz8zFdj+G/7LWfNZ5e7ZBojQ0WY7Hw0aN2oBHkegOOhWk6zUYHMw8f06lKpvtbnyLH2eNmcxPmM1OhCTKArHYWGGlUHMqFvf053iGIjCEVFbonhpVKk5Sa0Zvljo3W/IsedelchtyGMse42vfX5jeYJJ/Ovkas/GsUVdyyGiuF2QyRDrq37mJVvzdgAT9Fb/AIsb8Ok25HHxsnGMYGwxrOaHhiDGAA8MCJgALABk+0Hato5VhyyqXOvxSg6CU20AgjcnVVWfCTVb4qc9+40woXSvxJPYvtSvEYnOnRLE2iVAbAO9Mp56TR5+RHS8WNFDVnYe7WwaoC9X3ZDEeaHZx9Ddf4cU1o3ia8FUy1fHQwHBITGk2WvVoewbO6OlIfiVA+d4xV9ZKfNzv4NJKVOXD5MgdjZZMpHNFvaTmufLSpsfHw/XFmJkptSXFFeBounGUZbqVvZf6bZMuWSzsLuyOvUD638sYb2TOlKSckkT8keQ2PpipbkKm1yUjHfVdbf0xOHeUyS0sTu81eXw/v5Y0qV9DK45St4pxqODQXLaixCKqlncgWdKrd7A4dnLVcB6R0lx8fsN5fievSdBUtuQQA3LayCa+A9cZ+kUdufA0vDuS1fl9ybmXocwCKOww5yuV0oW8CGJy1ljz2A6/D4nn6D54om29C1RyjRbemo+f9BhXsWLXYfExG42vatsS4kZRVu0h5hW2N6gDuOR8tv6Hzw1LgTgle4rL5hSt0QLPTfnX59PPE3oxSjcdWKgNQVqFb9PnR8zhpuxTJLceZqFHY9K5egHyxZJvchCP8WIjYdf79MSpO+jFX6uqGczKFVm8wa68sOqraFMG2rl32Zy5SEMwppCXPw5L+QH1xvw8csDi42eaq7cCv7c9souFxKzqZJHJEcYNXXNmPRRY6Hn8a0RjcyGX7Me1nv5AubhESMaEiFiq2dILWPdvYkHby503GzG4nUBiJEPDERsAwsAHDc12vAWCIj7SLNTOWY0pQ97HuQvh9+hsfd3xF0dZNcTXCtaMU+Ar2S8V7vicsZbbMCQC+roxdSf5Q/1xa11UZ573O1yxh1KsLDAg/Aijitq4oyyu6OVOGjz6iq/eZWQLyACB0ej5B4657AnGKceo0/H6fc7lOo86muOn1+wnKTvl1zUmehYBWjANK4kR27vwkABulgb8vPFMqWZxjB9v3NMMRKmpyqK23fdPTlGujOkCMmyo39SRfT0IHyxkmzdShZZhcTVRrfrV8unTEUkE2ybGp8q5jnf6Yt6Oz0KOlVtSQswXzNeh5+uJrQqeoRet1qjflWBtrYkkpbmb7Wdo2yMQk7kyqPCSKGjbYsd9iaHKvyBVCmq0st7CxFR0IZ7N+ZzqT2l5l50chViVt4k+8CK8THmRdjkLrHS/wCPpqDXHtOT/wAjUc1J7LgiRxP2mSURlYwhP/uSUzD4KNh8TfwxVS+GpO9R38DRifirnpTVu97kPsp24aBiub1SRsxYPzdGY2TvzUkkkfTyxPFYFTV6ejK8H8RdJ2qao6zkM5HmIQ8Dq6nkQevl5g+hxyJ05QeWSsztU6sZvNF3Q9G1g3/Z/sYg0TasxpI7vTsB6eviP9+uJRlZWJOV9xUstDSVuyBtuK689/8AvixbaFe7GOJZhlWwrHxINioNFgDWojpf0xZSV5alVaWWGi17vEZy+bMosqV5WCaonmDR5jr9PjfGKWxllNy3QeaQlQgQhmZVG97swU1XQmvI10w5q8lYgpZYybNvGoUADkAAPgNsdBKxwG7u7PNHtD49+356WRTcanu4vLu0sAj+I6m/mxfFWQ0iMMq7ZZp3FomiKj4TqdSY9IA3ARNRJ56/UnEf5WROztc9Kdm80Zspl5G96SCJ2+LRqT+ZxB7lBZYAI2GAROADzR2niMWYzETIAy5mUhx7wWxQoH3SCCCfM4mkWX6qIPC842VmizCD93IG25WDZUn1Fj4HEt9A4HpzI5tJo0kjNo6hlPmCLGKSsyfazPxZLMI8lIs5osRtqUBd2HLYLjHWpSctEdjA1oKnaTtrbn3JEpEosaHSr/ELH5f9sc93R1422ewguNRY87r9LP1/TFUma4bWWxE41xlcnl3nYFq2CigdTEAC+g33P5YuoU+kmopmbE1Ohpub4FJ2K7cSZttE0D3f72BGaMfxjfT8d8ba2GybS9TnUMb0mkoemxv23Fgg9DXP/v6YytcGa4y7CFPKABqsb0b26f6YhKLsXws3puR5AsilJAHVwQeoII6+W2MyeWV0yxxurNHB+0nCzlMzJFvpDWhPVDup9dtviDj0uHq9JTUjy2JoujVcPTwKzFxnDUfLANK7Lbs/2inyLEwt4W95G3RviOh9RvimtQhVXWRdQxNSi7wZ0/sf2u/btYMZRl06qJZDqut625HY/wBa42Kw3QWs7pnocFi/1N01Zo0K5kqa2C9Tz3NnnjGbXCyuxXei71XsR4d+frh3aI6NaC5HBAvpy9D/AF54ln0sQ6N5rsaiK9Lqyd/ibxppO5mqxsS+GJrzCAe6gLkdL5D8z+WNNBZp3fA52NlkpZVxEe0ztGMjkn0mppgY4h1simf+VTfxK+eOhFXZxlqefOGxW2q6CAltgW08iVB2J3/z6Ysk+BalxDhRp5VjQn7SRVUepOlNrNUDVWcGyInq3JwCJEjTZUVUUeigAfkMVFQ+MMRFwAETgA4x7aOAtFOucjXwSBVk22EiilLejKAP5T54nBko6qxzxiD7uwN1e5qt1N+XTbfY88Sa4jTsbb2ddu/9n/8Al81Zy5Nq1EtEW3JrmUN2QOtkXvcWr6jceJ0Lt5DBnshqV1kTUCkiOlAmxepmC7dQSORGKKjy2kW4dZm493yOWNkc08v2UsUBYqhT9tjBDilLUjjxEruKO5PyjmpqNmm//jw8zU1Vcrp2f/u4+o/mWz0n2cmey6lLBqdFYne9RQXY35+WKlGgusoP0ZodTEtZXUS80hfAYmy4eOTM5GaKUgtG82oFvPZG3Jrp0HlgrWm1KMZJrjb8hQvTTjKcWnwvx9GaLKZ1IdA77LqAB3QGakCstrXh7miPBQIvbUOZJxVKm3wffp+S2FVLdrTbrfjn3LXM8fmK/YHJK6tpYySZggV93SsKkHe9z8sVwoKL62byt9ydXESkupl83+Cqy3ajMA/b5rhkgrpJKjH4EIR+WLZYeDWikvIphiqkXq4vzLbMcahhVe9kjQuCyamkAatiLMew9a3xz1h5zk8utjqPGQhG8tG9jnfHeESZmR55MxBR3Glc0yqg2GmoN1Hnyu8dahVhTioRT9t/U4eIhUrTdSTX/wBtvQrcxwBRzzEKVsRIMyu/X3oB67YuWIf9W/C33K/0v/qS8br6Do7NJoaT9riMatp1iOcoDtszCOlO/LC/UyvbI/b7h+lja+de/wBiw4b2JbOAGHMQuF0raRyLQN0W+zFnnufriEsW4bwfqvuThg1Paa9H9jV9lOEnJI8OuORpTqQsk0Z1AUVYmIgChyJB35b4yYmSq9Z6W8GbsG3QeRa37mvoT+IZ5oAe8eFBEFZ/DmJNIc6VJIjrdgQDfMHcb4ohQUksut/BfU01cZKMmpWVvF/QUvaSNl1AlxTkMiyFG0VdNo35nlfI9cVyws07ben3Jw+IU2r7+F/sQ/8AxJEWZPtNamiBHJtsT+C+SsfkcH6Wdk9LeK+5J/EKTdkn6MLK9qcvJQSQ0ToDMsgGqr0htFA7Yu/TVY7/AE+5Q8dRlt8n9hXBe30GWSVxeZzM0h0RQq9aFXwWWUaRRINAmwTW+OjSpZFd6c/c4eIqOrJJc8ow/G5p8/mBPxBjEpDaQw0AKtfZwq9C/EOZ6kk9cXZ7K0dSuNNLcgdosvl4pNOUkZ1rxsVKjyCqTu1jcnkdWwoYlSzNXmKrlTtHU3Hsc7Ka5Rm5QNKC41Is6j7r+QPMjrsDtYuE5OUrLZc2B2jDXd83O1rgM4rDAiYYgsAETinD48zE8Myho3FMD9QR5EGiD0IwAjz52z7IzcMlINvCx+zlrYi/dfoGHl8xixO5ampFFGytQYmhtRPh3vkaOn6HDsgdyzyuQzClDAknjOpNAZld47cVtpYLpvrWK2463aJxzaZU/wDDU9k83HNNG4V1eGKVnZuRkk95zz8J1jlXO6Au8GKvGDXBtG/CWnUT7E3fvD4dxFhmpVKCmTvmq61hgHcXysmQkir22Fb11IXpqS7beXD6GmhNdI4va1/Pj9bhLOo4iTM3d90A8fiKoNSB1cLRDfeUja9Q3FYnFPoNNb7/AGKpyUa+ultV2bDvarPBEjlCx95Gg7to5ZNQStKR+AAKtyajuSShHLE6CcurwfcV12kr8e5mw4NxJ5MnHMVUztA0gYKCe8EZGrTYsmq28wOuMdRWquN9L29zdTd6KlbW1/YzHs8nGZlkzEhLy6QrXuq2dRKgm01WtAbWj1tti74h1IqMdir4Z/2TlOWr559R3thPFIZhKEJRCELLrYLVuYwNlYkMNZO2gUDvjNhc6ay338PXu7u804vJLNmttpx9Ox9/d4kXsPK8kBbuyVMwWNaJCooWhZ3Iu9/j5YsxsYxqWvw1I4CUnScraX08rDw7OTZjMGTNERRRSkxKxDLIqnwFo70gefImyNueBYinThlpq7a1/wBFPDVJ1HKbypPTs7tNjTJxPK5VGCaERpGcqFFB9gQqn1GwHW65YovWqMtUcPTWvHnYqeB9tmnmljji0xxRFrJN6gVGkgCgLJHyxdWw3RQUm9Wyuji1Vm4qNklctE41I+bWI0Izlmeq31rKqnfy0nlihpdE5cb28rGpZlWUeDi353EdopgulnKaLAZWF6tJLpW1eE6m32BAPIHDw8r6Lm5Xi0o9bnTUyXYxNpCARGcyijUd2IDvMTVKNggBAGy424qzsuNv8Odhb6yW1/8ASs4FnFCO7MEeRmZr1liq3qFDny25EFmrbYOvB5lFapeHPKI0qqytt2beu/P2JPB8rLm2mdGSIJJIQWAFXFLuANgA+k/zX03JSjTUU7u6XzX0IxjKo5SWlr/J/UzfZpjHmI1YEaihYglXWP3yynlWnxb8xVY31VeOhhg7SRqZOFyrOc8IYhAjKZlhRFCwmNWYCKcCnKE3d7sK88VKcWsl9eewucJXz2Vue0hcLyTcY+yijiiKvqDCPVIysTqaWQUNKjSAKF8h7tYm+o1bW/PP5Km043eljvPBuGrlYY4Y/djUL8aFXuSfzw0rGaUnJ3ZPGGRFYYEPAAMAArABG4jkI8xG0U6K8bCmVht6fAjoRuMAHH+1PsteBjJlNUsO5MdapYx6AfvQPIb+hxLNdFkZ9pO4BxmFISsMboqMSscsmpo3GrvDGvve6ZLBK3dV4t+XVhPP13zwudqnKLp3prTsvfxaJPGeKCAFEp2ZpD9u2kkkl1iU1R3YIN9gtC9NCmMHVeZ6Jdnz+pfKpGj1Urt9vy+hnMnm1hkEjwslghiXLAKKTSwZbbV4bBsnTXLF0k5RyqV/Lz4PgUpRg8zi15+XZxHuN5xWuSXvo3K0DpUkqHLCMeIalLb6TRpKFUcKipLqxs15+oq2R6zzL09N0MTrER4mnPu1pSLxALQhUJanotGxy9KnGc76W9/UjKNG2ub0Xoa/s2iNGFgkaozpdbFx7H7Oxeitvd56dyTZxirucZXlHfm5tw0aco2hJ6cOfoWGXykED1GQjHUxjQ7NZFuyj3yNhqN1fqbpnVqVFeRpp0adOXV0fj9DIz8b7kv3uUjd12DAL4q3NEkkjUx8ufntjVGjnStOy8zLPEdG5ZqabXPfxE/+K804cKsYokLpBASgfC7WaYAbitiV3o1if6Okmr35+n0KFjqrUrJLs551KXPwTyMVmZyQp0Rs2qZ+hMav+8Uiz5868sa6UYRV0vt7GWtKcnaV/r5X3EASXb6/cUFtS14dbbFWsnxA3ZHvX0IMqtz3dwKV7+/v386jfD8w0JYxrLWm5bLB2q9HeKAdO2qruwb3NDDqRTSUrd34FSk7uUL9+/vYl5DPPHmYe8Ol60nUxJCtsRuNxQAJv7hPriidNOnK2q558zTTqyVSGZ2fe+35rh5X7zRdtZmaEGO7BKkKatWFEE9Lob/mOuTBWU3c2/EItwTRlsrG6Q98K0kM17k6LKDmbH6nfzN7ZyUqmTj9eeezlxjKNPPw+hEymUeS9KNRXUW30sNJFhSOo1Xz9N6xZOcY7vu5ZVGE5bI3PCs7lMghjkeNTpLbjxMLK+JQKZqC7D4DGOUalV5kmboTpUllbRm8/wAUjknmmUtEJGCAjTrb7PQBUn7vUhJ17UGoDwnG2mpRgo7tGGo4yqOS0T9SZ2f7N5/iDMRaZYqIg2YXWqomymNCakcBR4gKtm3BxeoxsvUzSquLa8jrvZXszDw6HuoBz3d2rW7ebEfkOmJPe5mcmy6wxChgAPABDwADAAMAgYBhYAKTjfZbL5pu8ZSkwFCaPwycqpujj0YHClFSVmWU6koO6OV9tOxeZypOYlYZuEUrNWmRQTVso+Q1An5YShGMbQ0L413OV56mdj4gpjYOWJ0EEyAsCeQC9RXLaup9MZ3SakmvY2KqnTalfbiWQnTNZdUlkpmIZd/EGj8J2vmVP13xRllRqtxWn3/P2NN416CjKWv1Wny+5L4NxiMaVZljZRcq1pQGwqFSDZrYkhuTHlyCq0pq7Sunt28+QqNWGik9VvwXYvzrsWXYrNLHNmZNoxIVQKXD26FhrDDdrNiyNySbO9GJbcYre3dYjhrRnJrTzv8A79SZxfiMUEkmdgKS5ho400liLVWBk5HdtBTzqlO91iFOLmlSlpHmxOpOMG6sLN6fn6EDj/FcuzmQOpC0GtL094oZXCsASu4HzHkbhRo1I9W3v2cDRUrUakcze2+nbs7PUZ7L8Wjy0ExZk1Stro9CFFnTvz3aj6Ct8aK6lKSSW3P4MuHUY023Ja87e5G4/wAVBzEWbh0SMqrGB91QGYk7b3RI25UT1FFGLyunLTiOqnmjVhrbTnnvJuf7TZaQAu4Ygla0ArrKghwhJtRuOvx64jClVTso9+/1JyqUWruV+G3Htt2ETs+I2E8juA0rK0tn3SFLEbc/Hq2+GHiJSbUbbbEcNGMYylfffu5ZH43NlTMsiyI7HSpoFwqqpHhVObE1uTtXI4dJVcjjZpenzI1ei6RTzJ++3gTuJ5wtCgQsCxTxttpFgtqWgSaNUB5+WM1Onlm83foba1XNRjkb8ezx/BX8SlUxLFECQDHtpetC2By949aB3/W6jGWdzl39hmryTpqnBdnB7fUgvxtYZAsAUdC+kUm/3QNuX6nfmcXxoSlHNIzVK0YStFfjw5+5M4B2KznFWM9COKS7llPvHkSi0Wb+98bYpQioo5s6l5Ns6p2c9nOVypEkt5mba3l92wALCcun3i2I2RCVWTNmBhlQeAA8ABjAAeGBDwgBeAAXgALAAMAAGABM0SupVwGVgQysLDAiiCOoIwAcI9oPYh+Hv3uX1HLOdiCbiJ5I3p5MeewO+5ej3NFOTei3MvC1i9QFACy7DmQLbc8qJoUfjWIOKvt7FynLt92KeGZRYdgbqtdbm9hbX0Hxv0wXpt2t7DzVFrd+ohc5mVIAllF//IQOvM6qGwPPDyUnwXoLpat/3P1AvGsylVPJVbDWSPpZrB0FJ/xQ/wBRV/syzy+ezLsDIzmE7EuwACHYnVQ5c/0xmqQopWjbN3dprovEXUnfLxvpp4kCaQC9WZZytUEDeLfbxNQB69fni1Rb2hbxISqZb3qt+H3EniBAGkSENd65GN1zPg0+uGqXbbyS+tyt4iXC/m39LBycVlIYKzqBW6kgjcbNzJ6DmPngVCCaukJ4mo07NjBz8zA/bOQN95D8dgTZ+WJqnTX8V6FfS1JfyfqE3EZdiJZOnNm59fvG8NUof1QnVl/Zkrh/GpEvvWd1YVuxsb76Te3XFVXDRlrGyfO5ow+LlDSd3F9/yFcVYRKFiJ+0FuxNlh0HoNz03xGhebvJbbIsxdqUUoNvNu7+heeznsO3EZO8lBXKofEeRkI/9tD+p6fHGqUrHLlKx6By8KoqqgCqoCqqigoAoAAcgBiBUPDAArAAMAB4YAwAKwAQ8ABYQAwwBhADAABgAPAA1mcusqMkihkYEMrCwQeYIwwucW7ddhHyRaeACTLk2wYW0fo5G7L/AIvrvuUa4VFPff5mMhhCbqWZtJG1qRd02rV5fEcwa54g53WvPsXxoT/imx+eNatlKs60saNYuwT93wjYULOIKbb6uy4vnUslQUP/ACbvZJ829yvSaidIVK3thbeXMgm/gBi7Lfd3KOkcdIpL3fq/pYd792U62D3RAZnbf/CFNA/xYShCL6qt5IHUnJdZ38WyHLCy2GVlo0QQRRIsA36YtTT2KWmtyTl9Uhao2ck2NAsgkjnQsigdtuZxXK0d3YnBOWyuIzEbLsUZfCAdS6aPP+7w4tPZhKMo7qxFxYVhhjy8+eAAXgA3/YPsE/EWSbMBkyqgDyaWvup5L5t8h6VrS461a9l2JI7nlMqkKLHEoRFFKqigAOgwjMPjAAoYYB4ABgAPAAYwAKGGBEZcIBNYBBYABgALCGKGGAeAAYAEsoIIIsHYg7gjqD54AOX9sfZ3GlzZZCUslkDENH6pQJKjnW9fpTPPF3idLD1ac7Rnv2mTyXZZJCH1yHbzUkfIqbHLz6jGWWKnHSyN/wCjhJ5ru5Ol7Ewoi62kK78guqzZrYXfOuY9OWEsXNu+gpYKCSV2NjsJDItxTvsaIbSSDpBIqhvTKfgRiTxlRbxRFYGlK6UmJb2dEAjvd7BBrf4Vq/vbB+vfZ7h/x0f7P0Ep2FKA/buN+QWuhH4vU/XA8ZfeKEsElopMLN9lUAoyeE9AtG/Sj6H6nEFimndFn6OL0exXr2WRtlLc+pUdDtvt5/Tn52LGT7hSwNFLd+32KvP8PihNN3nrTLv8AR+eNMKlSe1vcwzp04Ozv7fY3vs+9m4n05jOIyxe9HC58Ug6F6ApPTmfQc7by4syTnHaKOxRxhQAoAAFAAUAByAA5DAUCsIBQGGAdYBB4ABgAMDAAtVwxjyRYAsCXLYCbRDkgrCINDRTAITWAAsABjAAeAYMABYADwDRk+MdnUWUSweBzZrkpPXkNgbxzcXFR1XE9B8MrSqwcZa2HJeHM8YUkBjV0TsQbtSVO4IB5cwMZITSZtqRbQnhXZ9oy5kk1B6942QVFA6qHQgfBF9bk6ikkilRcZNk48JP3WG3+mK/BlvSLihibhjEGwCeezAev+mC7e43l/iZ/ifZyZyNMUdJ7pbMabFqd0WFgd15X5+ZxfCcFu36fkzTpzk+ql6/ghL2NfTTuq+eguxb1JCob5f3eH+oiuHPuCwlR8UTezvYbLjNCSW5NALKslkarFFtROqrJ6dOeNeFrOd0YfiFDoopo6OMbDkB3gEFgAWMAB4ADAwAOLHgGPLBgHYfSHDHYeCYYBkYRIaeG8AhiTLYBWIsmWwiNiO0RGABNYBAwAFgGVfHOJGFBoKd4WAAbc1RJOkEE8sVVqmSNzXg8P09TKyiTN5p2sz0PwoqKD9ULf8A2xgeO8jsQ+EwW+pYQM594knzJs4y1Kjm7t3N9KjClG0VYsInPl+mIkZJD65gjpgvYqdNMUcz6YL3F0Qg5r0wiXRGM7dcR4irqOHp4NNtJcZOskjSRJ0AAO1bn0rGqgqLX/YzPXjiE0qSMzlM3xxyNZFCyf8A0wJ9OR8sXuOEtp9Slfrlyi6yWez5H28CBgD9pDMqt8ls/qMV2pwd6ci7NWqRyVYJ+ZFgzHGNRIzaBb91wjtR5Gu6/LVjR+shbt58TDL4dK/BLxNp2e7RqyLHmp4BmbNrtGWF7EIzb/LyxopVOkjmsc/EUeinl3NGMWFA6i3gAeSLAOw+kGGOxISLAOw5pwDDAwAHWGAKwhhYABWABLJgAZfLjAKww+VwCsRJoawiNjN9q+Ktl0RYv3szaEJ5KALZvkKHxIxVWnkjc3YDDxrVbS2Rxfi2azQlLQy21nZRcjEHfcgljRvn+mKKbptddep1cRGvF3pWSXBbmm7EcazmYkEJIZk3nMkQVY06C1YEve1FRW/kcU4ihRgs3przoRw2Mr1HlfnodIWCsc46TqXFqjemGRcoh92cR4hmQnNuURm8PhUm3bSuwvxNR0jzNbYcY62I5la5z6b2oxKCBCWdb1ASIIzTafA53fzHhBI3rG9fD5PiYH8RjbbX2K9vaswonJCmHh1SHcXzHg35Ytj8Piv5FcviUmtref4IOZ9pzariy6KPVjf0GBfDVe+Yk/isrWyohze0rMk2scIrlYc/P3+eLlgYLiyh/Eaj2SIs3tDzjcjGn8MY/wD6vE1g6aK5Y2rLsM9xPiUuZfvJ3LvVWQBsOlAAdTjRCEYK0TNOcpu8jpHsZ7Uy9/8Ascrl43QmHUbKMg1FV/wlQdumkV1wNFE48TuGXXESCLBEwyQ4BgGHgAFYADwxAwADCGDAAMABYABgAKsAEPNRXgEzIdreAPmRE0RCyQuWGrkysullJHKxW/pimtBzjZGrBYlUKmaWxg8z2YzhlDLl601R8BO3l4qB9f64xKhNK1jvSx+HkrqS9H9jRcJPcli66ZH06yV0swUUuq9yQDW/ljFVuuq+BopRhO84214ouI89fIjFeZljoj8eeHUDE1NdhXKg7gbODoBiDlrsCosanzQIIYAgiiDuCPUYipskqN0cc7Xdk5xPLJCoeIlQgGmwGPuqoAC6SN6qgRvucdrD4qm4JSepwsRgqsajyrQo8zwXMQuoeIanLaI9pKA5cmOkHUQLPMH440QxEGrp7c9xnnhqiaTXoRZcrMw2hsbbpGTQO+31+uJ9LDtRV0E+xjOX4TNJ7sbcr3GkfVqGCVWEd2TjRnLZB/7Im1Be7azXLfn8MLpodonSmt0WuW7EZ6X3MvIb5eEgH51S/wA1Yaqp7XIuNt2vU6V7L/ZtNlJxms5pV1UiOJSGILDSWcjb3SwoXz6Vu27lE5X0R1/Lw1gIpEwDAMOsAArAAMMA8AAwACsAwYABWAAVgAFYABWABLJeACPJlrwhWGjk8AWEScPVtmAI8iAf1wnFPccZOOzsR24HEecUf/CP6Yg6MH/FehasRWW036sQezsP+7X5WP0OF0FP+q9CX6uv/d+rAOz0P4P/ALN/XEXhqT/iiSxuIX836izwGI/cH1P9cL9LR/qh/r8T/djEnZbLtzjB/mf/AKsTVCmtoorliq0t5P1EN2Pyp5wqdq3LHY8xucS6KHYiPT1f7P1Fp2Ryg/8Ax4vmgP64Oih2L0E61T+z9STF2dy6+7BCPhGn9MSUUiDbe7JkWQRfdVV+AA/TDIjoy4wwsLEQwhiwuGArAAMABYABgAPDAGAAYQAwwBgAGAAsIA8MAYACwgBgAFYACwADAAMAB4ABWAAYYAwgDwADDAGAAYABgAPAAMAAwADAAMAAwxH/2Q=="/>
          <p:cNvSpPr>
            <a:spLocks noChangeAspect="1" noChangeArrowheads="1"/>
          </p:cNvSpPr>
          <p:nvPr/>
        </p:nvSpPr>
        <p:spPr bwMode="auto">
          <a:xfrm>
            <a:off x="155575" y="-1790700"/>
            <a:ext cx="3648075" cy="3743325"/>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28" name="AutoShape 4" descr="data:image/jpeg;base64,/9j/4AAQSkZJRgABAQAAAQABAAD/2wCEAAkGBxQQEhUUEBQVFRQVFRYWFRUUFxgXFRYXFxUYFxcXFhgYHCggGBwlHBYVITEiJSkrMC4uGB8zODMsNygtLysBCgoKDg0OGxAQGywkICYsLCwsLywsLCwsNCwsLCwsLCwsLCwsLCwsLCwsLCwsLCwsLCwsLCwsLCwsLCwsLCwsLP/AABEIAOMA3gMBEQACEQEDEQH/xAAcAAAABwEBAAAAAAAAAAAAAAAAAQIDBAUGBwj/xABFEAACAgAEAwUFBQYDBgYDAAABAgMRAAQSIQUxQQYTIlFhBzJxgZEjQlKhsRQzcoLR8GLB4RVTkrLS8RYkNENjokSTwv/EABoBAAIDAQEAAAAAAAAAAAAAAAABAgMEBQb/xAA4EQACAQIEAggFBQACAQUAAAAAAQIDEQQSITFB8BMiUWFxgZGhBbHB0eEUMkJS8RUjM2JygqKy/9oADAMBAAIRAxEAPwDpd4xXLAXgEFeAYLwAAHDAVeAAA4ACJwADVgAF4ABeAQLwDDBwCE3gGGDhADAALwADAAoHAIBOAAsAAwAHgEDAABgEHgAPBcQWGA3hEwYABgAGAYMAB4ACwAAjDEDCAGGMPCEA4YwDCEFgAMYABgAGAAYADGAAjgAAwCDGABQwADAAMAgYADwCBgAbwEwYABgALDAGAAYACwABjXPABEn4pDH+8miT+KRR+pw7MLkCXtfkV55zL/KVD+hw8rC6Isnb7hy883Gf4Qzf8qnBkYrojZj2lcNQkNmNxzAil2rofBgUJMLjM3tR4ctfaOdQsVG3KyPlyPPD6OQXGT7WOHfil/8A1n/M4OjkFxo+1zh//wA5+EY/6sHRyDMLHtZyB/3/AKfZ89628W+Do2FyRD7UOHsSA77C90q9rob7n0wnBoA19qXDeszj4xSfTZcPo5BcmZD2hcOmZUTMDUxCqGSRbJ5CytWcRlFpXYLrOyLCftVkkYo+agVxsVMigg+Rs7YSV1dbDknF2ZIy/HctJWjMQNfKpUN/DfBYjcnRuG90gj0N4AuOXhBcF4YXBgEHgAPBYQDgC4g4Cy4RwBcrOK8ey2V/9RPFGfwsw1H4L7x+mGk3sK5nYvaTlZpViyokmdjQIHdoPUl6aqs7KeWFU/645pE6cHUmoR3ZV8e9o75fMiARwqrcpmdnVTyIdUA0kEbi/Ll0VN54ZkvIlWpdHUyXXiUXHPaJnYpTCdEbFrUoEYlKKoCvjosw1VzCkAcwcThFSjdEJ9R2aM7P2pz0w1vNNpINU8qIxLlV7sxgXyIoncg7bVi3KloV34mWz3EpJj42YjyZ3f8ANiTixRsA3lIwSLF+JdiSFIvcGtz05b88DYF0/CY6R0lhToVZ7KlQBrAJtrZWNED3vdGKeke1mWdHxuijnBDGzZGxIN715jn8d7rFyKxon64YAwAFgAPAAqKMsaHP4gevXCbtqwSuSsll3l1hQCVAJ1Oq0q9BqYX05YjKSW44xcthfDeDTZkHuE16RbAFQRzrYkWduQwpVIw/cSjTlLZE/gvFJuHyJZkVdYeSK2TUAK8SECz4jV9cV1YRrRa9yyjUdGopP0HO1mWdMw0oVqeR5VlVtSsrPaaWA2K1XPn8sRw84uCXdaw8TBqo5cG20+4iZjjztGUUyAMbYlwxJ8gdAIX0B+N4tVJXuynMysgzDxm0ZlPmpIP5YtsRLvJ9ss9Cfs83MBzouzqPQCQnEMi7ANDkfatxGMAuY5lPWSKrrdgDGV5X+eF0aA0nDfbUt1mcqwH4oXDX8FcD/mxDouxiNrwXt9kM2QseYVXP3Jbja/IatifgTiDg0BpxhADABD4jnBDGXYE1yUe8x6KvqcRbS1ZbGDk7I4d237c5920d4uWU39lBIGlUDl3rruCfKxz5YupqLFKLjuc+LkmzueZuyTvZJOLiBqfZ/wAWGVmZjEWDrp1IpYpRBIoWaO30GMWNpOpFJPY6Hw6tGnUeZXv2cC24j2Wzmankly+WK3ID421qfvavEapjpYoV2oDltiNKrThTUZMVejOdWUkrXfFljlfZ3nwVdzlYdO/uxjz3ICqLAYi726VifTweiTZWsO1q5L0/A1N2Nh93N8Wy4I5KHWx1rSCQD4ieV7nB0sl+2HzJdBD+UvkvmxtOy/B47L56WUKQG7qN2AJOwYom174FVrN2tb2+Y+ioxV9/O/yRLfhvBYVV2indWYqCWEYJAsg95KtEdQaxHNWk7XXPkNqjFXy8+qFS5jhMWnRw6ZtS6gXaHSB5sxchRvzJrfBabveYOcFtFc+Y9NPkwSIuExOUVS+uTRpDe6bMVG/MHejV4NeM+fUle38F6L6obl4vl4nJHDMqVClyysxbwsyuNPd+8pU3v5b4WR21m+fMarcFD5ef8S1zXGkjM2nh0FQFQ7ufsgzKrAalBNgMt+Gh1IGIRcZKPW1Y59JFvq6Lfb7EWXtJf7vJ5UqisZPs5GbUq6iI0sBhpIpiwB+YuXVvZtgnJ/tXP1Hc72naNZGTJ5MLEwQyOlRliQCAVcsdzpJqgeZFHCi4SaV3d624inTqxTlbRO1+Axm+1IZWP7DliiBiV7olvD1C6wCNweY25XdhZY3s3r4sUXO1156Ij8R4+kTuj8OybtHptu6KxKXAKqZLYK24Hi0j1wqajOKab179fTj5EqkZwk4tLS3DTXhe2nmMrxbLOTo4VlXADarEiNakKaUIzUCaJIFH5XJO2kpP1/KQNZv2pei+VrkjM5vIDWJOEpcZCuInb3mqlDd2FJIIoarN0Be2HGTla0t+/wDNyFSDi2nHbfT8WJPCRkJYpDHlZ40VQ5RZyzOtn9ye82qt6ocueKK2aM027+Xz0+ZdRcXTlHjuvx9bFNxHIcI37/8Ab4abTZKSBSRdGixUkb0QCfXGqlOb/bbn09jPUpxX77rnzt5jcXZfhUqXDn5AOQMsBAv4hVv5HEpVpp2a59WRVCMldPn0RXj2ed5q/Zs/kZq5AS6XO4G6kbfXFir/ANlYreH/AKu/Pc2Qc/7POIwgn9nZ1/FCVkBHoEJP5YmqsGQdGVzN5rLvG2mVGRvJ1Kny5HFiaexW4uO6ERylbrqKPWxz6/DA1cRruxftBzHD3CszS5e/FCxvSPOIn3CPLkfLqIygmKx6JyObSeNJYm1JIoZWHUEWMUcRGU9pD93FHKzFYo3tyL5mgl1v5j+b1xXKGbQ10Kig22cfyfBDxXMP+zIsUSbu5ICIvUsaG96juT9Bi7N0UdSGXpJNrRGlh4bwrIBbEmelJIBUhYSwPKyQCAwAsA7kYolUqS3059fkW5acXor8+nzJud7VTwqvcZaHKxsAQ4j1nxBiKZjzpWO6XtyOKskW9Xd887lmepbTRc9n2E8bzeZkyyzHMuSqMzaJDGz+8JDSFVYINJ2HQn0NdJpzaUedLepqr0VGlFuWy+9/TnsKVMrHLu5ebdgteJXpPBp1Dc3oIZ+YaycOVScXZWXOv+IUKVKS1u/80/1gyGRMVJKmmVkA0Dw7JQTUy+97o8OojxMDZ5KpUvrF3X357CdKm42jUjaVtvDbXj69t+A7muGEUyRyMoL96zSAtFrJ7pV8RYBbAPTcMLq8ShV4SavpZW3tv6/gjOjtKMXbW7vtfZb304+pY8OkaNYyqggatKhBUcjaVDAFlWtLUAG31mibF0zd7pv33XPcX004qLS014bPTwW3fxIeVy6wsyxyM/dsO872MxMhcMSo2AoHS1+6BIxvcEXObmryVr7Wd9ufYz9HGm2ou9nrdWevN+yzLERyOjxSGU96CrCJkEj6F0tEveIQCAD4dS2DY1EtVN0pKS4duyvx0+z7OwsSm4uMuPZa77te7hddvaU/Dij6UieR43uNBIAHI3W2I5kAOKI5RA0DeL6l0nKVk+7bnb1M1NpyUYNtd+/O/oXGby+tGSWJpkVRJJHG7xM4bdpVRWCzW4YkEgg/i2LZ4yeZOLs3om0n5d3Pea3BZGpq6WrSdvPez+fsVnDURWCRlghIjEMld4pd2ISQrZDaHTaxWgg7gEXVczV3v2r5rz9bmehbPlW21nz2DuayaBLmRZgkfeLHI8ih1GzGIhimsGwV0g2R4t7xXGbesXbW10l76Xt5+Re6cYq0+tZXSba8ba2uuy3nqQ8vHzWu7oRxhC28buxj0k82K+5v1j5fisnfx3fpr+fMppJO9tNkteL08+zyJ2dijeAxySyRpKG0AiNkaTV4gQiBzKrjxAk72bPMVQcozzxSbW++3dd2tbb5GmpGEqeSUmk9trN99le6e9/VjfC4mKXHID4FKlaIbS1ajZt3LBzQ28VUTeCq1ezXP40CjFuN4vhpbnd6/wCk2bLxyRjLmYQGQgxrKqsrksGMhbUe9N03vCrBYdMFNtTz2v293Dy7NvAdeOal0ebLfW1t+O93e++j8QZaWWKVnQsvePEDEQwJCPYbWT4gwtqNVrYC7tlNprL48fp9eVCnBq7S1bVtO/t+n31R23y51giOLuJdZkIP20jFdrBA0qH7s89tK3QFYlh5q27zLTu5tcjioPayyu7/APU9Pv8ALgV8GWTTpMerUiKwTu1Z6LPoUs6ny2G4C0KHJSm73vbV7304X0TLKVONsrje6V7Wu+NtWv8ANEV8cZlkbvYmVUZiInFhbYqCx86I5WeVc8WuWRLK734mdQ6SbzRslfQm5rMHLOP2eSRH/wB0pkhpQukEsQuuyLazzI5bkqk24tvbt/zbuJVoqMkoN37NbdnHfv5ZOn7RZmNdExjzaFgoGZRWLjUQQlAHYFDZvdtPQ4nGUZO+308+e0U1Omknrr4X8Pbz03KTPZfh+ZOlo2yUxAIaMmXL2QD40IDJsRyFC8aITqLVO679zNOFKTs1lfPOyMlxfhj5WUxyUTQKsp1K6sLVlPUEEHGuElJXRiqQcHZnpfsHw18rw/LRS2HWO2B5qXJcqfhqr5Ypk7sqRbZvLpKjJIoZHBVlYWCDzBGIFhzLi/Yz9gR+4bXlGk1tC4sq21WR74BVQt7gnqTYJu+vEnTf8XsyhZAtxNvFN4hRHe+Hu2J3HhYFVokbqB5Csc2083FenE3U4fxWz/BE75HRlzHeNoJpGlGu0spRHNhrZQt6SarmMDzZk4ettP8ANNeJdCMIpqpsuF9dNvPXTgy/Z1y0WWVjoYjZwgYDUdRDCjai1vkaJIIrFOs3LS6v9ObFySpKF3Z200vxv9r/ADKvKZqUg1FrMl7or92CoYHYI1DWbF7Ffpi2UEtL6L1+a/DK4VHvl1fZt8np47oVDwjMKQyQG+8DFKAQWlHu9bWEHILsdyeVADlBqzfDz8+8FGalmS47cPLuJOb4LmZFQvHEuih43Kndakp0B2Y+IL91qNmqxGFSnC9m+dtObolUpValrpc7+T7OD1HouA5kKF7+OOK3OkaGFOtOrtIPGu1nwjz3O+E61J8G3z2AqVWK/ekvX5kbMcIjg2l4jllII0swYyDYWf3js16R71jYdAoF8J5n1Yv6fLn1M84KK68/Pj/+r89yImVOQVSj5+MqzrIRomALryfSigK3LcDet7w2qzd8tuAv+hK2a/HzENNw9BS8QCkV44oZBJ4SdPiWMLQ2AFchQrDyVpO7j7kL0Yqyk/r7CTn8jpUDiUo0KUVhlyJEQ7aFbu/CK28NYfR1b3yr1/OonKi9M758hAzuQ8FcQnHdgBfsB90AC/szqGw2NixfPB0dXXqLXntHnoppqT05/qOZjiuRkFPxDMNV0e5pt6uiqgqNulX1vCVKqm3kXr+dQdSk0lmenP8AXTyI03Eci7hmzkupWBVjCAARVMAFO4oUeYqhttgVKsllyrXfX8k3UoOSk5O625yjWYnyLgr+2ygHUaETEEsbcklL8XUcjWJKlVi/2rnbj9BTqUZL97/3fhxFpm8krhlzh2bWoMMo0tsAQVAIA3266mu7wOlO1svdwFGrTUr5+/Z/YmjO5OSw+ajcaXCh/wBoGlpGBcgshoECtN1vvY2xT0dWK0i/bhtsXOdKe8+3t47j2ezkbBjl83Cp0lY1SREcBmUnXJIBqbatW223rgVJt9aL8xOqkmoTV+HDj89OXqXWcdM5l1H2bSoQyhZY3Goe8lxuSLW11Bet10xlUXSqN2sjVNqtTWt5blPxDI5jQyvBIxKS2VTSGZ3DxlboIY6oc+uLqeTNeLttv3Kz8bldR1Mlmr77PvuvC3AiQSPErM6NIyeFTTHWxYEc72GprLczuCbJwnBSejST5/ywKrKC60W2tuX2a3uG2ZEsmkSAooPdIxDNEHJTba1VaU9dNjkBeHlcY3trx7+ffxYs6nOyeivZdl9PRe3gQ3iSZ1MaAHSoDKCp8Sg6XsCiGsfnid3BWbI9WpJOK24+Pb4EGTLtMHaICQSEIgVSpKmhaqbJN87N2Qd8Xw0aT0t8zPVkmpSTunp2ac7nWOx/s5jy3dS5tu/mjH2an91D4i1ID75BY0x9KArGjN2HMcm9ze4iIjM+AkR85CJUZG5MCD579R6jngFc43meGzmcxMwUpJINXORtwxKgclrqxAqjeKJRSOhSlKdnsQ3bK5JtcjvOdRruhaAEe6WsRsLvkX54kouayqyfPmSlJQeZ3a9vsIk9o46Zcs3nJKSB6ABRXTriKwFtpW8ix/E7/wAfcSPaZmmFRxQCmBACudtJse96XiTwNP8Ak2U/8hU4JGo4a7yxrLNLJI0g1MgdhEhOzII1bSVU2u9nbGCp1ZOMVZL19TtYalCVONSfWb79PC3tqZri3BZc0Mw5vWr91FEqilVdLDVQ2LCiOm489tNOvGi4x82+eww1MLLEKdRbp2SS7PuYJkrnYNkEVuK8/wC+mOpc4trBWKG29mzfMbVt9cGohbJqeks21LtRNnbazR9LOC9lqO13oaLiHZB8umuZgg02OTDUPeF2AN6A87xljis7tFXNtXAypK83YzGNZhBgAGAAYABgAGAAYAF92fI8r5dPP4YV0OzEYYiZl+LTx/u5pUrlpkZa+hxB04PdImqk1s2aDJ9suIJHr/aHkQGj3ipKB5AmRW54pdOlmyWLlKq450yYnb8SV+2ZSCYbEMlxOPM76lP/AA4i8JH+Og44ue0tSXFmeH5oEQSHLyOaKS0gO9gI4BiUX5qtn13xXKlUi07XsWxq0pd1zS+z3s8y565DqXLxWLGkiR2oWo25AmwT7o8jiVOzTZRiLqyvodZGJmQVhjId4BhYAMj2z7FjOiR4ZDDM6aW6pIBRAfqPdAsdOYOBWTuySnJRynNcmrRFRIooRhJI2Gx0fZkEfEr8r88Zaq1bW9zu0JLo0pbNJPyM12l4WcvJ4QO7a9BHlZNE9SAefUVjXh6vSR13ObjMN0M9NnsM8K4fLmKWKMtRvUKWhvYDtQHwJ/zxOpUjD9zKaWHqVXaEWzYcP7N5/LrHLE6d0XQmFZCTRaiLK17o3IPn8MYKlehO8ZLXtsdPC4bFUmnB6Xu1fv8AQ1cytlomfSZGLklYxROt9K7n8Kld76eWOfpUmle3j3Ha61GDdru+y739EczfsbnnJZcvIQba7VjR33IO5x244qla2Y8vUwddN3j7os+A+zfNTt9uO4jAB1NTFr6KAfzP54hVxsIrq6slRwM5vraIueKNkeCErl1E+arws/iKH8R6Lz6UTy9cUw6XEPraRNcuhwkdFeffrbx7PDcwHF+MTZt9eYkLnpewHwA2GN8KcYK0UcurVnUd5u5AxMrDAwAa3s/2UkmhdmRVIPhYkM3KipTp8diMc+vi1CaSfPidfCfD3Ug86t2O/tYrDkFLaWQAk0NOvVd1pAOoE9K863xd0ztdFbwUU7N8+5fcG7CfbVmm8IVWEaEd42q6VwL7sbb/AJHyz1cf1LwWvt+S2h8JcqlpvT3/AB3nSeGcKihFQxpGvVUG5/ibm3zxyZVJ1H1nc60aNOlpBWON9uOHjL52VVoKx1qB0Dbn87x6DCTzUlc87joZK8rcdS44T2shkXu86hpgFMnvDyNrzArys74z1cJNPNTZpw+OptZKqv387FfxXsXPEC8IE0VWGj3bTVgleu3leLqeLhLSWjM9bAzhrHrLuM3V71yq8aTEbTKLGOESGMAuzVJ4rqmPiK/d2Xb5c8cybf6xZvI7NLKsC8u/HnwKfM8AZ44Xy7d9rk7ghVorIFDAHpuCd/8ACbxrjiLNqatx8jnyw+icHfh5l9lezYWWLJxNcs0vdTygdNGqVI7+6iGz1JK8qrFdOo6ssz23S8934k60VRhZb7N+Wy8NLndOC8GhykeiBdI2sklmbSKGpjuaAr0xYYW29yxGAQoYAIeAYMABHAM5p7QuHd1KZFG0gDUPxalElepBDfHFFRanVwdTNC3Z8jJ8Ug/acqykeONS6+dKTsK9NvmPTFNKWSonwehvr0+lw8o8Y6rnwLTsZxKNchG7qGKTCF9woUOwCufMDUv54jiaV67V+F/b8EcFiXDDK3B27N3+ToMeWBXSPdvV5jfyvHPdzeqjTvxK3NRqG0ActjRNDl06Hl9cCutWWwalqmTOFZsqoWtwt2eovcenPDempVVpqTuyu7fZsw5GVllMepRoKEhtZYbKQeRAOw/ETjXhU5VEmjm4nqU5STt9zgbMSSSbJ3JPMn1x3Dgt31YWACRBkncEqpIHXkPqdsQlOMd2WQpTn+1Gq7H5OXLFpnRdNLStpLMuoBjGeYIB58jyxixVSFS0L8951MBSq0XKo47W397G9XOZdO8kElUPEWJ2FXtexHlW25rmccpqcmo2O71IZpt+JhM1x7LKwky+pJmB1MwtYidj3dCyTZpjq09MdKOHq2yyV18/H7aXOPUxlBu6evbbn8D/AGZ4kYZO8J7wtqVbfVrLFQLLb3qAuxdch5xrQUurt5F9GtaCmteC1vv+fQ6nCwUAmtTC9hQvy/Lr5Y5blorGzK81mch9p7as5t92JA3odTf1GO5gP/F5nA+J26fTsMfjac41PYrj08UqQodSOaCt93ram/D19N8ZMVSjKLk9zfgcRUjNU1qm9vsdQy+WViS6ijsVI8N9ARyPr/pjk3tqd7KpPUGZ4Qjq6CONVYAPpSjQJI5V1ZvqfPFHSyum29CTox2VrMTwjg0WVLdyDTgGr2BX3T5XTEX5ViyVWVT9xQqMad8pM7D8DC5qSYjwxoyx8/fnleSU79QojH82OnhneF33eyOFjlaaiu9+rN8MaDCGMAB4YETAAWAAjhDKDtxkxLlHP4PH8hs35En5YhNXRpwlTLU7mcx4XN3U6eEEHUjXRBuuYrl0+mMdRXgeho/v8dCvy/DTl8zPkb+zzcZ7kty1AM0N/BgVvzo4v6Tpaca3GL1+pzui6CrOg9pLTx4fYgzdtM7H3cUrEGBxqFFZG07FJCOYqx+eLFg6LvJcfQzyx1ZWjLg9eDfidVyc6yxiZG1LILsc+W1+u2/rjjVYuMrPgekw81KCcfEdyuyg/h5+VWwv+/TCcbxuVVKlp2KX2jdnDmsrrjFyQW6gfeQ++teYqx9OuNeCrOnLrbPT7GHHUOljputV9UcUx3Dz5qOyPDmzAKLlnc6rEyqp0mqolyBQO+xvnjHiamR3zeWv0/w6OCpKaalF+Kt9dPTU3WV7BTID9rTDfUL23vfcE/XHOniHd3Wh2oxpJKzDbss6EqSp2pqHPbmbv63YxV0uuuhoyxcLrXT19TmPFpZNUiSDQQ5JiAUBT5bdK+tA47dOEElKOum55SviK0nKM3x2ImdyDw6e8FFlDAX4qa6scxy/PFkJqWxVODhZS8SfwpZYHDhHoMCCAdNq1DmOYJH1xXUUZq1yyhWnReZK/wCDrHAuOLmdUTgrKppgQRZHUHp+o/PHDq0XCV1sephUVSN9nbVHJ+2EbrnJu994vd9NNeH6Ch8jjt4Vp0lY8zjVJV5ZtymxoMpoOx3AXzcyndY0YF3FjcbhVI3s1zHIb+WM+JqqnDU14ShKrU04HZo4aoDkCOd3yu7xxJrS56JOzsiS7+Y6Yoy3J3sUHB+NR5rW0RbSrFCSKU0TyI5jTpP8wxonQlTdpeJkjiYVU8vA3/AMvohXze3P83L8tOOrRjlgkeexNTPUbLLFhQGMMQeACJgGDAARwgETRh1KsLDAgjzBFHANaHHc5ku6lVd2KTaZOnu7Eg8hqCk/2MY6ml0ekw03OKaLftRNFl1y+dZbKLNCCBdSMmqMn0tGF/48U4dSnFwXd7DxU1TmqkuF16r7q3mYbj/DpM+kGdhjLSTkxyxxgmpEOhWA3IBCj0Hzx0aUo0m6bei2ORWjKrFVUtXvbtOidkOGNlMskE5GsW1LZ5uWq6rb+/XlYqSnJzR2sJCVOEYPf/WWSJTdSAG1Ab7bc63q9tvP0xRDXQtraPMXKxqqit+Yo/SsS6sfMi25Mw0fsygkzTzu/wD5VvGsQsEsb1DV+AHcVubrat+gsXJU0uPac2WDjKs3w7OeBuYsukCqiKqoBShdgAOgH0xjnvrxN8LtacPQRJPr1BVuxsdwdv1xQ3mvoXxpqFm2MQxHUNd78j6Aev0xGMXmVyyc1keTgZ3jvDYmjkleBZjCjlVI3NCwt1e9DzxfQq1FJRjKyZXiaVKUHKcLtL6FB2I/Z8+8uZmgVJFIjG/2RDIVAAJ96gRuPh6asW50YqnF3Xuc7CdHXk6so6+3Zsa1oAWOo7A2vPy5NZ36+WMCeh15KT3ZWZKNv2wnn4F1kDYtexv+EriyT6iBd5l/a7w4Boph960b15kfo31xv+HVG7xOJ8VgurLjsYjgfDGzU6Qqa1HdqvSOprrWOjUnkjc5dKm6klE7XwjIxZQJloh4gmtvxabA1N/iY/8AKa5Y49ZupJyex3qCjSioR34lpQsb0ACPqRR/X64pkm1lL07PM9iq7Rw5iSCRcvpDshVSxINHZiKHOrAutyD0wUnGEln2K6+ecZdHuNdmOELFFFAh5kKx82s94w+j/IDF13VrXfPKMkrUKFlw+f8Ap0sDHSOEKwwDGAQeACJgGDAARwAEcIDnnb3J93MZq8LKHat94/C5r+HR9TjNWWqOx8OqpQafAquPL33DpkTcBFfccjGxJodDSH64y4eThWXO50cZTVWjK26V/T/B72XAjJJX+9c7c6sCvTcYtxn/AJGZcAn0K8WaUsqsCvv6hdg3z3Bs7j4f5nGRSvc3qi7DvDozZZjsx5VzHzO3yxXGUU9UTqxk9mWKxWKLWDz29epv/vWLrwkZmpLcklaIFWK/s4airpMjdtNrQTmbAsi+Q5b7+WHNySHTjFsq0YrKDvW9AWNtx0xlTs7s2uMZU7c3FDOu7gC9gBt0J5jl53iTm73I9DFQBHlQHIcUefK/Xn8sV63sxycXG8dTNL2U7nOjMZZu6jfV30X3GsGite74q2+NeR0SxWen0c1d8GZ6WGVOr0kHbtXbyzUZPKK12AAK5eXP/PFEdy6pJxtlG3g7s+GtB6jp5D1/1xLXYmpqS625T9puBDP5d4zs1XGT91l90n0OpgfQ40Yer0ck15mTE0FVi4vfhz8zFdj+G/7LWfNZ5e7ZBojQ0WY7Hw0aN2oBHkegOOhWk6zUYHMw8f06lKpvtbnyLH2eNmcxPmM1OhCTKArHYWGGlUHMqFvf053iGIjCEVFbonhpVKk5Sa0Zvljo3W/IsedelchtyGMse42vfX5jeYJJ/Ovkas/GsUVdyyGiuF2QyRDrq37mJVvzdgAT9Fb/AIsb8Ok25HHxsnGMYGwxrOaHhiDGAA8MCJgALABk+0Hato5VhyyqXOvxSg6CU20AgjcnVVWfCTVb4qc9+40woXSvxJPYvtSvEYnOnRLE2iVAbAO9Mp56TR5+RHS8WNFDVnYe7WwaoC9X3ZDEeaHZx9Ddf4cU1o3ia8FUy1fHQwHBITGk2WvVoewbO6OlIfiVA+d4xV9ZKfNzv4NJKVOXD5MgdjZZMpHNFvaTmufLSpsfHw/XFmJkptSXFFeBounGUZbqVvZf6bZMuWSzsLuyOvUD638sYb2TOlKSckkT8keQ2PpipbkKm1yUjHfVdbf0xOHeUyS0sTu81eXw/v5Y0qV9DK45St4pxqODQXLaixCKqlncgWdKrd7A4dnLVcB6R0lx8fsN5fievSdBUtuQQA3LayCa+A9cZ+kUdufA0vDuS1fl9ybmXocwCKOww5yuV0oW8CGJy1ljz2A6/D4nn6D54om29C1RyjRbemo+f9BhXsWLXYfExG42vatsS4kZRVu0h5hW2N6gDuOR8tv6Hzw1LgTgle4rL5hSt0QLPTfnX59PPE3oxSjcdWKgNQVqFb9PnR8zhpuxTJLceZqFHY9K5egHyxZJvchCP8WIjYdf79MSpO+jFX6uqGczKFVm8wa68sOqraFMG2rl32Zy5SEMwppCXPw5L+QH1xvw8csDi42eaq7cCv7c9souFxKzqZJHJEcYNXXNmPRRY6Hn8a0RjcyGX7Me1nv5AubhESMaEiFiq2dILWPdvYkHby503GzG4nUBiJEPDERsAwsAHDc12vAWCIj7SLNTOWY0pQ97HuQvh9+hsfd3xF0dZNcTXCtaMU+Ar2S8V7vicsZbbMCQC+roxdSf5Q/1xa11UZ573O1yxh1KsLDAg/Aijitq4oyyu6OVOGjz6iq/eZWQLyACB0ej5B4657AnGKceo0/H6fc7lOo86muOn1+wnKTvl1zUmehYBWjANK4kR27vwkABulgb8vPFMqWZxjB9v3NMMRKmpyqK23fdPTlGujOkCMmyo39SRfT0IHyxkmzdShZZhcTVRrfrV8unTEUkE2ybGp8q5jnf6Yt6Oz0KOlVtSQswXzNeh5+uJrQqeoRet1qjflWBtrYkkpbmb7Wdo2yMQk7kyqPCSKGjbYsd9iaHKvyBVCmq0st7CxFR0IZ7N+ZzqT2l5l50chViVt4k+8CK8THmRdjkLrHS/wCPpqDXHtOT/wAjUc1J7LgiRxP2mSURlYwhP/uSUzD4KNh8TfwxVS+GpO9R38DRifirnpTVu97kPsp24aBiub1SRsxYPzdGY2TvzUkkkfTyxPFYFTV6ejK8H8RdJ2qao6zkM5HmIQ8Dq6nkQevl5g+hxyJ05QeWSsztU6sZvNF3Q9G1g3/Z/sYg0TasxpI7vTsB6eviP9+uJRlZWJOV9xUstDSVuyBtuK689/8AvixbaFe7GOJZhlWwrHxINioNFgDWojpf0xZSV5alVaWWGi17vEZy+bMosqV5WCaonmDR5jr9PjfGKWxllNy3QeaQlQgQhmZVG97swU1XQmvI10w5q8lYgpZYybNvGoUADkAAPgNsdBKxwG7u7PNHtD49+356WRTcanu4vLu0sAj+I6m/mxfFWQ0iMMq7ZZp3FomiKj4TqdSY9IA3ARNRJ56/UnEf5WROztc9Kdm80Zspl5G96SCJ2+LRqT+ZxB7lBZYAI2GAROADzR2niMWYzETIAy5mUhx7wWxQoH3SCCCfM4mkWX6qIPC842VmizCD93IG25WDZUn1Fj4HEt9A4HpzI5tJo0kjNo6hlPmCLGKSsyfazPxZLMI8lIs5osRtqUBd2HLYLjHWpSctEdjA1oKnaTtrbn3JEpEosaHSr/ELH5f9sc93R1422ewguNRY87r9LP1/TFUma4bWWxE41xlcnl3nYFq2CigdTEAC+g33P5YuoU+kmopmbE1Ohpub4FJ2K7cSZttE0D3f72BGaMfxjfT8d8ba2GybS9TnUMb0mkoemxv23Fgg9DXP/v6YytcGa4y7CFPKABqsb0b26f6YhKLsXws3puR5AsilJAHVwQeoII6+W2MyeWV0yxxurNHB+0nCzlMzJFvpDWhPVDup9dtviDj0uHq9JTUjy2JoujVcPTwKzFxnDUfLANK7Lbs/2inyLEwt4W95G3RviOh9RvimtQhVXWRdQxNSi7wZ0/sf2u/btYMZRl06qJZDqut625HY/wBa42Kw3QWs7pnocFi/1N01Zo0K5kqa2C9Tz3NnnjGbXCyuxXei71XsR4d+frh3aI6NaC5HBAvpy9D/AF54ln0sQ6N5rsaiK9Lqyd/ibxppO5mqxsS+GJrzCAe6gLkdL5D8z+WNNBZp3fA52NlkpZVxEe0ztGMjkn0mppgY4h1simf+VTfxK+eOhFXZxlqefOGxW2q6CAltgW08iVB2J3/z6Ysk+BalxDhRp5VjQn7SRVUepOlNrNUDVWcGyInq3JwCJEjTZUVUUeigAfkMVFQ+MMRFwAETgA4x7aOAtFOucjXwSBVk22EiilLejKAP5T54nBko6qxzxiD7uwN1e5qt1N+XTbfY88Sa4jTsbb2ddu/9n/8Al81Zy5Nq1EtEW3JrmUN2QOtkXvcWr6jceJ0Lt5DBnshqV1kTUCkiOlAmxepmC7dQSORGKKjy2kW4dZm493yOWNkc08v2UsUBYqhT9tjBDilLUjjxEruKO5PyjmpqNmm//jw8zU1Vcrp2f/u4+o/mWz0n2cmey6lLBqdFYne9RQXY35+WKlGgusoP0ZodTEtZXUS80hfAYmy4eOTM5GaKUgtG82oFvPZG3Jrp0HlgrWm1KMZJrjb8hQvTTjKcWnwvx9GaLKZ1IdA77LqAB3QGakCstrXh7miPBQIvbUOZJxVKm3wffp+S2FVLdrTbrfjn3LXM8fmK/YHJK6tpYySZggV93SsKkHe9z8sVwoKL62byt9ydXESkupl83+Cqy3ajMA/b5rhkgrpJKjH4EIR+WLZYeDWikvIphiqkXq4vzLbMcahhVe9kjQuCyamkAatiLMew9a3xz1h5zk8utjqPGQhG8tG9jnfHeESZmR55MxBR3Glc0yqg2GmoN1Hnyu8dahVhTioRT9t/U4eIhUrTdSTX/wBtvQrcxwBRzzEKVsRIMyu/X3oB67YuWIf9W/C33K/0v/qS8br6Do7NJoaT9riMatp1iOcoDtszCOlO/LC/UyvbI/b7h+lja+de/wBiw4b2JbOAGHMQuF0raRyLQN0W+zFnnufriEsW4bwfqvuThg1Paa9H9jV9lOEnJI8OuORpTqQsk0Z1AUVYmIgChyJB35b4yYmSq9Z6W8GbsG3QeRa37mvoT+IZ5oAe8eFBEFZ/DmJNIc6VJIjrdgQDfMHcb4ohQUksut/BfU01cZKMmpWVvF/QUvaSNl1AlxTkMiyFG0VdNo35nlfI9cVyws07ben3Jw+IU2r7+F/sQ/8AxJEWZPtNamiBHJtsT+C+SsfkcH6Wdk9LeK+5J/EKTdkn6MLK9qcvJQSQ0ToDMsgGqr0htFA7Yu/TVY7/AE+5Q8dRlt8n9hXBe30GWSVxeZzM0h0RQq9aFXwWWUaRRINAmwTW+OjSpZFd6c/c4eIqOrJJc8ow/G5p8/mBPxBjEpDaQw0AKtfZwq9C/EOZ6kk9cXZ7K0dSuNNLcgdosvl4pNOUkZ1rxsVKjyCqTu1jcnkdWwoYlSzNXmKrlTtHU3Hsc7Ka5Rm5QNKC41Is6j7r+QPMjrsDtYuE5OUrLZc2B2jDXd83O1rgM4rDAiYYgsAETinD48zE8Myho3FMD9QR5EGiD0IwAjz52z7IzcMlINvCx+zlrYi/dfoGHl8xixO5ampFFGytQYmhtRPh3vkaOn6HDsgdyzyuQzClDAknjOpNAZld47cVtpYLpvrWK2463aJxzaZU/wDDU9k83HNNG4V1eGKVnZuRkk95zz8J1jlXO6Au8GKvGDXBtG/CWnUT7E3fvD4dxFhmpVKCmTvmq61hgHcXysmQkir22Fb11IXpqS7beXD6GmhNdI4va1/Pj9bhLOo4iTM3d90A8fiKoNSB1cLRDfeUja9Q3FYnFPoNNb7/AGKpyUa+ultV2bDvarPBEjlCx95Gg7to5ZNQStKR+AAKtyajuSShHLE6CcurwfcV12kr8e5mw4NxJ5MnHMVUztA0gYKCe8EZGrTYsmq28wOuMdRWquN9L29zdTd6KlbW1/YzHs8nGZlkzEhLy6QrXuq2dRKgm01WtAbWj1tti74h1IqMdir4Z/2TlOWr559R3thPFIZhKEJRCELLrYLVuYwNlYkMNZO2gUDvjNhc6ay338PXu7u804vJLNmttpx9Ox9/d4kXsPK8kBbuyVMwWNaJCooWhZ3Iu9/j5YsxsYxqWvw1I4CUnScraX08rDw7OTZjMGTNERRRSkxKxDLIqnwFo70gefImyNueBYinThlpq7a1/wBFPDVJ1HKbypPTs7tNjTJxPK5VGCaERpGcqFFB9gQqn1GwHW65YovWqMtUcPTWvHnYqeB9tmnmljji0xxRFrJN6gVGkgCgLJHyxdWw3RQUm9Wyuji1Vm4qNklctE41I+bWI0Izlmeq31rKqnfy0nlihpdE5cb28rGpZlWUeDi353EdopgulnKaLAZWF6tJLpW1eE6m32BAPIHDw8r6Lm5Xi0o9bnTUyXYxNpCARGcyijUd2IDvMTVKNggBAGy424qzsuNv8Odhb6yW1/8ASs4FnFCO7MEeRmZr1liq3qFDny25EFmrbYOvB5lFapeHPKI0qqytt2beu/P2JPB8rLm2mdGSIJJIQWAFXFLuANgA+k/zX03JSjTUU7u6XzX0IxjKo5SWlr/J/UzfZpjHmI1YEaihYglXWP3yynlWnxb8xVY31VeOhhg7SRqZOFyrOc8IYhAjKZlhRFCwmNWYCKcCnKE3d7sK88VKcWsl9eewucJXz2Vue0hcLyTcY+yijiiKvqDCPVIysTqaWQUNKjSAKF8h7tYm+o1bW/PP5Km043eljvPBuGrlYY4Y/djUL8aFXuSfzw0rGaUnJ3ZPGGRFYYEPAAMAArABG4jkI8xG0U6K8bCmVht6fAjoRuMAHH+1PsteBjJlNUsO5MdapYx6AfvQPIb+hxLNdFkZ9pO4BxmFISsMboqMSscsmpo3GrvDGvve6ZLBK3dV4t+XVhPP13zwudqnKLp3prTsvfxaJPGeKCAFEp2ZpD9u2kkkl1iU1R3YIN9gtC9NCmMHVeZ6Jdnz+pfKpGj1Urt9vy+hnMnm1hkEjwslghiXLAKKTSwZbbV4bBsnTXLF0k5RyqV/Lz4PgUpRg8zi15+XZxHuN5xWuSXvo3K0DpUkqHLCMeIalLb6TRpKFUcKipLqxs15+oq2R6zzL09N0MTrER4mnPu1pSLxALQhUJanotGxy9KnGc76W9/UjKNG2ub0Xoa/s2iNGFgkaozpdbFx7H7Oxeitvd56dyTZxirucZXlHfm5tw0aco2hJ6cOfoWGXykED1GQjHUxjQ7NZFuyj3yNhqN1fqbpnVqVFeRpp0adOXV0fj9DIz8b7kv3uUjd12DAL4q3NEkkjUx8ufntjVGjnStOy8zLPEdG5ZqabXPfxE/+K804cKsYokLpBASgfC7WaYAbitiV3o1if6Okmr35+n0KFjqrUrJLs551KXPwTyMVmZyQp0Rs2qZ+hMav+8Uiz5868sa6UYRV0vt7GWtKcnaV/r5X3EASXb6/cUFtS14dbbFWsnxA3ZHvX0IMqtz3dwKV7+/v386jfD8w0JYxrLWm5bLB2q9HeKAdO2qruwb3NDDqRTSUrd34FSk7uUL9+/vYl5DPPHmYe8Ol60nUxJCtsRuNxQAJv7hPriidNOnK2q558zTTqyVSGZ2fe+35rh5X7zRdtZmaEGO7BKkKatWFEE9Lob/mOuTBWU3c2/EItwTRlsrG6Q98K0kM17k6LKDmbH6nfzN7ZyUqmTj9eeezlxjKNPPw+hEymUeS9KNRXUW30sNJFhSOo1Xz9N6xZOcY7vu5ZVGE5bI3PCs7lMghjkeNTpLbjxMLK+JQKZqC7D4DGOUalV5kmboTpUllbRm8/wAUjknmmUtEJGCAjTrb7PQBUn7vUhJ17UGoDwnG2mpRgo7tGGo4yqOS0T9SZ2f7N5/iDMRaZYqIg2YXWqomymNCakcBR4gKtm3BxeoxsvUzSquLa8jrvZXszDw6HuoBz3d2rW7ebEfkOmJPe5mcmy6wxChgAPABDwADAAMAgYBhYAKTjfZbL5pu8ZSkwFCaPwycqpujj0YHClFSVmWU6koO6OV9tOxeZypOYlYZuEUrNWmRQTVso+Q1An5YShGMbQ0L413OV56mdj4gpjYOWJ0EEyAsCeQC9RXLaup9MZ3SakmvY2KqnTalfbiWQnTNZdUlkpmIZd/EGj8J2vmVP13xRllRqtxWn3/P2NN416CjKWv1Wny+5L4NxiMaVZljZRcq1pQGwqFSDZrYkhuTHlyCq0pq7Sunt28+QqNWGik9VvwXYvzrsWXYrNLHNmZNoxIVQKXD26FhrDDdrNiyNySbO9GJbcYre3dYjhrRnJrTzv8A79SZxfiMUEkmdgKS5ho400liLVWBk5HdtBTzqlO91iFOLmlSlpHmxOpOMG6sLN6fn6EDj/FcuzmQOpC0GtL094oZXCsASu4HzHkbhRo1I9W3v2cDRUrUakcze2+nbs7PUZ7L8Wjy0ExZk1Stro9CFFnTvz3aj6Ct8aK6lKSSW3P4MuHUY023Ja87e5G4/wAVBzEWbh0SMqrGB91QGYk7b3RI25UT1FFGLyunLTiOqnmjVhrbTnnvJuf7TZaQAu4Ygla0ArrKghwhJtRuOvx64jClVTso9+/1JyqUWruV+G3Htt2ETs+I2E8juA0rK0tn3SFLEbc/Hq2+GHiJSbUbbbEcNGMYylfffu5ZH43NlTMsiyI7HSpoFwqqpHhVObE1uTtXI4dJVcjjZpenzI1ei6RTzJ++3gTuJ5wtCgQsCxTxttpFgtqWgSaNUB5+WM1Onlm83foba1XNRjkb8ezx/BX8SlUxLFECQDHtpetC2By949aB3/W6jGWdzl39hmryTpqnBdnB7fUgvxtYZAsAUdC+kUm/3QNuX6nfmcXxoSlHNIzVK0YStFfjw5+5M4B2KznFWM9COKS7llPvHkSi0Wb+98bYpQioo5s6l5Ns6p2c9nOVypEkt5mba3l92wALCcun3i2I2RCVWTNmBhlQeAA8ABjAAeGBDwgBeAAXgALAAMAAGABM0SupVwGVgQysLDAiiCOoIwAcI9oPYh+Hv3uX1HLOdiCbiJ5I3p5MeewO+5ej3NFOTei3MvC1i9QFACy7DmQLbc8qJoUfjWIOKvt7FynLt92KeGZRYdgbqtdbm9hbX0Hxv0wXpt2t7DzVFrd+ohc5mVIAllF//IQOvM6qGwPPDyUnwXoLpat/3P1AvGsylVPJVbDWSPpZrB0FJ/xQ/wBRV/syzy+ezLsDIzmE7EuwACHYnVQ5c/0xmqQopWjbN3dprovEXUnfLxvpp4kCaQC9WZZytUEDeLfbxNQB69fni1Rb2hbxISqZb3qt+H3EniBAGkSENd65GN1zPg0+uGqXbbyS+tyt4iXC/m39LBycVlIYKzqBW6kgjcbNzJ6DmPngVCCaukJ4mo07NjBz8zA/bOQN95D8dgTZ+WJqnTX8V6FfS1JfyfqE3EZdiJZOnNm59fvG8NUof1QnVl/Zkrh/GpEvvWd1YVuxsb76Te3XFVXDRlrGyfO5ow+LlDSd3F9/yFcVYRKFiJ+0FuxNlh0HoNz03xGhebvJbbIsxdqUUoNvNu7+heeznsO3EZO8lBXKofEeRkI/9tD+p6fHGqUrHLlKx6By8KoqqgCqoCqqigoAoAAcgBiBUPDAArAAMAB4YAwAKwAQ8ABYQAwwBhADAABgAPAA1mcusqMkihkYEMrCwQeYIwwucW7ddhHyRaeACTLk2wYW0fo5G7L/AIvrvuUa4VFPff5mMhhCbqWZtJG1qRd02rV5fEcwa54g53WvPsXxoT/imx+eNatlKs60saNYuwT93wjYULOIKbb6uy4vnUslQUP/ACbvZJ829yvSaidIVK3thbeXMgm/gBi7Lfd3KOkcdIpL3fq/pYd792U62D3RAZnbf/CFNA/xYShCL6qt5IHUnJdZ38WyHLCy2GVlo0QQRRIsA36YtTT2KWmtyTl9Uhao2ck2NAsgkjnQsigdtuZxXK0d3YnBOWyuIzEbLsUZfCAdS6aPP+7w4tPZhKMo7qxFxYVhhjy8+eAAXgA3/YPsE/EWSbMBkyqgDyaWvup5L5t8h6VrS461a9l2JI7nlMqkKLHEoRFFKqigAOgwjMPjAAoYYB4ABgAPAAYwAKGGBEZcIBNYBBYABgALCGKGGAeAAYAEsoIIIsHYg7gjqD54AOX9sfZ3GlzZZCUslkDENH6pQJKjnW9fpTPPF3idLD1ac7Rnv2mTyXZZJCH1yHbzUkfIqbHLz6jGWWKnHSyN/wCjhJ5ru5Ol7Ewoi62kK78guqzZrYXfOuY9OWEsXNu+gpYKCSV2NjsJDItxTvsaIbSSDpBIqhvTKfgRiTxlRbxRFYGlK6UmJb2dEAjvd7BBrf4Vq/vbB+vfZ7h/x0f7P0Ep2FKA/buN+QWuhH4vU/XA8ZfeKEsElopMLN9lUAoyeE9AtG/Sj6H6nEFimndFn6OL0exXr2WRtlLc+pUdDtvt5/Tn52LGT7hSwNFLd+32KvP8PihNN3nrTLv8AR+eNMKlSe1vcwzp04Ozv7fY3vs+9m4n05jOIyxe9HC58Ug6F6ApPTmfQc7by4syTnHaKOxRxhQAoAAFAAUAByAA5DAUCsIBQGGAdYBB4ABgAMDAAtVwxjyRYAsCXLYCbRDkgrCINDRTAITWAAsABjAAeAYMABYADwDRk+MdnUWUSweBzZrkpPXkNgbxzcXFR1XE9B8MrSqwcZa2HJeHM8YUkBjV0TsQbtSVO4IB5cwMZITSZtqRbQnhXZ9oy5kk1B6942QVFA6qHQgfBF9bk6ikkilRcZNk48JP3WG3+mK/BlvSLihibhjEGwCeezAev+mC7e43l/iZ/ifZyZyNMUdJ7pbMabFqd0WFgd15X5+ZxfCcFu36fkzTpzk+ql6/ghL2NfTTuq+eguxb1JCob5f3eH+oiuHPuCwlR8UTezvYbLjNCSW5NALKslkarFFtROqrJ6dOeNeFrOd0YfiFDoopo6OMbDkB3gEFgAWMAB4ADAwAOLHgGPLBgHYfSHDHYeCYYBkYRIaeG8AhiTLYBWIsmWwiNiO0RGABNYBAwAFgGVfHOJGFBoKd4WAAbc1RJOkEE8sVVqmSNzXg8P09TKyiTN5p2sz0PwoqKD9ULf8A2xgeO8jsQ+EwW+pYQM594knzJs4y1Kjm7t3N9KjClG0VYsInPl+mIkZJD65gjpgvYqdNMUcz6YL3F0Qg5r0wiXRGM7dcR4irqOHp4NNtJcZOskjSRJ0AAO1bn0rGqgqLX/YzPXjiE0qSMzlM3xxyNZFCyf8A0wJ9OR8sXuOEtp9Slfrlyi6yWez5H28CBgD9pDMqt8ls/qMV2pwd6ci7NWqRyVYJ+ZFgzHGNRIzaBb91wjtR5Gu6/LVjR+shbt58TDL4dK/BLxNp2e7RqyLHmp4BmbNrtGWF7EIzb/LyxopVOkjmsc/EUeinl3NGMWFA6i3gAeSLAOw+kGGOxISLAOw5pwDDAwAHWGAKwhhYABWABLJgAZfLjAKww+VwCsRJoawiNjN9q+Ktl0RYv3szaEJ5KALZvkKHxIxVWnkjc3YDDxrVbS2Rxfi2azQlLQy21nZRcjEHfcgljRvn+mKKbptddep1cRGvF3pWSXBbmm7EcazmYkEJIZk3nMkQVY06C1YEve1FRW/kcU4ihRgs3przoRw2Mr1HlfnodIWCsc46TqXFqjemGRcoh92cR4hmQnNuURm8PhUm3bSuwvxNR0jzNbYcY62I5la5z6b2oxKCBCWdb1ASIIzTafA53fzHhBI3rG9fD5PiYH8RjbbX2K9vaswonJCmHh1SHcXzHg35Ytj8Piv5FcviUmtref4IOZ9pzariy6KPVjf0GBfDVe+Yk/isrWyohze0rMk2scIrlYc/P3+eLlgYLiyh/Eaj2SIs3tDzjcjGn8MY/wD6vE1g6aK5Y2rLsM9xPiUuZfvJ3LvVWQBsOlAAdTjRCEYK0TNOcpu8jpHsZ7Uy9/8Ascrl43QmHUbKMg1FV/wlQdumkV1wNFE48TuGXXESCLBEwyQ4BgGHgAFYADwxAwADCGDAAMABYABgAKsAEPNRXgEzIdreAPmRE0RCyQuWGrkysullJHKxW/pimtBzjZGrBYlUKmaWxg8z2YzhlDLl601R8BO3l4qB9f64xKhNK1jvSx+HkrqS9H9jRcJPcli66ZH06yV0swUUuq9yQDW/ljFVuuq+BopRhO84214ouI89fIjFeZljoj8eeHUDE1NdhXKg7gbODoBiDlrsCosanzQIIYAgiiDuCPUYipskqN0cc7Xdk5xPLJCoeIlQgGmwGPuqoAC6SN6qgRvucdrD4qm4JSepwsRgqsajyrQo8zwXMQuoeIanLaI9pKA5cmOkHUQLPMH440QxEGrp7c9xnnhqiaTXoRZcrMw2hsbbpGTQO+31+uJ9LDtRV0E+xjOX4TNJ7sbcr3GkfVqGCVWEd2TjRnLZB/7Im1Be7azXLfn8MLpodonSmt0WuW7EZ6X3MvIb5eEgH51S/wA1Yaqp7XIuNt2vU6V7L/ZtNlJxms5pV1UiOJSGILDSWcjb3SwoXz6Vu27lE5X0R1/Lw1gIpEwDAMOsAArAAMMA8AAwACsAwYABWAAVgAFYABWABLJeACPJlrwhWGjk8AWEScPVtmAI8iAf1wnFPccZOOzsR24HEecUf/CP6Yg6MH/FehasRWW036sQezsP+7X5WP0OF0FP+q9CX6uv/d+rAOz0P4P/ALN/XEXhqT/iiSxuIX836izwGI/cH1P9cL9LR/qh/r8T/djEnZbLtzjB/mf/AKsTVCmtoorliq0t5P1EN2Pyp5wqdq3LHY8xucS6KHYiPT1f7P1Fp2Ryg/8Ax4vmgP64Oih2L0E61T+z9STF2dy6+7BCPhGn9MSUUiDbe7JkWQRfdVV+AA/TDIjoy4wwsLEQwhiwuGArAAMABYABgAPDAGAAYQAwwBgAGAAsIA8MAYACwgBgAFYACwADAAMAB4ABWAAYYAwgDwADDAGAAYABgAPAAMAAwADAAMAAwxH/2Q=="/>
          <p:cNvSpPr>
            <a:spLocks noChangeAspect="1" noChangeArrowheads="1"/>
          </p:cNvSpPr>
          <p:nvPr/>
        </p:nvSpPr>
        <p:spPr bwMode="auto">
          <a:xfrm>
            <a:off x="155575" y="-1790700"/>
            <a:ext cx="3648075" cy="3743325"/>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30" name="Picture 6" descr="http://www.greek-language.gr/digitalResources/files/image/history/art/texn_3.4.2_114.jpg"/>
          <p:cNvPicPr>
            <a:picLocks noChangeAspect="1" noChangeArrowheads="1"/>
          </p:cNvPicPr>
          <p:nvPr/>
        </p:nvPicPr>
        <p:blipFill>
          <a:blip r:embed="rId2" cstate="print"/>
          <a:srcRect/>
          <a:stretch>
            <a:fillRect/>
          </a:stretch>
        </p:blipFill>
        <p:spPr bwMode="auto">
          <a:xfrm>
            <a:off x="395536" y="2060848"/>
            <a:ext cx="6192688" cy="4536504"/>
          </a:xfrm>
          <a:prstGeom prst="rect">
            <a:avLst/>
          </a:prstGeom>
          <a:noFill/>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36af7b62a59b9cd255493ec42b944669c43ad4d"/>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424</TotalTime>
  <Words>257</Words>
  <Application>Microsoft Office PowerPoint</Application>
  <PresentationFormat>Προβολή στην οθόνη (4:3)</PresentationFormat>
  <Paragraphs>40</Paragraphs>
  <Slides>15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15</vt:i4>
      </vt:variant>
    </vt:vector>
  </HeadingPairs>
  <TitlesOfParts>
    <vt:vector size="16" baseType="lpstr">
      <vt:lpstr>Αστικό</vt:lpstr>
      <vt:lpstr>Δ10. ΟΙ ΤΕΧΝΕΣ </vt:lpstr>
      <vt:lpstr>Μνημειακοί ναοί</vt:lpstr>
      <vt:lpstr>Δωρικός και ιωνικός ρυθμός</vt:lpstr>
      <vt:lpstr>Οι κούροι</vt:lpstr>
      <vt:lpstr>Οι κόρες</vt:lpstr>
      <vt:lpstr>Επιτύμβιες στήλες </vt:lpstr>
      <vt:lpstr>Κεραμική, 7ος αι. π. Χ.</vt:lpstr>
      <vt:lpstr>Μελανόμορφος ρυθμός</vt:lpstr>
      <vt:lpstr>Ερυθρόμορφος ρυθμός</vt:lpstr>
      <vt:lpstr>Διαφάνεια 10</vt:lpstr>
      <vt:lpstr>Διαφάνεια 11</vt:lpstr>
      <vt:lpstr>Διαφάνεια 12</vt:lpstr>
      <vt:lpstr>Διαφάνεια 13</vt:lpstr>
      <vt:lpstr>Διαφάνεια 14</vt:lpstr>
      <vt:lpstr>Διαφάνεια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Ο ΚΥΚΛΑΔΙΚΟΣ ΠΟΛΙΤΙΣΜΟΣ</dc:title>
  <dc:creator>user</dc:creator>
  <cp:lastModifiedBy>pandelisvera</cp:lastModifiedBy>
  <cp:revision>143</cp:revision>
  <dcterms:created xsi:type="dcterms:W3CDTF">2015-07-06T16:39:43Z</dcterms:created>
  <dcterms:modified xsi:type="dcterms:W3CDTF">2017-01-09T18:29:27Z</dcterms:modified>
</cp:coreProperties>
</file>