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0"/>
  </p:notesMasterIdLst>
  <p:sldIdLst>
    <p:sldId id="256" r:id="rId2"/>
    <p:sldId id="257" r:id="rId3"/>
    <p:sldId id="258" r:id="rId4"/>
    <p:sldId id="260" r:id="rId5"/>
    <p:sldId id="259" r:id="rId6"/>
    <p:sldId id="261" r:id="rId7"/>
    <p:sldId id="262" r:id="rId8"/>
    <p:sldId id="263"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3" d="100"/>
          <a:sy n="73" d="100"/>
        </p:scale>
        <p:origin x="-113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48EE37-98C8-455C-9466-0E051C96A09B}" type="datetimeFigureOut">
              <a:rPr lang="el-GR" smtClean="0"/>
              <a:t>15/11/2016</a:t>
            </a:fld>
            <a:endParaRPr lang="el-GR" dirty="0"/>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DD3969-962A-427F-875C-F0FB349F9FBB}" type="slidenum">
              <a:rPr lang="el-GR" smtClean="0"/>
              <a:t>‹#›</a:t>
            </a:fld>
            <a:endParaRPr lang="el-G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6 - Στρογγύλεμα διαγώνιας γωνίας του ορθογωνίου"/>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 Τίτλος"/>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10" name="9 - Θέση ημερομηνίας"/>
          <p:cNvSpPr>
            <a:spLocks noGrp="1"/>
          </p:cNvSpPr>
          <p:nvPr>
            <p:ph type="dt" sz="half" idx="10"/>
          </p:nvPr>
        </p:nvSpPr>
        <p:spPr>
          <a:xfrm>
            <a:off x="5562600" y="6509004"/>
            <a:ext cx="3002280" cy="274320"/>
          </a:xfrm>
        </p:spPr>
        <p:txBody>
          <a:bodyPr vert="horz" rtlCol="0"/>
          <a:lstStyle>
            <a:extLst/>
          </a:lstStyle>
          <a:p>
            <a:fld id="{823E8377-506D-4AE3-B6B6-3770A8CBEC91}" type="datetime1">
              <a:rPr lang="el-GR" smtClean="0"/>
              <a:t>15/11/2016</a:t>
            </a:fld>
            <a:endParaRPr lang="el-GR" dirty="0"/>
          </a:p>
        </p:txBody>
      </p:sp>
      <p:sp>
        <p:nvSpPr>
          <p:cNvPr id="11" name="10 - Θέση αριθμού διαφάνειας"/>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CB65ABC7-5588-460D-ADA2-25B79733C354}" type="slidenum">
              <a:rPr lang="el-GR" smtClean="0"/>
              <a:t>‹#›</a:t>
            </a:fld>
            <a:endParaRPr lang="el-GR" dirty="0"/>
          </a:p>
        </p:txBody>
      </p:sp>
      <p:sp>
        <p:nvSpPr>
          <p:cNvPr id="12" name="11 - Θέση υποσέλιδου"/>
          <p:cNvSpPr>
            <a:spLocks noGrp="1"/>
          </p:cNvSpPr>
          <p:nvPr>
            <p:ph type="ftr" sz="quarter" idx="12"/>
          </p:nvPr>
        </p:nvSpPr>
        <p:spPr>
          <a:xfrm>
            <a:off x="1600200" y="6509004"/>
            <a:ext cx="3907464" cy="274320"/>
          </a:xfrm>
        </p:spPr>
        <p:txBody>
          <a:bodyPr vert="horz" rtlCol="0"/>
          <a:lstStyle>
            <a:extLst/>
          </a:lstStyle>
          <a:p>
            <a:r>
              <a:rPr lang="el-GR" dirty="0" smtClean="0"/>
              <a:t>Πειραματικό Γυμνάσιο Αγίων Αναργύρων</a:t>
            </a:r>
            <a:endParaRPr lang="el-GR" dirty="0"/>
          </a:p>
        </p:txBody>
      </p:sp>
    </p:spTree>
  </p:cSld>
  <p:clrMapOvr>
    <a:masterClrMapping/>
  </p:clrMapOvr>
  <p:transition>
    <p:pull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D09F1AE8-62F2-400A-B0F5-FC51F37D93F0}" type="datetime1">
              <a:rPr lang="el-GR" smtClean="0"/>
              <a:t>15/11/2016</a:t>
            </a:fld>
            <a:endParaRPr lang="el-GR" dirty="0"/>
          </a:p>
        </p:txBody>
      </p:sp>
      <p:sp>
        <p:nvSpPr>
          <p:cNvPr id="5" name="4 - Θέση υποσέλιδου"/>
          <p:cNvSpPr>
            <a:spLocks noGrp="1"/>
          </p:cNvSpPr>
          <p:nvPr>
            <p:ph type="ftr" sz="quarter" idx="11"/>
          </p:nvPr>
        </p:nvSpPr>
        <p:spPr/>
        <p:txBody>
          <a:bodyPr/>
          <a:lstStyle>
            <a:extLst/>
          </a:lstStyle>
          <a:p>
            <a:r>
              <a:rPr lang="el-GR" dirty="0" smtClean="0"/>
              <a:t>Πειραματικό Γυμνάσιο Αγίων Αναργύρων</a:t>
            </a:r>
            <a:endParaRPr lang="el-GR" dirty="0"/>
          </a:p>
        </p:txBody>
      </p:sp>
      <p:sp>
        <p:nvSpPr>
          <p:cNvPr id="6" name="5 - Θέση αριθμού διαφάνειας"/>
          <p:cNvSpPr>
            <a:spLocks noGrp="1"/>
          </p:cNvSpPr>
          <p:nvPr>
            <p:ph type="sldNum" sz="quarter" idx="12"/>
          </p:nvPr>
        </p:nvSpPr>
        <p:spPr/>
        <p:txBody>
          <a:bodyPr/>
          <a:lstStyle>
            <a:extLst/>
          </a:lstStyle>
          <a:p>
            <a:fld id="{CB65ABC7-5588-460D-ADA2-25B79733C354}" type="slidenum">
              <a:rPr lang="el-GR" smtClean="0"/>
              <a:t>‹#›</a:t>
            </a:fld>
            <a:endParaRPr lang="el-GR" dirty="0"/>
          </a:p>
        </p:txBody>
      </p:sp>
    </p:spTree>
  </p:cSld>
  <p:clrMapOvr>
    <a:masterClrMapping/>
  </p:clrMapOvr>
  <p:transition>
    <p:pull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lvl1pPr algn="l">
              <a:defRPr/>
            </a:lvl1pPr>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8A76711A-A1E0-4A34-9B79-012C5FC4B218}" type="datetime1">
              <a:rPr lang="el-GR" smtClean="0"/>
              <a:t>15/11/2016</a:t>
            </a:fld>
            <a:endParaRPr lang="el-GR" dirty="0"/>
          </a:p>
        </p:txBody>
      </p:sp>
      <p:sp>
        <p:nvSpPr>
          <p:cNvPr id="5" name="4 - Θέση υποσέλιδου"/>
          <p:cNvSpPr>
            <a:spLocks noGrp="1"/>
          </p:cNvSpPr>
          <p:nvPr>
            <p:ph type="ftr" sz="quarter" idx="11"/>
          </p:nvPr>
        </p:nvSpPr>
        <p:spPr/>
        <p:txBody>
          <a:bodyPr/>
          <a:lstStyle>
            <a:extLst/>
          </a:lstStyle>
          <a:p>
            <a:r>
              <a:rPr lang="el-GR" dirty="0" smtClean="0"/>
              <a:t>Πειραματικό Γυμνάσιο Αγίων Αναργύρων</a:t>
            </a:r>
            <a:endParaRPr lang="el-GR" dirty="0"/>
          </a:p>
        </p:txBody>
      </p:sp>
      <p:sp>
        <p:nvSpPr>
          <p:cNvPr id="6" name="5 - Θέση αριθμού διαφάνειας"/>
          <p:cNvSpPr>
            <a:spLocks noGrp="1"/>
          </p:cNvSpPr>
          <p:nvPr>
            <p:ph type="sldNum" sz="quarter" idx="12"/>
          </p:nvPr>
        </p:nvSpPr>
        <p:spPr/>
        <p:txBody>
          <a:bodyPr/>
          <a:lstStyle>
            <a:extLst/>
          </a:lstStyle>
          <a:p>
            <a:fld id="{CB65ABC7-5588-460D-ADA2-25B79733C354}" type="slidenum">
              <a:rPr lang="el-GR" smtClean="0"/>
              <a:t>‹#›</a:t>
            </a:fld>
            <a:endParaRPr lang="el-GR" dirty="0"/>
          </a:p>
        </p:txBody>
      </p:sp>
    </p:spTree>
  </p:cSld>
  <p:clrMapOvr>
    <a:masterClrMapping/>
  </p:clrMapOvr>
  <p:transition>
    <p:pull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7" name="6 - Ορθογώνιο"/>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374BDD77-07CF-4F46-9E14-EE112FBEBDA0}" type="datetime1">
              <a:rPr lang="el-GR" smtClean="0"/>
              <a:t>15/11/2016</a:t>
            </a:fld>
            <a:endParaRPr lang="el-GR" dirty="0"/>
          </a:p>
        </p:txBody>
      </p:sp>
      <p:sp>
        <p:nvSpPr>
          <p:cNvPr id="5" name="4 - Θέση υποσέλιδου"/>
          <p:cNvSpPr>
            <a:spLocks noGrp="1"/>
          </p:cNvSpPr>
          <p:nvPr>
            <p:ph type="ftr" sz="quarter" idx="11"/>
          </p:nvPr>
        </p:nvSpPr>
        <p:spPr/>
        <p:txBody>
          <a:bodyPr/>
          <a:lstStyle>
            <a:extLst/>
          </a:lstStyle>
          <a:p>
            <a:r>
              <a:rPr lang="el-GR" dirty="0" smtClean="0"/>
              <a:t>Πειραματικό Γυμνάσιο Αγίων Αναργύρων</a:t>
            </a:r>
            <a:endParaRPr lang="el-GR" dirty="0"/>
          </a:p>
        </p:txBody>
      </p:sp>
      <p:sp>
        <p:nvSpPr>
          <p:cNvPr id="6" name="5 - Θέση αριθμού διαφάνειας"/>
          <p:cNvSpPr>
            <a:spLocks noGrp="1"/>
          </p:cNvSpPr>
          <p:nvPr>
            <p:ph type="sldNum" sz="quarter" idx="12"/>
          </p:nvPr>
        </p:nvSpPr>
        <p:spPr/>
        <p:txBody>
          <a:bodyPr/>
          <a:lstStyle>
            <a:extLst/>
          </a:lstStyle>
          <a:p>
            <a:fld id="{CB65ABC7-5588-460D-ADA2-25B79733C354}" type="slidenum">
              <a:rPr lang="el-GR" smtClean="0"/>
              <a:t>‹#›</a:t>
            </a:fld>
            <a:endParaRPr lang="el-GR" dirty="0"/>
          </a:p>
        </p:txBody>
      </p:sp>
    </p:spTree>
  </p:cSld>
  <p:clrMapOvr>
    <a:masterClrMapping/>
  </p:clrMapOvr>
  <p:transition>
    <p:pull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7" name="6 - Ορθογώνιο"/>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 Τίτλος"/>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8" name="7 - Θέση ημερομηνίας"/>
          <p:cNvSpPr>
            <a:spLocks noGrp="1"/>
          </p:cNvSpPr>
          <p:nvPr>
            <p:ph type="dt" sz="half" idx="10"/>
          </p:nvPr>
        </p:nvSpPr>
        <p:spPr>
          <a:xfrm>
            <a:off x="5562600" y="6513670"/>
            <a:ext cx="3002280" cy="274320"/>
          </a:xfrm>
        </p:spPr>
        <p:txBody>
          <a:bodyPr vert="horz" rtlCol="0"/>
          <a:lstStyle>
            <a:extLst/>
          </a:lstStyle>
          <a:p>
            <a:fld id="{8AF17B94-29E7-4941-B71B-894E88D5B7E2}" type="datetime1">
              <a:rPr lang="el-GR" smtClean="0"/>
              <a:t>15/11/2016</a:t>
            </a:fld>
            <a:endParaRPr lang="el-GR" dirty="0"/>
          </a:p>
        </p:txBody>
      </p:sp>
      <p:sp>
        <p:nvSpPr>
          <p:cNvPr id="9" name="8 - Θέση αριθμού διαφάνειας"/>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CB65ABC7-5588-460D-ADA2-25B79733C354}" type="slidenum">
              <a:rPr lang="el-GR" smtClean="0"/>
              <a:t>‹#›</a:t>
            </a:fld>
            <a:endParaRPr lang="el-GR" dirty="0"/>
          </a:p>
        </p:txBody>
      </p:sp>
      <p:sp>
        <p:nvSpPr>
          <p:cNvPr id="10" name="9 - Θέση υποσέλιδου"/>
          <p:cNvSpPr>
            <a:spLocks noGrp="1"/>
          </p:cNvSpPr>
          <p:nvPr>
            <p:ph type="ftr" sz="quarter" idx="12"/>
          </p:nvPr>
        </p:nvSpPr>
        <p:spPr>
          <a:xfrm>
            <a:off x="1600200" y="6513670"/>
            <a:ext cx="3907464" cy="274320"/>
          </a:xfrm>
        </p:spPr>
        <p:txBody>
          <a:bodyPr vert="horz" rtlCol="0"/>
          <a:lstStyle>
            <a:extLst/>
          </a:lstStyle>
          <a:p>
            <a:r>
              <a:rPr lang="el-GR" dirty="0" smtClean="0"/>
              <a:t>Πειραματικό Γυμνάσιο Αγίων Αναργύρων</a:t>
            </a:r>
            <a:endParaRPr lang="el-GR" dirty="0"/>
          </a:p>
        </p:txBody>
      </p:sp>
    </p:spTree>
  </p:cSld>
  <p:clrMapOvr>
    <a:overrideClrMapping bg1="dk1" tx1="lt1" bg2="dk2" tx2="lt2" accent1="accent1" accent2="accent2" accent3="accent3" accent4="accent4" accent5="accent5" accent6="accent6" hlink="hlink" folHlink="folHlink"/>
  </p:clrMapOvr>
  <p:transition>
    <p:pull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B199CB38-ECC7-4E5F-845D-751F2A588FAF}" type="datetime1">
              <a:rPr lang="el-GR" smtClean="0"/>
              <a:t>15/11/2016</a:t>
            </a:fld>
            <a:endParaRPr lang="el-GR" dirty="0"/>
          </a:p>
        </p:txBody>
      </p:sp>
      <p:sp>
        <p:nvSpPr>
          <p:cNvPr id="6" name="5 - Θέση υποσέλιδου"/>
          <p:cNvSpPr>
            <a:spLocks noGrp="1"/>
          </p:cNvSpPr>
          <p:nvPr>
            <p:ph type="ftr" sz="quarter" idx="11"/>
          </p:nvPr>
        </p:nvSpPr>
        <p:spPr/>
        <p:txBody>
          <a:bodyPr/>
          <a:lstStyle>
            <a:extLst/>
          </a:lstStyle>
          <a:p>
            <a:r>
              <a:rPr lang="el-GR" dirty="0" smtClean="0"/>
              <a:t>Πειραματικό Γυμνάσιο Αγίων Αναργύρων</a:t>
            </a:r>
            <a:endParaRPr lang="el-GR" dirty="0"/>
          </a:p>
        </p:txBody>
      </p:sp>
      <p:sp>
        <p:nvSpPr>
          <p:cNvPr id="7" name="6 - Θέση αριθμού διαφάνειας"/>
          <p:cNvSpPr>
            <a:spLocks noGrp="1"/>
          </p:cNvSpPr>
          <p:nvPr>
            <p:ph type="sldNum" sz="quarter" idx="12"/>
          </p:nvPr>
        </p:nvSpPr>
        <p:spPr>
          <a:xfrm>
            <a:off x="8641080" y="6514568"/>
            <a:ext cx="464288" cy="274320"/>
          </a:xfrm>
        </p:spPr>
        <p:txBody>
          <a:bodyPr/>
          <a:lstStyle>
            <a:extLst/>
          </a:lstStyle>
          <a:p>
            <a:fld id="{CB65ABC7-5588-460D-ADA2-25B79733C354}" type="slidenum">
              <a:rPr lang="el-GR" smtClean="0"/>
              <a:t>‹#›</a:t>
            </a:fld>
            <a:endParaRPr lang="el-GR" dirty="0"/>
          </a:p>
        </p:txBody>
      </p:sp>
      <p:sp>
        <p:nvSpPr>
          <p:cNvPr id="10" name="9 - Ορθογώνιο"/>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pull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9 - Ορθογώνιο"/>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dirty="0"/>
          </a:p>
        </p:txBody>
      </p:sp>
      <p:sp>
        <p:nvSpPr>
          <p:cNvPr id="11" name="10 - Ορθογώνιο"/>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dirty="0"/>
          </a:p>
        </p:txBody>
      </p:sp>
      <p:sp>
        <p:nvSpPr>
          <p:cNvPr id="2" name="1 - Τίτλος"/>
          <p:cNvSpPr>
            <a:spLocks noGrp="1"/>
          </p:cNvSpPr>
          <p:nvPr>
            <p:ph type="title"/>
          </p:nvPr>
        </p:nvSpPr>
        <p:spPr>
          <a:xfrm>
            <a:off x="457200" y="251948"/>
            <a:ext cx="8229600" cy="1143000"/>
          </a:xfrm>
        </p:spPr>
        <p:txBody>
          <a:bodyPr anchor="b"/>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2A8725A3-31C8-4C48-A3C1-8E15855F4F8C}" type="datetime1">
              <a:rPr lang="el-GR" smtClean="0"/>
              <a:t>15/11/2016</a:t>
            </a:fld>
            <a:endParaRPr lang="el-GR" dirty="0"/>
          </a:p>
        </p:txBody>
      </p:sp>
      <p:sp>
        <p:nvSpPr>
          <p:cNvPr id="8" name="7 - Θέση υποσέλιδου"/>
          <p:cNvSpPr>
            <a:spLocks noGrp="1"/>
          </p:cNvSpPr>
          <p:nvPr>
            <p:ph type="ftr" sz="quarter" idx="11"/>
          </p:nvPr>
        </p:nvSpPr>
        <p:spPr/>
        <p:txBody>
          <a:bodyPr/>
          <a:lstStyle>
            <a:extLst/>
          </a:lstStyle>
          <a:p>
            <a:r>
              <a:rPr lang="el-GR" dirty="0" smtClean="0"/>
              <a:t>Πειραματικό Γυμνάσιο Αγίων Αναργύρων</a:t>
            </a:r>
            <a:endParaRPr lang="el-GR" dirty="0"/>
          </a:p>
        </p:txBody>
      </p:sp>
      <p:sp>
        <p:nvSpPr>
          <p:cNvPr id="9" name="8 - Θέση αριθμού διαφάνειας"/>
          <p:cNvSpPr>
            <a:spLocks noGrp="1"/>
          </p:cNvSpPr>
          <p:nvPr>
            <p:ph type="sldNum" sz="quarter" idx="12"/>
          </p:nvPr>
        </p:nvSpPr>
        <p:spPr>
          <a:xfrm>
            <a:off x="8641080" y="6514568"/>
            <a:ext cx="464288" cy="274320"/>
          </a:xfrm>
        </p:spPr>
        <p:txBody>
          <a:bodyPr/>
          <a:lstStyle>
            <a:extLst/>
          </a:lstStyle>
          <a:p>
            <a:fld id="{CB65ABC7-5588-460D-ADA2-25B79733C354}" type="slidenum">
              <a:rPr lang="el-GR" smtClean="0"/>
              <a:t>‹#›</a:t>
            </a:fld>
            <a:endParaRPr lang="el-GR" dirty="0"/>
          </a:p>
        </p:txBody>
      </p:sp>
    </p:spTree>
  </p:cSld>
  <p:clrMapOvr>
    <a:masterClrMapping/>
  </p:clrMapOvr>
  <p:transition>
    <p:pull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53218"/>
            <a:ext cx="8229600" cy="1143000"/>
          </a:xfrm>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0F93EFC9-550E-4FB3-9DE2-706CB1AEA1BB}" type="datetime1">
              <a:rPr lang="el-GR" smtClean="0"/>
              <a:t>15/11/2016</a:t>
            </a:fld>
            <a:endParaRPr lang="el-GR" dirty="0"/>
          </a:p>
        </p:txBody>
      </p:sp>
      <p:sp>
        <p:nvSpPr>
          <p:cNvPr id="4" name="3 - Θέση υποσέλιδου"/>
          <p:cNvSpPr>
            <a:spLocks noGrp="1"/>
          </p:cNvSpPr>
          <p:nvPr>
            <p:ph type="ftr" sz="quarter" idx="11"/>
          </p:nvPr>
        </p:nvSpPr>
        <p:spPr/>
        <p:txBody>
          <a:bodyPr/>
          <a:lstStyle>
            <a:extLst/>
          </a:lstStyle>
          <a:p>
            <a:r>
              <a:rPr lang="el-GR" dirty="0" smtClean="0"/>
              <a:t>Πειραματικό Γυμνάσιο Αγίων Αναργύρων</a:t>
            </a:r>
            <a:endParaRPr lang="el-GR" dirty="0"/>
          </a:p>
        </p:txBody>
      </p:sp>
      <p:sp>
        <p:nvSpPr>
          <p:cNvPr id="5" name="4 - Θέση αριθμού διαφάνειας"/>
          <p:cNvSpPr>
            <a:spLocks noGrp="1"/>
          </p:cNvSpPr>
          <p:nvPr>
            <p:ph type="sldNum" sz="quarter" idx="12"/>
          </p:nvPr>
        </p:nvSpPr>
        <p:spPr/>
        <p:txBody>
          <a:bodyPr/>
          <a:lstStyle>
            <a:extLst/>
          </a:lstStyle>
          <a:p>
            <a:fld id="{CB65ABC7-5588-460D-ADA2-25B79733C354}" type="slidenum">
              <a:rPr lang="el-GR" smtClean="0"/>
              <a:t>‹#›</a:t>
            </a:fld>
            <a:endParaRPr lang="el-GR" dirty="0"/>
          </a:p>
        </p:txBody>
      </p:sp>
      <p:sp>
        <p:nvSpPr>
          <p:cNvPr id="7" name="6 - Ορθογώνιο"/>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pull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66DC2B6D-6827-4247-ABA1-E1DAFFC9573C}" type="datetime1">
              <a:rPr lang="el-GR" smtClean="0"/>
              <a:t>15/11/2016</a:t>
            </a:fld>
            <a:endParaRPr lang="el-GR" dirty="0"/>
          </a:p>
        </p:txBody>
      </p:sp>
      <p:sp>
        <p:nvSpPr>
          <p:cNvPr id="3" name="2 - Θέση υποσέλιδου"/>
          <p:cNvSpPr>
            <a:spLocks noGrp="1"/>
          </p:cNvSpPr>
          <p:nvPr>
            <p:ph type="ftr" sz="quarter" idx="11"/>
          </p:nvPr>
        </p:nvSpPr>
        <p:spPr/>
        <p:txBody>
          <a:bodyPr/>
          <a:lstStyle>
            <a:extLst/>
          </a:lstStyle>
          <a:p>
            <a:r>
              <a:rPr lang="el-GR" dirty="0" smtClean="0"/>
              <a:t>Πειραματικό Γυμνάσιο Αγίων Αναργύρων</a:t>
            </a:r>
            <a:endParaRPr lang="el-GR" dirty="0"/>
          </a:p>
        </p:txBody>
      </p:sp>
      <p:sp>
        <p:nvSpPr>
          <p:cNvPr id="4" name="3 - Θέση αριθμού διαφάνειας"/>
          <p:cNvSpPr>
            <a:spLocks noGrp="1"/>
          </p:cNvSpPr>
          <p:nvPr>
            <p:ph type="sldNum" sz="quarter" idx="12"/>
          </p:nvPr>
        </p:nvSpPr>
        <p:spPr/>
        <p:txBody>
          <a:bodyPr/>
          <a:lstStyle>
            <a:extLst/>
          </a:lstStyle>
          <a:p>
            <a:fld id="{CB65ABC7-5588-460D-ADA2-25B79733C354}" type="slidenum">
              <a:rPr lang="el-GR" smtClean="0"/>
              <a:t>‹#›</a:t>
            </a:fld>
            <a:endParaRPr lang="el-GR" dirty="0"/>
          </a:p>
        </p:txBody>
      </p:sp>
    </p:spTree>
  </p:cSld>
  <p:clrMapOvr>
    <a:masterClrMapping/>
  </p:clrMapOvr>
  <p:transition>
    <p:pull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2"/>
      </p:bgRef>
    </p:bg>
    <p:spTree>
      <p:nvGrpSpPr>
        <p:cNvPr id="1" name=""/>
        <p:cNvGrpSpPr/>
        <p:nvPr/>
      </p:nvGrpSpPr>
      <p:grpSpPr>
        <a:xfrm>
          <a:off x="0" y="0"/>
          <a:ext cx="0" cy="0"/>
          <a:chOff x="0" y="0"/>
          <a:chExt cx="0" cy="0"/>
        </a:xfrm>
      </p:grpSpPr>
      <p:sp>
        <p:nvSpPr>
          <p:cNvPr id="8" name="7 - Ορθογώνιο"/>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 Τίτλος"/>
          <p:cNvSpPr>
            <a:spLocks noGrp="1"/>
          </p:cNvSpPr>
          <p:nvPr>
            <p:ph type="title"/>
          </p:nvPr>
        </p:nvSpPr>
        <p:spPr>
          <a:xfrm>
            <a:off x="4963136" y="304800"/>
            <a:ext cx="3931920" cy="762000"/>
          </a:xfrm>
        </p:spPr>
        <p:txBody>
          <a:bodyPr anchor="b"/>
          <a:lstStyle>
            <a:lvl1pPr marL="0" algn="r">
              <a:buNone/>
              <a:defRPr sz="2000" b="1"/>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9" name="8 - Θέση ημερομηνίας"/>
          <p:cNvSpPr>
            <a:spLocks noGrp="1"/>
          </p:cNvSpPr>
          <p:nvPr>
            <p:ph type="dt" sz="half" idx="10"/>
          </p:nvPr>
        </p:nvSpPr>
        <p:spPr>
          <a:xfrm>
            <a:off x="5562600" y="6513670"/>
            <a:ext cx="3002280" cy="274320"/>
          </a:xfrm>
        </p:spPr>
        <p:txBody>
          <a:bodyPr vert="horz" rtlCol="0"/>
          <a:lstStyle>
            <a:extLst/>
          </a:lstStyle>
          <a:p>
            <a:fld id="{AD118FC5-EC2A-42CF-852B-CB2AC31A12B2}" type="datetime1">
              <a:rPr lang="el-GR" smtClean="0"/>
              <a:t>15/11/2016</a:t>
            </a:fld>
            <a:endParaRPr lang="el-GR" dirty="0"/>
          </a:p>
        </p:txBody>
      </p:sp>
      <p:sp>
        <p:nvSpPr>
          <p:cNvPr id="10" name="9 - Θέση αριθμού διαφάνειας"/>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CB65ABC7-5588-460D-ADA2-25B79733C354}" type="slidenum">
              <a:rPr lang="el-GR" smtClean="0"/>
              <a:t>‹#›</a:t>
            </a:fld>
            <a:endParaRPr lang="el-GR" dirty="0"/>
          </a:p>
        </p:txBody>
      </p:sp>
      <p:sp>
        <p:nvSpPr>
          <p:cNvPr id="11" name="10 - Θέση υποσέλιδου"/>
          <p:cNvSpPr>
            <a:spLocks noGrp="1"/>
          </p:cNvSpPr>
          <p:nvPr>
            <p:ph type="ftr" sz="quarter" idx="12"/>
          </p:nvPr>
        </p:nvSpPr>
        <p:spPr>
          <a:xfrm>
            <a:off x="1600200" y="6513670"/>
            <a:ext cx="3907464" cy="274320"/>
          </a:xfrm>
        </p:spPr>
        <p:txBody>
          <a:bodyPr vert="horz" rtlCol="0"/>
          <a:lstStyle>
            <a:extLst/>
          </a:lstStyle>
          <a:p>
            <a:r>
              <a:rPr lang="el-GR" dirty="0" smtClean="0"/>
              <a:t>Πειραματικό Γυμνάσιο Αγίων Αναργύρων</a:t>
            </a:r>
            <a:endParaRPr lang="el-GR" dirty="0"/>
          </a:p>
        </p:txBody>
      </p:sp>
    </p:spTree>
  </p:cSld>
  <p:clrMapOvr>
    <a:overrideClrMapping bg1="dk1" tx1="lt1" bg2="dk2" tx2="lt2" accent1="accent1" accent2="accent2" accent3="accent3" accent4="accent4" accent5="accent5" accent6="accent6" hlink="hlink" folHlink="folHlink"/>
  </p:clrMapOvr>
  <p:transition>
    <p:pull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3040443" y="4724400"/>
            <a:ext cx="5486400" cy="664536"/>
          </a:xfrm>
        </p:spPr>
        <p:txBody>
          <a:bodyPr anchor="b"/>
          <a:lstStyle>
            <a:lvl1pPr marL="0" algn="r">
              <a:buNone/>
              <a:defRPr sz="2000" b="1"/>
            </a:lvl1pPr>
            <a:extLst/>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13" name="12 - Θέση εικόνας"/>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l-GR" dirty="0"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8" name="7 - Θέση ημερομηνίας"/>
          <p:cNvSpPr>
            <a:spLocks noGrp="1"/>
          </p:cNvSpPr>
          <p:nvPr>
            <p:ph type="dt" sz="half" idx="10"/>
          </p:nvPr>
        </p:nvSpPr>
        <p:spPr>
          <a:xfrm>
            <a:off x="5562600" y="6509004"/>
            <a:ext cx="3002280" cy="274320"/>
          </a:xfrm>
        </p:spPr>
        <p:txBody>
          <a:bodyPr vert="horz" rtlCol="0"/>
          <a:lstStyle>
            <a:extLst/>
          </a:lstStyle>
          <a:p>
            <a:fld id="{00DDB929-7D82-4FBE-890C-BA4190AF0106}" type="datetime1">
              <a:rPr lang="el-GR" smtClean="0"/>
              <a:t>15/11/2016</a:t>
            </a:fld>
            <a:endParaRPr lang="el-GR" dirty="0"/>
          </a:p>
        </p:txBody>
      </p:sp>
      <p:sp>
        <p:nvSpPr>
          <p:cNvPr id="9" name="8 - Θέση αριθμού διαφάνειας"/>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CB65ABC7-5588-460D-ADA2-25B79733C354}" type="slidenum">
              <a:rPr lang="el-GR" smtClean="0"/>
              <a:t>‹#›</a:t>
            </a:fld>
            <a:endParaRPr lang="el-GR" dirty="0"/>
          </a:p>
        </p:txBody>
      </p:sp>
      <p:sp>
        <p:nvSpPr>
          <p:cNvPr id="10" name="9 - Θέση υποσέλιδου"/>
          <p:cNvSpPr>
            <a:spLocks noGrp="1"/>
          </p:cNvSpPr>
          <p:nvPr>
            <p:ph type="ftr" sz="quarter" idx="12"/>
          </p:nvPr>
        </p:nvSpPr>
        <p:spPr>
          <a:xfrm>
            <a:off x="1600200" y="6509004"/>
            <a:ext cx="3907464" cy="274320"/>
          </a:xfrm>
        </p:spPr>
        <p:txBody>
          <a:bodyPr vert="horz" rtlCol="0"/>
          <a:lstStyle>
            <a:extLst/>
          </a:lstStyle>
          <a:p>
            <a:r>
              <a:rPr lang="el-GR" dirty="0" smtClean="0"/>
              <a:t>Πειραματικό Γυμνάσιο Αγίων Αναργύρων</a:t>
            </a:r>
            <a:endParaRPr lang="el-GR" dirty="0"/>
          </a:p>
        </p:txBody>
      </p:sp>
    </p:spTree>
  </p:cSld>
  <p:clrMapOvr>
    <a:masterClrMapping/>
  </p:clrMapOvr>
  <p:transition>
    <p:pull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Στρογγύλεμα διαγώνιας γωνίας του ορθογωνίου"/>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2 - Θέση υποσέλιδου"/>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r>
              <a:rPr lang="el-GR" dirty="0" smtClean="0"/>
              <a:t>Πειραματικό Γυμνάσιο Αγίων Αναργύρων</a:t>
            </a:r>
            <a:endParaRPr lang="el-GR" dirty="0"/>
          </a:p>
        </p:txBody>
      </p:sp>
      <p:sp>
        <p:nvSpPr>
          <p:cNvPr id="14" name="13 - Θέση ημερομηνίας"/>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46E562C2-16F9-44A3-BDDE-B0B981EA4FA9}" type="datetime1">
              <a:rPr lang="el-GR" smtClean="0"/>
              <a:t>15/11/2016</a:t>
            </a:fld>
            <a:endParaRPr lang="el-GR" dirty="0"/>
          </a:p>
        </p:txBody>
      </p:sp>
      <p:sp>
        <p:nvSpPr>
          <p:cNvPr id="23" name="22 - Θέση αριθμού διαφάνειας"/>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CB65ABC7-5588-460D-ADA2-25B79733C354}" type="slidenum">
              <a:rPr lang="el-GR" smtClean="0"/>
              <a:t>‹#›</a:t>
            </a:fld>
            <a:endParaRPr lang="el-GR" dirty="0"/>
          </a:p>
        </p:txBody>
      </p:sp>
      <p:sp>
        <p:nvSpPr>
          <p:cNvPr id="22" name="21 - Θέση τίτλου"/>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pull dir="rd"/>
  </p:transition>
  <p:hf hdr="0" dt="0"/>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ΠΑΝΕΛΛΗΝΙΟΙ ΔΕΣΜΟΙ</a:t>
            </a:r>
            <a:endParaRPr lang="el-GR" dirty="0"/>
          </a:p>
        </p:txBody>
      </p:sp>
      <p:sp>
        <p:nvSpPr>
          <p:cNvPr id="3" name="2 - Υπότιτλος"/>
          <p:cNvSpPr>
            <a:spLocks noGrp="1"/>
          </p:cNvSpPr>
          <p:nvPr>
            <p:ph type="subTitle" idx="1"/>
          </p:nvPr>
        </p:nvSpPr>
        <p:spPr/>
        <p:txBody>
          <a:bodyPr/>
          <a:lstStyle/>
          <a:p>
            <a:r>
              <a:rPr lang="el-GR" dirty="0" smtClean="0"/>
              <a:t>Ιστορία α΄ γυμνασίου</a:t>
            </a:r>
            <a:endParaRPr lang="el-GR" dirty="0"/>
          </a:p>
        </p:txBody>
      </p:sp>
    </p:spTree>
  </p:cSld>
  <p:clrMapOvr>
    <a:masterClrMapping/>
  </p:clrMapOvr>
  <p:transition>
    <p:pull dir="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1.</a:t>
            </a:r>
            <a:endParaRPr lang="el-GR" dirty="0"/>
          </a:p>
        </p:txBody>
      </p:sp>
      <p:sp>
        <p:nvSpPr>
          <p:cNvPr id="3" name="2 - Θέση κειμένου"/>
          <p:cNvSpPr>
            <a:spLocks noGrp="1"/>
          </p:cNvSpPr>
          <p:nvPr>
            <p:ph type="body" idx="2"/>
          </p:nvPr>
        </p:nvSpPr>
        <p:spPr/>
        <p:style>
          <a:lnRef idx="0">
            <a:schemeClr val="accent6"/>
          </a:lnRef>
          <a:fillRef idx="3">
            <a:schemeClr val="accent6"/>
          </a:fillRef>
          <a:effectRef idx="3">
            <a:schemeClr val="accent6"/>
          </a:effectRef>
          <a:fontRef idx="minor">
            <a:schemeClr val="lt1"/>
          </a:fontRef>
        </p:style>
        <p:txBody>
          <a:bodyPr>
            <a:normAutofit/>
          </a:bodyPr>
          <a:lstStyle/>
          <a:p>
            <a:r>
              <a:rPr lang="el-GR" sz="1800" b="1" dirty="0" smtClean="0"/>
              <a:t>Ποια στοιχεία, σύμφωνα με τον Ηρόδοτο, ενώνουν τους Έλληνες; </a:t>
            </a:r>
            <a:endParaRPr lang="el-GR" sz="1800" b="1" dirty="0"/>
          </a:p>
        </p:txBody>
      </p:sp>
      <p:sp>
        <p:nvSpPr>
          <p:cNvPr id="4" name="3 - Θέση περιεχομένου"/>
          <p:cNvSpPr>
            <a:spLocks noGrp="1"/>
          </p:cNvSpPr>
          <p:nvPr>
            <p:ph sz="half" idx="1"/>
          </p:nvPr>
        </p:nvSpPr>
        <p:spPr/>
        <p:style>
          <a:lnRef idx="1">
            <a:schemeClr val="dk1"/>
          </a:lnRef>
          <a:fillRef idx="2">
            <a:schemeClr val="dk1"/>
          </a:fillRef>
          <a:effectRef idx="1">
            <a:schemeClr val="dk1"/>
          </a:effectRef>
          <a:fontRef idx="minor">
            <a:schemeClr val="dk1"/>
          </a:fontRef>
        </p:style>
        <p:txBody>
          <a:bodyPr>
            <a:normAutofit fontScale="92500" lnSpcReduction="10000"/>
          </a:bodyPr>
          <a:lstStyle/>
          <a:p>
            <a:pPr>
              <a:buNone/>
            </a:pPr>
            <a:r>
              <a:rPr lang="el-GR" b="1" dirty="0" smtClean="0"/>
              <a:t>ΟΙ ΚΟΙΝΟΙ </a:t>
            </a:r>
            <a:r>
              <a:rPr lang="el-GR" b="1" dirty="0" smtClean="0"/>
              <a:t>ΔΕΣΜΟΙ</a:t>
            </a:r>
            <a:r>
              <a:rPr lang="en-US" b="1" dirty="0" smtClean="0"/>
              <a:t> </a:t>
            </a:r>
            <a:r>
              <a:rPr lang="el-GR" b="1" dirty="0" smtClean="0"/>
              <a:t>ΤΩΝ </a:t>
            </a:r>
            <a:r>
              <a:rPr lang="el-GR" b="1" dirty="0" smtClean="0"/>
              <a:t>ΕΛΛΗΝΩΝ </a:t>
            </a:r>
          </a:p>
          <a:p>
            <a:pPr>
              <a:buNone/>
            </a:pPr>
            <a:r>
              <a:rPr lang="en-US" dirty="0" smtClean="0"/>
              <a:t>   </a:t>
            </a:r>
            <a:r>
              <a:rPr lang="el-GR" dirty="0" smtClean="0"/>
              <a:t>Σπαρτιάτες </a:t>
            </a:r>
            <a:r>
              <a:rPr lang="el-GR" dirty="0" smtClean="0"/>
              <a:t>και Αθηναίοι συμφωνούν να αντιμετωπίσουν ενωμένοι τον περσικό κίνδυνο. Ειδικότερα, απαντώντας οι Αθηναίοι στους απεσταλμένους της Σπάρτης δηλώνουν: «Οι Έλληνες όλοι είναι από το ίδιο αίμα, έχουν την ίδια γλώσσα, έχουν ναούς και αγάλματα θεών και θυσίες όλα κοινά και συνήθειες ίδιες». Ηρόδοτος, Ιστορία, 8. 144.</a:t>
            </a:r>
          </a:p>
          <a:p>
            <a:endParaRPr lang="el-GR" dirty="0"/>
          </a:p>
        </p:txBody>
      </p:sp>
      <p:sp>
        <p:nvSpPr>
          <p:cNvPr id="5" name="4 - Θέση αριθμού διαφάνειας"/>
          <p:cNvSpPr>
            <a:spLocks noGrp="1"/>
          </p:cNvSpPr>
          <p:nvPr>
            <p:ph type="sldNum" sz="quarter" idx="11"/>
          </p:nvPr>
        </p:nvSpPr>
        <p:spPr/>
        <p:txBody>
          <a:bodyPr/>
          <a:lstStyle/>
          <a:p>
            <a:fld id="{CB65ABC7-5588-460D-ADA2-25B79733C354}" type="slidenum">
              <a:rPr lang="el-GR" smtClean="0"/>
              <a:t>2</a:t>
            </a:fld>
            <a:endParaRPr lang="el-GR" dirty="0"/>
          </a:p>
        </p:txBody>
      </p:sp>
      <p:sp>
        <p:nvSpPr>
          <p:cNvPr id="6" name="5 - Θέση υποσέλιδου"/>
          <p:cNvSpPr>
            <a:spLocks noGrp="1"/>
          </p:cNvSpPr>
          <p:nvPr>
            <p:ph type="ftr" sz="quarter" idx="12"/>
          </p:nvPr>
        </p:nvSpPr>
        <p:spPr/>
        <p:txBody>
          <a:bodyPr/>
          <a:lstStyle/>
          <a:p>
            <a:r>
              <a:rPr lang="el-GR" dirty="0" smtClean="0"/>
              <a:t>Πειραματικό Γυμνάσιο Αγίων Αναργύρων</a:t>
            </a:r>
            <a:endParaRPr lang="el-GR" dirty="0"/>
          </a:p>
        </p:txBody>
      </p:sp>
    </p:spTree>
  </p:cSld>
  <p:clrMapOvr>
    <a:masterClrMapping/>
  </p:clrMapOvr>
  <p:transition>
    <p:pull dir="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2. </a:t>
            </a:r>
            <a:endParaRPr lang="el-GR" dirty="0"/>
          </a:p>
        </p:txBody>
      </p:sp>
      <p:sp>
        <p:nvSpPr>
          <p:cNvPr id="3" name="2 - Θέση κειμένου"/>
          <p:cNvSpPr>
            <a:spLocks noGrp="1"/>
          </p:cNvSpPr>
          <p:nvPr>
            <p:ph type="body" idx="2"/>
          </p:nvPr>
        </p:nvSpPr>
        <p:spPr/>
        <p:style>
          <a:lnRef idx="0">
            <a:schemeClr val="accent6"/>
          </a:lnRef>
          <a:fillRef idx="3">
            <a:schemeClr val="accent6"/>
          </a:fillRef>
          <a:effectRef idx="3">
            <a:schemeClr val="accent6"/>
          </a:effectRef>
          <a:fontRef idx="minor">
            <a:schemeClr val="lt1"/>
          </a:fontRef>
        </p:style>
        <p:txBody>
          <a:bodyPr>
            <a:normAutofit fontScale="92500" lnSpcReduction="10000"/>
          </a:bodyPr>
          <a:lstStyle/>
          <a:p>
            <a:pPr marL="342900" indent="-342900">
              <a:buAutoNum type="arabicPeriod"/>
            </a:pPr>
            <a:r>
              <a:rPr lang="el-GR" sz="1800" b="1" dirty="0" smtClean="0"/>
              <a:t>Ποιο στοιχείο ξεχωρίζετε στην καταγωγή του Έλληνα; </a:t>
            </a:r>
          </a:p>
          <a:p>
            <a:pPr marL="342900" indent="-342900">
              <a:buAutoNum type="arabicPeriod"/>
            </a:pPr>
            <a:r>
              <a:rPr lang="el-GR" sz="1800" b="1" dirty="0" smtClean="0"/>
              <a:t>2. Τι σας θυμίζουν τα ονόματα των παιδιών του; </a:t>
            </a:r>
            <a:endParaRPr lang="el-GR" sz="1800" b="1" dirty="0"/>
          </a:p>
        </p:txBody>
      </p:sp>
      <p:sp>
        <p:nvSpPr>
          <p:cNvPr id="4" name="3 - Θέση περιεχομένου"/>
          <p:cNvSpPr>
            <a:spLocks noGrp="1"/>
          </p:cNvSpPr>
          <p:nvPr>
            <p:ph sz="half" idx="1"/>
          </p:nvPr>
        </p:nvSpPr>
        <p:spPr/>
        <p:style>
          <a:lnRef idx="1">
            <a:schemeClr val="accent1"/>
          </a:lnRef>
          <a:fillRef idx="2">
            <a:schemeClr val="accent1"/>
          </a:fillRef>
          <a:effectRef idx="1">
            <a:schemeClr val="accent1"/>
          </a:effectRef>
          <a:fontRef idx="minor">
            <a:schemeClr val="dk1"/>
          </a:fontRef>
        </p:style>
        <p:txBody>
          <a:bodyPr>
            <a:normAutofit fontScale="85000" lnSpcReduction="10000"/>
          </a:bodyPr>
          <a:lstStyle/>
          <a:p>
            <a:pPr>
              <a:buNone/>
            </a:pPr>
            <a:r>
              <a:rPr lang="el-GR" dirty="0" smtClean="0"/>
              <a:t>    Από </a:t>
            </a:r>
            <a:r>
              <a:rPr lang="el-GR" dirty="0" smtClean="0"/>
              <a:t>την Πύρρα και το Δευκαλίωνα γεννήθηκε πρώτος ο Έλλην, που μερικοί λένε ότι είναι γιος του Δία, δεύτερος ο Αμφικτύων, που βασίλεψε στην Αττική μετά τον Κραναό, και τρίτη μια κόρη, η Πρωτογένεια, που γέννησε από το Δία τον Αέθλιο. Από τον Έλληνα και τη νύμφη Ορσηίδα γεννήθηκαν ο Δώρος, ο Ξούθος και ο Αίολος. Αυτός (ο Έλλην) ονόμασε, από το δικό του όνομα, Έλληνες όσους λέγονταν πρώτα Γραικοί και μοίρασε τη χώρα τους στα παιδιά του.</a:t>
            </a:r>
          </a:p>
          <a:p>
            <a:pPr>
              <a:buNone/>
            </a:pPr>
            <a:r>
              <a:rPr lang="el-GR" dirty="0" smtClean="0"/>
              <a:t>				Απολλόδωρου</a:t>
            </a:r>
            <a:r>
              <a:rPr lang="el-GR" dirty="0" smtClean="0"/>
              <a:t>, </a:t>
            </a:r>
            <a:r>
              <a:rPr lang="el-GR" i="1" dirty="0" smtClean="0"/>
              <a:t>Βιβλιοθήκη</a:t>
            </a:r>
            <a:r>
              <a:rPr lang="el-GR" dirty="0" smtClean="0"/>
              <a:t>, Ι, 7, 2 – 3.</a:t>
            </a:r>
          </a:p>
          <a:p>
            <a:endParaRPr lang="el-GR" dirty="0"/>
          </a:p>
        </p:txBody>
      </p:sp>
      <p:sp>
        <p:nvSpPr>
          <p:cNvPr id="5" name="4 - Θέση αριθμού διαφάνειας"/>
          <p:cNvSpPr>
            <a:spLocks noGrp="1"/>
          </p:cNvSpPr>
          <p:nvPr>
            <p:ph type="sldNum" sz="quarter" idx="11"/>
          </p:nvPr>
        </p:nvSpPr>
        <p:spPr/>
        <p:txBody>
          <a:bodyPr/>
          <a:lstStyle/>
          <a:p>
            <a:fld id="{CB65ABC7-5588-460D-ADA2-25B79733C354}" type="slidenum">
              <a:rPr lang="el-GR" smtClean="0"/>
              <a:t>3</a:t>
            </a:fld>
            <a:endParaRPr lang="el-GR" dirty="0"/>
          </a:p>
        </p:txBody>
      </p:sp>
      <p:sp>
        <p:nvSpPr>
          <p:cNvPr id="6" name="5 - Θέση υποσέλιδου"/>
          <p:cNvSpPr>
            <a:spLocks noGrp="1"/>
          </p:cNvSpPr>
          <p:nvPr>
            <p:ph type="ftr" sz="quarter" idx="12"/>
          </p:nvPr>
        </p:nvSpPr>
        <p:spPr/>
        <p:txBody>
          <a:bodyPr/>
          <a:lstStyle/>
          <a:p>
            <a:r>
              <a:rPr lang="el-GR" dirty="0" smtClean="0"/>
              <a:t>Πειραματικό Γυμνάσιο Αγίων Αναργύρων</a:t>
            </a:r>
            <a:endParaRPr lang="el-GR" dirty="0"/>
          </a:p>
        </p:txBody>
      </p:sp>
    </p:spTree>
  </p:cSld>
  <p:clrMapOvr>
    <a:masterClrMapping/>
  </p:clrMapOvr>
  <p:transition>
    <p:pull dir="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r>
              <a:rPr lang="el-GR" dirty="0" smtClean="0"/>
              <a:t>Πειραματικό Γυμνάσιο Αγίων Αναργύρων</a:t>
            </a:r>
            <a:endParaRPr lang="el-GR" dirty="0"/>
          </a:p>
        </p:txBody>
      </p:sp>
      <p:sp>
        <p:nvSpPr>
          <p:cNvPr id="3" name="2 - Θέση αριθμού διαφάνειας"/>
          <p:cNvSpPr>
            <a:spLocks noGrp="1"/>
          </p:cNvSpPr>
          <p:nvPr>
            <p:ph type="sldNum" sz="quarter" idx="12"/>
          </p:nvPr>
        </p:nvSpPr>
        <p:spPr/>
        <p:txBody>
          <a:bodyPr/>
          <a:lstStyle/>
          <a:p>
            <a:fld id="{CB65ABC7-5588-460D-ADA2-25B79733C354}" type="slidenum">
              <a:rPr lang="el-GR" smtClean="0"/>
              <a:t>4</a:t>
            </a:fld>
            <a:endParaRPr lang="el-GR" dirty="0"/>
          </a:p>
        </p:txBody>
      </p:sp>
      <p:pic>
        <p:nvPicPr>
          <p:cNvPr id="4" name="irc_mi" descr="http://image.slidesharecdn.com/6-111214015618-phpapp02/95/6-20-638.jpg?cb=1418650286"/>
          <p:cNvPicPr/>
          <p:nvPr/>
        </p:nvPicPr>
        <p:blipFill>
          <a:blip r:embed="rId2"/>
          <a:srcRect/>
          <a:stretch>
            <a:fillRect/>
          </a:stretch>
        </p:blipFill>
        <p:spPr bwMode="auto">
          <a:xfrm>
            <a:off x="571473" y="428604"/>
            <a:ext cx="8143932" cy="5929354"/>
          </a:xfrm>
          <a:prstGeom prst="rect">
            <a:avLst/>
          </a:prstGeom>
          <a:noFill/>
          <a:ln w="9525">
            <a:noFill/>
            <a:miter lim="800000"/>
            <a:headEnd/>
            <a:tailEnd/>
          </a:ln>
        </p:spPr>
      </p:pic>
    </p:spTree>
  </p:cSld>
  <p:clrMapOvr>
    <a:masterClrMapping/>
  </p:clrMapOvr>
  <p:transition>
    <p:pull dir="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Οι Ολυμπιακοί αγώνες</a:t>
            </a:r>
            <a:endParaRPr lang="el-GR" dirty="0"/>
          </a:p>
        </p:txBody>
      </p:sp>
      <p:sp>
        <p:nvSpPr>
          <p:cNvPr id="3" name="2 - Θέση κειμένου"/>
          <p:cNvSpPr>
            <a:spLocks noGrp="1"/>
          </p:cNvSpPr>
          <p:nvPr>
            <p:ph type="body" idx="1"/>
          </p:nvPr>
        </p:nvSpPr>
        <p:spPr/>
        <p:txBody>
          <a:bodyPr/>
          <a:lstStyle/>
          <a:p>
            <a:pPr algn="ctr"/>
            <a:r>
              <a:rPr lang="el-GR" dirty="0" smtClean="0"/>
              <a:t>Στην αρχαιοτητα</a:t>
            </a:r>
            <a:endParaRPr lang="el-GR" dirty="0"/>
          </a:p>
        </p:txBody>
      </p:sp>
      <p:sp>
        <p:nvSpPr>
          <p:cNvPr id="4" name="3 - Θέση κειμένου"/>
          <p:cNvSpPr>
            <a:spLocks noGrp="1"/>
          </p:cNvSpPr>
          <p:nvPr>
            <p:ph type="body" sz="half" idx="3"/>
          </p:nvPr>
        </p:nvSpPr>
        <p:spPr/>
        <p:txBody>
          <a:bodyPr/>
          <a:lstStyle/>
          <a:p>
            <a:pPr algn="ctr"/>
            <a:r>
              <a:rPr lang="el-GR" dirty="0" smtClean="0"/>
              <a:t>σημερα</a:t>
            </a:r>
            <a:endParaRPr lang="el-GR" dirty="0"/>
          </a:p>
        </p:txBody>
      </p:sp>
      <p:sp>
        <p:nvSpPr>
          <p:cNvPr id="5" name="4 - Θέση περιεχομένου"/>
          <p:cNvSpPr>
            <a:spLocks noGrp="1"/>
          </p:cNvSpPr>
          <p:nvPr>
            <p:ph sz="quarter" idx="2"/>
          </p:nvPr>
        </p:nvSpPr>
        <p:spPr/>
        <p:style>
          <a:lnRef idx="1">
            <a:schemeClr val="accent2"/>
          </a:lnRef>
          <a:fillRef idx="2">
            <a:schemeClr val="accent2"/>
          </a:fillRef>
          <a:effectRef idx="1">
            <a:schemeClr val="accent2"/>
          </a:effectRef>
          <a:fontRef idx="minor">
            <a:schemeClr val="dk1"/>
          </a:fontRef>
        </p:style>
        <p:txBody>
          <a:bodyPr>
            <a:normAutofit lnSpcReduction="10000"/>
          </a:bodyPr>
          <a:lstStyle/>
          <a:p>
            <a:pPr>
              <a:buNone/>
            </a:pPr>
            <a:r>
              <a:rPr lang="el-GR" dirty="0" smtClean="0"/>
              <a:t>     Οι </a:t>
            </a:r>
            <a:r>
              <a:rPr lang="el-GR" b="1" dirty="0" smtClean="0"/>
              <a:t>Ολυμπιακοί αγώνες</a:t>
            </a:r>
            <a:r>
              <a:rPr lang="el-GR" dirty="0" smtClean="0"/>
              <a:t> ήταν η πιο μεγάλη συνάντηση των Ελλήνων. Στους αγώνες αυτούς, που γίνονταν κάθε τέσσερα χρόνια, έπαιρναν μέρος μόνο Έλληνες. Επίσημα άρχισαν να τελούνται το 776 π</a:t>
            </a:r>
            <a:r>
              <a:rPr lang="el-GR" dirty="0" smtClean="0"/>
              <a:t>. Χ</a:t>
            </a:r>
            <a:r>
              <a:rPr lang="el-GR" dirty="0" smtClean="0"/>
              <a:t>., έτος το οποίο αργότερα αποτέλεσε τη βάση για τη χρονολόγηση των γεγονότων.</a:t>
            </a:r>
            <a:endParaRPr lang="el-GR" dirty="0"/>
          </a:p>
        </p:txBody>
      </p:sp>
      <p:sp>
        <p:nvSpPr>
          <p:cNvPr id="6" name="5 - Θέση περιεχομένου"/>
          <p:cNvSpPr>
            <a:spLocks noGrp="1"/>
          </p:cNvSpPr>
          <p:nvPr>
            <p:ph sz="quarter" idx="4"/>
          </p:nvPr>
        </p:nvSpPr>
        <p:spPr>
          <a:xfrm>
            <a:off x="4643438" y="2357430"/>
            <a:ext cx="4041775" cy="3941763"/>
          </a:xfrm>
        </p:spPr>
        <p:style>
          <a:lnRef idx="1">
            <a:schemeClr val="accent3"/>
          </a:lnRef>
          <a:fillRef idx="2">
            <a:schemeClr val="accent3"/>
          </a:fillRef>
          <a:effectRef idx="1">
            <a:schemeClr val="accent3"/>
          </a:effectRef>
          <a:fontRef idx="minor">
            <a:schemeClr val="dk1"/>
          </a:fontRef>
        </p:style>
        <p:txBody>
          <a:bodyPr/>
          <a:lstStyle/>
          <a:p>
            <a:pPr>
              <a:buNone/>
            </a:pPr>
            <a:r>
              <a:rPr lang="el-GR" dirty="0" smtClean="0"/>
              <a:t>.</a:t>
            </a:r>
            <a:endParaRPr lang="el-GR" dirty="0"/>
          </a:p>
        </p:txBody>
      </p:sp>
      <p:sp>
        <p:nvSpPr>
          <p:cNvPr id="7" name="6 - Θέση υποσέλιδου"/>
          <p:cNvSpPr>
            <a:spLocks noGrp="1"/>
          </p:cNvSpPr>
          <p:nvPr>
            <p:ph type="ftr" sz="quarter" idx="11"/>
          </p:nvPr>
        </p:nvSpPr>
        <p:spPr/>
        <p:txBody>
          <a:bodyPr/>
          <a:lstStyle/>
          <a:p>
            <a:r>
              <a:rPr lang="el-GR" dirty="0" smtClean="0"/>
              <a:t>Πειραματικό Γυμνάσιο Αγίων Αναργύρων</a:t>
            </a:r>
            <a:endParaRPr lang="el-GR" dirty="0"/>
          </a:p>
        </p:txBody>
      </p:sp>
      <p:sp>
        <p:nvSpPr>
          <p:cNvPr id="8" name="7 - Θέση αριθμού διαφάνειας"/>
          <p:cNvSpPr>
            <a:spLocks noGrp="1"/>
          </p:cNvSpPr>
          <p:nvPr>
            <p:ph type="sldNum" sz="quarter" idx="12"/>
          </p:nvPr>
        </p:nvSpPr>
        <p:spPr/>
        <p:txBody>
          <a:bodyPr/>
          <a:lstStyle/>
          <a:p>
            <a:fld id="{CB65ABC7-5588-460D-ADA2-25B79733C354}" type="slidenum">
              <a:rPr lang="el-GR" smtClean="0"/>
              <a:t>5</a:t>
            </a:fld>
            <a:endParaRPr lang="el-GR" dirty="0"/>
          </a:p>
        </p:txBody>
      </p:sp>
      <p:pic>
        <p:nvPicPr>
          <p:cNvPr id="9" name="8 - Εικόνα" descr="Olympic rings without rims.svg"/>
          <p:cNvPicPr/>
          <p:nvPr/>
        </p:nvPicPr>
        <p:blipFill>
          <a:blip r:embed="rId2"/>
          <a:srcRect/>
          <a:stretch>
            <a:fillRect/>
          </a:stretch>
        </p:blipFill>
        <p:spPr bwMode="auto">
          <a:xfrm>
            <a:off x="5072066" y="3357562"/>
            <a:ext cx="3276000" cy="1800000"/>
          </a:xfrm>
          <a:prstGeom prst="rect">
            <a:avLst/>
          </a:prstGeom>
          <a:noFill/>
          <a:ln w="9525">
            <a:noFill/>
            <a:miter lim="800000"/>
            <a:headEnd/>
            <a:tailEnd/>
          </a:ln>
        </p:spPr>
      </p:pic>
      <p:pic>
        <p:nvPicPr>
          <p:cNvPr id="3074" name="Picture 2" descr="http://ebooks.edu.gr/modules/ebook/show.php/DSGYM-A105/29/158,914/images/kef04_06/SEL_083_J.jpg"/>
          <p:cNvPicPr>
            <a:picLocks noChangeAspect="1" noChangeArrowheads="1"/>
          </p:cNvPicPr>
          <p:nvPr/>
        </p:nvPicPr>
        <p:blipFill>
          <a:blip r:embed="rId3"/>
          <a:srcRect/>
          <a:stretch>
            <a:fillRect/>
          </a:stretch>
        </p:blipFill>
        <p:spPr bwMode="auto">
          <a:xfrm>
            <a:off x="285720" y="571480"/>
            <a:ext cx="2655615" cy="1080000"/>
          </a:xfrm>
          <a:prstGeom prst="rect">
            <a:avLst/>
          </a:prstGeom>
          <a:noFill/>
        </p:spPr>
      </p:pic>
    </p:spTree>
  </p:cSld>
  <p:clrMapOvr>
    <a:masterClrMapping/>
  </p:clrMapOvr>
  <p:transition>
    <p:pull dir="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Μαντεία</a:t>
            </a:r>
            <a:endParaRPr lang="el-GR" dirty="0"/>
          </a:p>
        </p:txBody>
      </p:sp>
      <p:sp>
        <p:nvSpPr>
          <p:cNvPr id="3" name="2 - Θέση περιεχομένου"/>
          <p:cNvSpPr>
            <a:spLocks noGrp="1"/>
          </p:cNvSpPr>
          <p:nvPr>
            <p:ph sz="half" idx="1"/>
          </p:nvPr>
        </p:nvSpPr>
        <p:spPr>
          <a:xfrm>
            <a:off x="357158" y="1357298"/>
            <a:ext cx="4614866" cy="5000660"/>
          </a:xfrm>
        </p:spPr>
        <p:style>
          <a:lnRef idx="1">
            <a:schemeClr val="accent4"/>
          </a:lnRef>
          <a:fillRef idx="2">
            <a:schemeClr val="accent4"/>
          </a:fillRef>
          <a:effectRef idx="1">
            <a:schemeClr val="accent4"/>
          </a:effectRef>
          <a:fontRef idx="minor">
            <a:schemeClr val="dk1"/>
          </a:fontRef>
        </p:style>
        <p:txBody>
          <a:bodyPr>
            <a:noAutofit/>
          </a:bodyPr>
          <a:lstStyle/>
          <a:p>
            <a:pPr>
              <a:buNone/>
            </a:pPr>
            <a:r>
              <a:rPr lang="el-GR" sz="1400" b="1" dirty="0" smtClean="0"/>
              <a:t>        ΟΙ </a:t>
            </a:r>
            <a:r>
              <a:rPr lang="el-GR" sz="1400" b="1" dirty="0" smtClean="0"/>
              <a:t>ΧΡΗΣΜΟΙ ΤΟΥ ΜΑΝΤΕΙΟΥ </a:t>
            </a:r>
          </a:p>
          <a:p>
            <a:pPr>
              <a:buNone/>
            </a:pPr>
            <a:r>
              <a:rPr lang="el-GR" sz="1400" dirty="0" smtClean="0"/>
              <a:t>        Οι </a:t>
            </a:r>
            <a:r>
              <a:rPr lang="el-GR" sz="1400" dirty="0" smtClean="0"/>
              <a:t>ερωτώντες διατύπωναν την ερώτηση γραπτά ή προφορικά... Η Πυθία, αθέατη απ' όλους, υπνωτισμένη από το μάσημα των φύλλων δάφνης, τα λιβάνια και τους καπνούς, έδινε την απάντηση με λέξεις ασυνάρτητες, κραυγές ακατάληπτες... Η απάντηση ήταν σκοτεινή και διφορούμενη, την οποία όμως οι πιστοί ερμήνευαν με τον τρόπο που τους άρεσε και μόνο αν το μέλλον ερχόταν αντίθετο, έβλεπε κανείς τη σωστή ερμηνεία. Έτσι δικαιολογείται το επίθετο του Απόλλωνα, Λοξίας. Ένα από τα γνωστότερα παραδείγματα αμφίβολου χρησμού είναι η απάντηση του μαντείου στον βασιλιά των Λυδών Κροίσο. Είχε ρωτήσει αν θα κέρδιζε πολεμώντας με τους Πέρσες. Ανάμεσα στα δύο βασίλεια ήταν το ποτάμι Άλυς. Το μαντείο απάντησε: Αν ο Κροίσος διαβεί τον Άλυ, θα καταστρέψει ένα μεγάλο κράτος. Ο Κροίσος ερμήνευσε τον χρησμό όπως του άρεσε, έκαμε τον πόλεμο, αλλά νικήθηκε. Τότε όλοι κατάλαβαν ότι το μαντείο εννοούσε ότι ο Κροίσος περνώντας τον Άλυ, δηλαδή κηρύσσοντας τον πόλεμο κατά των Περσών, θα καταστρέψει το δικό του κράτος. </a:t>
            </a:r>
            <a:endParaRPr lang="el-GR" sz="1400" dirty="0"/>
          </a:p>
        </p:txBody>
      </p:sp>
      <p:sp>
        <p:nvSpPr>
          <p:cNvPr id="4" name="3 - Θέση περιεχομένου"/>
          <p:cNvSpPr>
            <a:spLocks noGrp="1"/>
          </p:cNvSpPr>
          <p:nvPr>
            <p:ph sz="half" idx="2"/>
          </p:nvPr>
        </p:nvSpPr>
        <p:spPr/>
        <p:txBody>
          <a:bodyPr>
            <a:normAutofit/>
          </a:bodyPr>
          <a:lstStyle/>
          <a:p>
            <a:pPr>
              <a:buNone/>
            </a:pPr>
            <a:r>
              <a:rPr lang="el-GR" dirty="0" smtClean="0"/>
              <a:t>     Σε ποιο μαντείο αναφέρεται το παράθεμα; Σε ποιον θεό ανήκε; Πώς δινόταν ο χρησμός;</a:t>
            </a:r>
          </a:p>
          <a:p>
            <a:pPr>
              <a:buNone/>
            </a:pPr>
            <a:endParaRPr lang="el-GR" dirty="0" smtClean="0"/>
          </a:p>
          <a:p>
            <a:pPr>
              <a:buNone/>
            </a:pPr>
            <a:r>
              <a:rPr lang="el-GR" dirty="0" smtClean="0"/>
              <a:t>    Ποιο χαρακτηριστικό είχαν οι χρησμοί του μαντείου; </a:t>
            </a:r>
            <a:endParaRPr lang="el-GR" dirty="0"/>
          </a:p>
        </p:txBody>
      </p:sp>
      <p:sp>
        <p:nvSpPr>
          <p:cNvPr id="5" name="4 - Θέση υποσέλιδου"/>
          <p:cNvSpPr>
            <a:spLocks noGrp="1"/>
          </p:cNvSpPr>
          <p:nvPr>
            <p:ph type="ftr" sz="quarter" idx="11"/>
          </p:nvPr>
        </p:nvSpPr>
        <p:spPr/>
        <p:txBody>
          <a:bodyPr/>
          <a:lstStyle/>
          <a:p>
            <a:r>
              <a:rPr lang="el-GR" dirty="0" smtClean="0"/>
              <a:t>Πειραματικό Γυμνάσιο Αγίων Αναργύρων</a:t>
            </a:r>
            <a:endParaRPr lang="el-GR" dirty="0"/>
          </a:p>
        </p:txBody>
      </p:sp>
      <p:sp>
        <p:nvSpPr>
          <p:cNvPr id="6" name="5 - Θέση αριθμού διαφάνειας"/>
          <p:cNvSpPr>
            <a:spLocks noGrp="1"/>
          </p:cNvSpPr>
          <p:nvPr>
            <p:ph type="sldNum" sz="quarter" idx="12"/>
          </p:nvPr>
        </p:nvSpPr>
        <p:spPr/>
        <p:txBody>
          <a:bodyPr/>
          <a:lstStyle/>
          <a:p>
            <a:fld id="{CB65ABC7-5588-460D-ADA2-25B79733C354}" type="slidenum">
              <a:rPr lang="el-GR" smtClean="0"/>
              <a:t>6</a:t>
            </a:fld>
            <a:endParaRPr lang="el-GR" dirty="0"/>
          </a:p>
        </p:txBody>
      </p:sp>
      <p:pic>
        <p:nvPicPr>
          <p:cNvPr id="1026" name="Picture 2" descr="http://ebooks.edu.gr/modules/ebook/show.php/DSGYM-A105/29/158,914/images/kef04_06/SEL_084_J.jpg"/>
          <p:cNvPicPr>
            <a:picLocks noChangeAspect="1" noChangeArrowheads="1"/>
          </p:cNvPicPr>
          <p:nvPr/>
        </p:nvPicPr>
        <p:blipFill>
          <a:blip r:embed="rId2"/>
          <a:srcRect/>
          <a:stretch>
            <a:fillRect/>
          </a:stretch>
        </p:blipFill>
        <p:spPr bwMode="auto">
          <a:xfrm>
            <a:off x="4572001" y="285728"/>
            <a:ext cx="1694416" cy="1332000"/>
          </a:xfrm>
          <a:prstGeom prst="rect">
            <a:avLst/>
          </a:prstGeom>
          <a:noFill/>
        </p:spPr>
      </p:pic>
    </p:spTree>
  </p:cSld>
  <p:clrMapOvr>
    <a:masterClrMapping/>
  </p:clrMapOvr>
  <p:transition>
    <p:pull dir="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5. Ένας μύθος για την ίδρυση του μαντείου της Δωδώνης</a:t>
            </a:r>
            <a:endParaRPr lang="el-GR" dirty="0"/>
          </a:p>
        </p:txBody>
      </p:sp>
      <p:sp>
        <p:nvSpPr>
          <p:cNvPr id="3" name="2 - Θέση κειμένου"/>
          <p:cNvSpPr>
            <a:spLocks noGrp="1"/>
          </p:cNvSpPr>
          <p:nvPr>
            <p:ph type="body" idx="2"/>
          </p:nvPr>
        </p:nvSpPr>
        <p:spPr/>
        <p:style>
          <a:lnRef idx="1">
            <a:schemeClr val="accent6"/>
          </a:lnRef>
          <a:fillRef idx="2">
            <a:schemeClr val="accent6"/>
          </a:fillRef>
          <a:effectRef idx="1">
            <a:schemeClr val="accent6"/>
          </a:effectRef>
          <a:fontRef idx="minor">
            <a:schemeClr val="dk1"/>
          </a:fontRef>
        </p:style>
        <p:txBody>
          <a:bodyPr>
            <a:normAutofit/>
          </a:bodyPr>
          <a:lstStyle/>
          <a:p>
            <a:r>
              <a:rPr lang="el-GR" sz="1800" b="1" dirty="0" smtClean="0"/>
              <a:t>Γιατί, πιστεύεις, ότι διαδόθηκε αυτή η υπερφυσική διήγηση για το μαντείο της Δωδώνης;</a:t>
            </a:r>
            <a:endParaRPr lang="el-GR" sz="1800" b="1" dirty="0"/>
          </a:p>
        </p:txBody>
      </p:sp>
      <p:sp>
        <p:nvSpPr>
          <p:cNvPr id="4" name="3 - Θέση περιεχομένου"/>
          <p:cNvSpPr>
            <a:spLocks noGrp="1"/>
          </p:cNvSpPr>
          <p:nvPr>
            <p:ph sz="half" idx="1"/>
          </p:nvPr>
        </p:nvSpPr>
        <p:spPr/>
        <p:style>
          <a:lnRef idx="1">
            <a:schemeClr val="accent5"/>
          </a:lnRef>
          <a:fillRef idx="2">
            <a:schemeClr val="accent5"/>
          </a:fillRef>
          <a:effectRef idx="1">
            <a:schemeClr val="accent5"/>
          </a:effectRef>
          <a:fontRef idx="minor">
            <a:schemeClr val="dk1"/>
          </a:fontRef>
        </p:style>
        <p:txBody>
          <a:bodyPr>
            <a:normAutofit fontScale="92500"/>
          </a:bodyPr>
          <a:lstStyle/>
          <a:p>
            <a:pPr>
              <a:buNone/>
            </a:pPr>
            <a:r>
              <a:rPr lang="el-GR" dirty="0" smtClean="0"/>
              <a:t>    Και </a:t>
            </a:r>
            <a:r>
              <a:rPr lang="el-GR" dirty="0" smtClean="0"/>
              <a:t>οι ιέρειες της Δωδώνης λένε αυτά: Δύο μαύρα περιστέρια πέταξαν από τη Θήβα της </a:t>
            </a:r>
            <a:r>
              <a:rPr lang="el-GR" dirty="0" smtClean="0"/>
              <a:t>Αιγύπτου </a:t>
            </a:r>
            <a:r>
              <a:rPr lang="el-GR" dirty="0" smtClean="0"/>
              <a:t>το ένα πήγε στη Λιβύη και το άλλο έφτασε στη Δωδώνη. Κι αφού κάθισε σε μια βαλανιδιά, μίλησε μ’  ανθρώπινη φωνή και είπε ότι πρέπει εκεί να ιδρυθεί ένα μαντείο του Δία. Αυτά τα λόγια θεωρήθηκαν σαν θεϊκή προσταγή κι έτσι ιδρύθηκε το μαντείο. 		(Ηρόδοτος, Β. 55)</a:t>
            </a:r>
          </a:p>
          <a:p>
            <a:endParaRPr lang="el-GR" dirty="0"/>
          </a:p>
        </p:txBody>
      </p:sp>
      <p:sp>
        <p:nvSpPr>
          <p:cNvPr id="5" name="4 - Θέση αριθμού διαφάνειας"/>
          <p:cNvSpPr>
            <a:spLocks noGrp="1"/>
          </p:cNvSpPr>
          <p:nvPr>
            <p:ph type="sldNum" sz="quarter" idx="11"/>
          </p:nvPr>
        </p:nvSpPr>
        <p:spPr/>
        <p:txBody>
          <a:bodyPr/>
          <a:lstStyle/>
          <a:p>
            <a:fld id="{CB65ABC7-5588-460D-ADA2-25B79733C354}" type="slidenum">
              <a:rPr lang="el-GR" smtClean="0"/>
              <a:t>7</a:t>
            </a:fld>
            <a:endParaRPr lang="el-GR" dirty="0"/>
          </a:p>
        </p:txBody>
      </p:sp>
      <p:sp>
        <p:nvSpPr>
          <p:cNvPr id="6" name="5 - Θέση υποσέλιδου"/>
          <p:cNvSpPr>
            <a:spLocks noGrp="1"/>
          </p:cNvSpPr>
          <p:nvPr>
            <p:ph type="ftr" sz="quarter" idx="12"/>
          </p:nvPr>
        </p:nvSpPr>
        <p:spPr/>
        <p:txBody>
          <a:bodyPr/>
          <a:lstStyle/>
          <a:p>
            <a:r>
              <a:rPr lang="el-GR" smtClean="0"/>
              <a:t>Πειραματικό Γυμνάσιο Αγίων Αναργύρων</a:t>
            </a:r>
            <a:endParaRPr lang="el-GR" dirty="0"/>
          </a:p>
        </p:txBody>
      </p:sp>
      <p:pic>
        <p:nvPicPr>
          <p:cNvPr id="20482" name="Picture 2" descr="http://ebooks.edu.gr/modules/ebook/show.php/DSGYM-A105/29/158,914/images/kef04_06/SEL_085_J.jpg"/>
          <p:cNvPicPr>
            <a:picLocks noChangeAspect="1" noChangeArrowheads="1"/>
          </p:cNvPicPr>
          <p:nvPr/>
        </p:nvPicPr>
        <p:blipFill>
          <a:blip r:embed="rId2"/>
          <a:srcRect/>
          <a:stretch>
            <a:fillRect/>
          </a:stretch>
        </p:blipFill>
        <p:spPr bwMode="auto">
          <a:xfrm>
            <a:off x="2428860" y="142852"/>
            <a:ext cx="2424489" cy="1980000"/>
          </a:xfrm>
          <a:prstGeom prst="rect">
            <a:avLst/>
          </a:prstGeom>
          <a:noFill/>
        </p:spPr>
      </p:pic>
    </p:spTree>
  </p:cSld>
  <p:clrMapOvr>
    <a:masterClrMapping/>
  </p:clrMapOvr>
  <p:transition>
    <p:pull dir="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Αμφικτιονίες</a:t>
            </a:r>
            <a:endParaRPr lang="el-GR" dirty="0"/>
          </a:p>
        </p:txBody>
      </p:sp>
      <p:sp>
        <p:nvSpPr>
          <p:cNvPr id="3" name="2 - Θέση κειμένου"/>
          <p:cNvSpPr>
            <a:spLocks noGrp="1"/>
          </p:cNvSpPr>
          <p:nvPr>
            <p:ph type="body" idx="2"/>
          </p:nvPr>
        </p:nvSpPr>
        <p:spPr/>
        <p:style>
          <a:lnRef idx="1">
            <a:schemeClr val="dk1"/>
          </a:lnRef>
          <a:fillRef idx="2">
            <a:schemeClr val="dk1"/>
          </a:fillRef>
          <a:effectRef idx="1">
            <a:schemeClr val="dk1"/>
          </a:effectRef>
          <a:fontRef idx="minor">
            <a:schemeClr val="dk1"/>
          </a:fontRef>
        </p:style>
        <p:txBody>
          <a:bodyPr>
            <a:normAutofit/>
          </a:bodyPr>
          <a:lstStyle/>
          <a:p>
            <a:r>
              <a:rPr lang="el-GR" sz="1800" b="1" dirty="0" smtClean="0"/>
              <a:t>Τι ήταν και πώς λειτουργούσε η αμφικτιονία των Δελφών; </a:t>
            </a:r>
            <a:endParaRPr lang="el-GR" sz="1800" b="1" dirty="0"/>
          </a:p>
        </p:txBody>
      </p:sp>
      <p:sp>
        <p:nvSpPr>
          <p:cNvPr id="4" name="3 - Θέση περιεχομένου"/>
          <p:cNvSpPr>
            <a:spLocks noGrp="1"/>
          </p:cNvSpPr>
          <p:nvPr>
            <p:ph sz="half" idx="1"/>
          </p:nvPr>
        </p:nvSpPr>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pPr>
              <a:buNone/>
            </a:pPr>
            <a:r>
              <a:rPr lang="el-GR" dirty="0" smtClean="0"/>
              <a:t>     Οι </a:t>
            </a:r>
            <a:r>
              <a:rPr lang="el-GR" dirty="0" smtClean="0"/>
              <a:t>πόλεις που βρίσκονταν γύρω από ένα ιερό συγκροτούσαν ενώσεις, με σκοπό να ρυθμίζουν θέματα που σχετίζονταν με τη λειτουργία και την ασφάλειά του. Οι ενώσεις αυτές ονομάζονταν αμφικτιονίες. Η πιο γνωστή ήταν η αμφικτιονία των Δελφών. Κάθε πόλη συμμετείχε στην ένωση με δύο αντιπροσώπους, οι οποίοι συνεδρίαζαν δύο φορές τον χρόνο. Τα θέματα που συζητούσαν αφορούσαν όχι μόνο το ιερό, αλλά και εκδηλώσεις της κοινωνικής ζωής. Μια απόφαση μάλιστα, όπως αυτή που έλεγε ότι η στέρηση νερού για οποιονδήποτε λόγο από μια πόλη αποτελεί πράξη ιεροσυλίας, θεωρείται και σήμερα ως πολύ προοδευτική. Γενικά, οι αποφάσεις των αμφικτιονιών ήταν σεβαστές από όλους.</a:t>
            </a:r>
            <a:endParaRPr lang="el-GR" dirty="0"/>
          </a:p>
        </p:txBody>
      </p:sp>
      <p:sp>
        <p:nvSpPr>
          <p:cNvPr id="5" name="4 - Θέση αριθμού διαφάνειας"/>
          <p:cNvSpPr>
            <a:spLocks noGrp="1"/>
          </p:cNvSpPr>
          <p:nvPr>
            <p:ph type="sldNum" sz="quarter" idx="11"/>
          </p:nvPr>
        </p:nvSpPr>
        <p:spPr/>
        <p:txBody>
          <a:bodyPr/>
          <a:lstStyle/>
          <a:p>
            <a:fld id="{CB65ABC7-5588-460D-ADA2-25B79733C354}" type="slidenum">
              <a:rPr lang="el-GR" smtClean="0"/>
              <a:t>8</a:t>
            </a:fld>
            <a:endParaRPr lang="el-GR" dirty="0"/>
          </a:p>
        </p:txBody>
      </p:sp>
      <p:sp>
        <p:nvSpPr>
          <p:cNvPr id="6" name="5 - Θέση υποσέλιδου"/>
          <p:cNvSpPr>
            <a:spLocks noGrp="1"/>
          </p:cNvSpPr>
          <p:nvPr>
            <p:ph type="ftr" sz="quarter" idx="12"/>
          </p:nvPr>
        </p:nvSpPr>
        <p:spPr/>
        <p:txBody>
          <a:bodyPr/>
          <a:lstStyle/>
          <a:p>
            <a:r>
              <a:rPr lang="el-GR" smtClean="0"/>
              <a:t>Πειραματικό Γυμνάσιο Αγίων Αναργύρων</a:t>
            </a:r>
            <a:endParaRPr lang="el-GR" dirty="0"/>
          </a:p>
        </p:txBody>
      </p:sp>
    </p:spTree>
  </p:cSld>
  <p:clrMapOvr>
    <a:masterClrMapping/>
  </p:clrMapOvr>
  <p:transition>
    <p:pull dir="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Τήξη">
  <a:themeElements>
    <a:clrScheme name="Τήξη">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Τήξη">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Τήξη">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42</TotalTime>
  <Words>727</Words>
  <Application>Microsoft Office PowerPoint</Application>
  <PresentationFormat>Προβολή στην οθόνη (4:3)</PresentationFormat>
  <Paragraphs>42</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Τήξη</vt:lpstr>
      <vt:lpstr>ΠΑΝΕΛΛΗΝΙΟΙ ΔΕΣΜΟΙ</vt:lpstr>
      <vt:lpstr>1.</vt:lpstr>
      <vt:lpstr>2. </vt:lpstr>
      <vt:lpstr>Διαφάνεια 4</vt:lpstr>
      <vt:lpstr>Οι Ολυμπιακοί αγώνες</vt:lpstr>
      <vt:lpstr>Μαντεία</vt:lpstr>
      <vt:lpstr>5. Ένας μύθος για την ίδρυση του μαντείου της Δωδώνης</vt:lpstr>
      <vt:lpstr>Αμφικτιονίες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ΠΑΝΕΛΛΗΝΙΟΙ ΔΕΣΜΟΙ</dc:title>
  <dc:creator>pandelisvera</dc:creator>
  <cp:lastModifiedBy>pandelisvera</cp:lastModifiedBy>
  <cp:revision>13</cp:revision>
  <dcterms:created xsi:type="dcterms:W3CDTF">2016-11-15T13:34:52Z</dcterms:created>
  <dcterms:modified xsi:type="dcterms:W3CDTF">2016-11-15T14:17:45Z</dcterms:modified>
</cp:coreProperties>
</file>