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27533-66B7-465B-A2E2-379ED4B16AD4}" type="datetimeFigureOut">
              <a:rPr lang="el-GR" smtClean="0"/>
              <a:t>14/12/2015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21D02-2C85-47FC-9E3C-0DB92F00312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F49598-44CE-4A45-B9BE-88E4C365E274}" type="datetime1">
              <a:rPr lang="el-GR" smtClean="0"/>
              <a:t>14/12/2015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DCB5D-386E-4665-9369-2AB0DE7E2929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E47688-7286-4DED-A5D8-C0776F448287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1DF96-727C-42FD-B168-824F29DCC29B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B4BE3-56A4-4411-AA35-9F35D45B47D8}" type="datetime1">
              <a:rPr lang="el-GR" smtClean="0"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7FB0D7-70CC-45C3-9E4B-51CD4DAE3436}" type="datetime1">
              <a:rPr lang="el-GR" smtClean="0"/>
              <a:t>14/12/2015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25758-4FD7-4934-B506-8F8365F1DA79}" type="datetime1">
              <a:rPr lang="el-GR" smtClean="0"/>
              <a:t>14/12/2015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B6692-289D-4B5B-AEA3-FA099E1CD6DA}" type="datetime1">
              <a:rPr lang="el-GR" smtClean="0"/>
              <a:t>14/12/2015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78A83-AC36-4AA5-9E96-178939529B28}" type="datetime1">
              <a:rPr lang="el-GR" smtClean="0"/>
              <a:t>14/12/2015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AEDB54-E5EF-44CE-8657-343DEFDB964A}" type="datetime1">
              <a:rPr lang="el-GR" smtClean="0"/>
              <a:t>14/12/2015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B96A5D-F713-4EB1-BFE6-747CC790A352}" type="datetime1">
              <a:rPr lang="el-GR" smtClean="0"/>
              <a:t>14/12/2015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5B712A-836C-4F92-8638-9DBF6F136E3C}" type="datetime1">
              <a:rPr lang="el-GR" smtClean="0"/>
              <a:t>14/12/2015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6453EE-E25D-4FD0-81E5-D9EB5FB7659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FiscKH7gizE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XcqQVw08Uws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8qE73jrNlbg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Δ.9. Τα γράμματα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ΑΡΧΑΪΚΗ ΕΠΟΧΗ (800 – 479 π. Χ.)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10</a:t>
            </a:fld>
            <a:endParaRPr lang="el-GR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Και λίγα μαθηματικά για το τέλος: </a:t>
            </a:r>
            <a:r>
              <a:rPr lang="el-GR" dirty="0" smtClean="0">
                <a:solidFill>
                  <a:schemeClr val="accent2"/>
                </a:solidFill>
              </a:rPr>
              <a:t>το θεώρημα του Θαλή</a:t>
            </a:r>
            <a:endParaRPr lang="el-GR" dirty="0"/>
          </a:p>
        </p:txBody>
      </p:sp>
      <p:pic>
        <p:nvPicPr>
          <p:cNvPr id="23554" name="Picture 2" descr="εικο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488832" cy="4536504"/>
          </a:xfrm>
          <a:prstGeom prst="rect">
            <a:avLst/>
          </a:prstGeom>
          <a:noFill/>
        </p:spPr>
      </p:pic>
      <p:pic>
        <p:nvPicPr>
          <p:cNvPr id="23556" name="Picture 4" descr="Εικόν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12776"/>
            <a:ext cx="933450" cy="136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διδακτική</a:t>
            </a:r>
            <a:r>
              <a:rPr lang="el-GR" dirty="0" smtClean="0"/>
              <a:t> ποίηση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Γιατί το απόσπασμα ανήκει στη </a:t>
            </a:r>
            <a:r>
              <a:rPr lang="el-GR" b="1" dirty="0" smtClean="0"/>
              <a:t>διδακτική ποίηση</a:t>
            </a:r>
            <a:r>
              <a:rPr lang="el-GR" dirty="0" smtClean="0"/>
              <a:t>; 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σχολικό βιβλίο,</a:t>
            </a:r>
          </a:p>
          <a:p>
            <a:r>
              <a:rPr lang="el-GR" dirty="0" smtClean="0"/>
              <a:t> σελίδα 63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Ντροπή δε φέρνει σου η δουλειά, ντροπή η </a:t>
            </a:r>
            <a:r>
              <a:rPr lang="el-GR" dirty="0" smtClean="0"/>
              <a:t>οκνιά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[= τεμπελιά]</a:t>
            </a:r>
            <a:r>
              <a:rPr lang="el-GR" dirty="0" smtClean="0"/>
              <a:t> </a:t>
            </a:r>
            <a:r>
              <a:rPr lang="el-GR" dirty="0" smtClean="0"/>
              <a:t>σου </a:t>
            </a:r>
            <a:r>
              <a:rPr lang="el-GR" dirty="0" smtClean="0"/>
              <a:t>φέρνει. Δουλεύεις</a:t>
            </a:r>
            <a:r>
              <a:rPr lang="el-GR" dirty="0" smtClean="0"/>
              <a:t>; Γρήγορα ο οκνός το βιος σου θα ζηλέψει</a:t>
            </a:r>
            <a:r>
              <a:rPr lang="el-GR" dirty="0" smtClean="0">
                <a:sym typeface="Wingdings"/>
              </a:rPr>
              <a:t> </a:t>
            </a:r>
            <a:r>
              <a:rPr lang="el-GR" dirty="0" smtClean="0"/>
              <a:t>και </a:t>
            </a:r>
            <a:r>
              <a:rPr lang="el-GR" dirty="0" smtClean="0"/>
              <a:t>συνοδεύουνε το βιος η υπόληψη, κι η </a:t>
            </a:r>
            <a:r>
              <a:rPr lang="el-GR" dirty="0" smtClean="0"/>
              <a:t>φήμη. Όποια </a:t>
            </a:r>
            <a:r>
              <a:rPr lang="el-GR" dirty="0" smtClean="0"/>
              <a:t>και να ’ναι η μοίρα σου, κάλλιο είναι να </a:t>
            </a:r>
            <a:r>
              <a:rPr lang="el-GR" dirty="0" smtClean="0"/>
              <a:t>δουλεύεις, κι </a:t>
            </a:r>
            <a:r>
              <a:rPr lang="el-GR" dirty="0" smtClean="0"/>
              <a:t>από το ξένο βιος μακριά πόθους κακούς κρατώντας,</a:t>
            </a:r>
          </a:p>
          <a:p>
            <a:pPr>
              <a:buNone/>
            </a:pPr>
            <a:r>
              <a:rPr lang="el-GR" dirty="0" smtClean="0"/>
              <a:t>   σαν </a:t>
            </a:r>
            <a:r>
              <a:rPr lang="el-GR" dirty="0" smtClean="0"/>
              <a:t>που ορμηνεύω, κοίταζε δουλεύοντας να ζήσεις.</a:t>
            </a:r>
          </a:p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dirty="0" smtClean="0"/>
              <a:t>Η ποίηση [του Ησίοδου] εξιστορεί τη δημιουργία του κόσμου και την επικράτηση των θεών του Ολύμπου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και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δίνει συμβουλές και οδηγίες για τη ζωή και την ηθική των ανθρώπων.</a:t>
            </a:r>
            <a:endParaRPr lang="el-GR" dirty="0"/>
          </a:p>
        </p:txBody>
      </p:sp>
      <p:pic>
        <p:nvPicPr>
          <p:cNvPr id="1026" name="Picture 2" descr="http://free-ebooks.gr/img/covers/fullsize/974_hesi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725144"/>
            <a:ext cx="1076412" cy="1440000"/>
          </a:xfrm>
          <a:prstGeom prst="rect">
            <a:avLst/>
          </a:prstGeom>
          <a:noFill/>
        </p:spPr>
      </p:pic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2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για τον εσωτερικό ψυχικό κόσμο </a:t>
            </a:r>
            <a:r>
              <a:rPr lang="el-GR" dirty="0" smtClean="0"/>
              <a:t>κόσμο</a:t>
            </a:r>
            <a:endParaRPr lang="el-GR" dirty="0" smtClean="0"/>
          </a:p>
          <a:p>
            <a:r>
              <a:rPr lang="el-GR" dirty="0" smtClean="0"/>
              <a:t>για τα συναισθήματα των ανθρώπων</a:t>
            </a:r>
          </a:p>
          <a:p>
            <a:endParaRPr lang="el-GR" dirty="0" smtClean="0"/>
          </a:p>
          <a:p>
            <a:r>
              <a:rPr lang="el-GR" dirty="0" smtClean="0"/>
              <a:t>ΘΕΜΑΤΟΛΟΓΙΑ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υμνούν τους θεούς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υμνούν αθλητές για τις νίκες τους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περιγράφουν τις χαρές και τις λύπες της ζωής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περιγράφουν τον έρωτα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επαινούν τις πολιτικές αρετές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σατιρίζουν τα ανθρώπινα ελαττώματα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λυρική</a:t>
            </a:r>
            <a:r>
              <a:rPr lang="el-GR" dirty="0" smtClean="0"/>
              <a:t> ποίηση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Όσο </a:t>
            </a:r>
            <a:r>
              <a:rPr lang="el-GR" dirty="0" smtClean="0"/>
              <a:t>για την ασπίδα, εκείνο το έργο τέχνης </a:t>
            </a:r>
            <a:br>
              <a:rPr lang="el-GR" dirty="0" smtClean="0"/>
            </a:br>
            <a:r>
              <a:rPr lang="el-GR" dirty="0" smtClean="0"/>
              <a:t>που αναγκάστηκα ν' αφήσω ανάμεσα στους θάμνους, </a:t>
            </a:r>
            <a:r>
              <a:rPr lang="el-GR" dirty="0" smtClean="0"/>
              <a:t>σίγουρα κάποιος Σάιος θα </a:t>
            </a:r>
            <a:r>
              <a:rPr lang="el-GR" dirty="0" smtClean="0"/>
              <a:t>την απολαμβάνει. </a:t>
            </a:r>
            <a:r>
              <a:rPr lang="el-GR" dirty="0" smtClean="0"/>
              <a:t>Δεν </a:t>
            </a:r>
            <a:r>
              <a:rPr lang="el-GR" dirty="0" smtClean="0"/>
              <a:t>πάει στο διάβολο· αφού κατάφερα και γλύτωσα, </a:t>
            </a:r>
            <a:r>
              <a:rPr lang="el-GR" dirty="0" smtClean="0"/>
              <a:t>με </a:t>
            </a:r>
            <a:r>
              <a:rPr lang="el-GR" dirty="0" smtClean="0"/>
              <a:t>την ασπίδα τώρα θ' ασχολούμαι; </a:t>
            </a:r>
            <a:br>
              <a:rPr lang="el-GR" dirty="0" smtClean="0"/>
            </a:br>
            <a:r>
              <a:rPr lang="el-GR" dirty="0" smtClean="0"/>
              <a:t>Αρπάζω αργότερα </a:t>
            </a:r>
            <a:r>
              <a:rPr lang="el-GR" dirty="0" smtClean="0"/>
              <a:t>μιαν </a:t>
            </a:r>
            <a:r>
              <a:rPr lang="el-GR" dirty="0" smtClean="0"/>
              <a:t>ίδια - για να μην πω καλύτερη</a:t>
            </a:r>
            <a:r>
              <a:rPr lang="el-GR" dirty="0" smtClean="0"/>
              <a:t>.</a:t>
            </a:r>
          </a:p>
          <a:p>
            <a:pPr algn="r">
              <a:buNone/>
            </a:pPr>
            <a:r>
              <a:rPr lang="el-GR" dirty="0" smtClean="0"/>
              <a:t>(Ελεγεία)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Αρχίλοχος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το αντιηρωικό ιδεώδες</a:t>
            </a:r>
            <a:endParaRPr lang="el-GR" dirty="0"/>
          </a:p>
        </p:txBody>
      </p:sp>
      <p:pic>
        <p:nvPicPr>
          <p:cNvPr id="15362" name="Picture 2" descr="https://encrypted-tbn0.gstatic.com/images?q=tbn:ANd9GcQRNbz6OLi1fd-VyWwUeuWX6rqKtyFooXNo6iLR2GKcZGiAXs-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653136"/>
            <a:ext cx="1085251" cy="1800000"/>
          </a:xfrm>
          <a:prstGeom prst="rect">
            <a:avLst/>
          </a:prstGeom>
          <a:noFill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Μα βέβαια και για μας μικρό δε βγήκε</a:t>
            </a:r>
          </a:p>
          <a:p>
            <a:pPr>
              <a:buNone/>
            </a:pPr>
            <a:r>
              <a:rPr lang="el-GR" dirty="0" smtClean="0"/>
              <a:t>κακό: γιατί μια τρέλ’ από τα ουράνια</a:t>
            </a:r>
          </a:p>
          <a:p>
            <a:pPr>
              <a:buNone/>
            </a:pPr>
            <a:r>
              <a:rPr lang="el-GR" dirty="0" smtClean="0"/>
              <a:t>στέλνοντας κάτου ο Δίας, σ’ έναν αγώνα</a:t>
            </a:r>
          </a:p>
          <a:p>
            <a:pPr>
              <a:buNone/>
            </a:pPr>
            <a:r>
              <a:rPr lang="el-GR" dirty="0" smtClean="0"/>
              <a:t>που μαύρον θρήνον έσυρε, πολλούς</a:t>
            </a:r>
          </a:p>
          <a:p>
            <a:pPr>
              <a:buNone/>
            </a:pPr>
            <a:r>
              <a:rPr lang="el-GR" dirty="0" smtClean="0"/>
              <a:t>ξεσήκωσε λεβέντες διαλεγμένους</a:t>
            </a:r>
          </a:p>
          <a:p>
            <a:pPr>
              <a:buNone/>
            </a:pPr>
            <a:r>
              <a:rPr lang="el-GR" dirty="0" smtClean="0"/>
              <a:t>για πόλεμο, έναν κι έναν, που </a:t>
            </a:r>
            <a:r>
              <a:rPr lang="el-GR" dirty="0" smtClean="0"/>
              <a:t>μεγάλη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η δόξα τους πολύ μακριά έχει φτάσει.</a:t>
            </a:r>
          </a:p>
          <a:p>
            <a:pPr>
              <a:buNone/>
            </a:pPr>
            <a:r>
              <a:rPr lang="el-GR" dirty="0" smtClean="0"/>
              <a:t>Γιατί ψυχές αντρίκιες αυτοί, κάστρο</a:t>
            </a:r>
          </a:p>
          <a:p>
            <a:pPr>
              <a:buNone/>
            </a:pPr>
            <a:r>
              <a:rPr lang="el-GR" dirty="0" smtClean="0"/>
              <a:t>της πολιτείας, ορθώθηκαν αγνάντι</a:t>
            </a:r>
          </a:p>
          <a:p>
            <a:pPr>
              <a:buNone/>
            </a:pPr>
            <a:r>
              <a:rPr lang="el-GR" dirty="0" smtClean="0"/>
              <a:t>καθώς Εκείνος το’ θελε: και τότε</a:t>
            </a:r>
          </a:p>
          <a:p>
            <a:pPr>
              <a:buNone/>
            </a:pPr>
            <a:r>
              <a:rPr lang="el-GR" dirty="0" smtClean="0"/>
              <a:t>πολλούς η μοίρα βρήκε του θανάτου,</a:t>
            </a:r>
          </a:p>
          <a:p>
            <a:pPr>
              <a:buNone/>
            </a:pPr>
            <a:r>
              <a:rPr lang="el-GR" dirty="0" smtClean="0"/>
              <a:t>και οι άλλοι, όσοι σωθήκαμε, γεμάτοι</a:t>
            </a:r>
          </a:p>
          <a:p>
            <a:pPr>
              <a:buNone/>
            </a:pPr>
            <a:r>
              <a:rPr lang="el-GR" dirty="0" smtClean="0"/>
              <a:t>πληγές είχαμε μείνει αιματωμένες.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Αλκαίος</a:t>
            </a:r>
            <a:b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dirty="0" smtClean="0">
                <a:solidFill>
                  <a:schemeClr val="tx1"/>
                </a:solidFill>
              </a:rPr>
              <a:t>το αντιηρωικό ιδεώδες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434" name="Picture 2" descr="https://upload.wikimedia.org/wikipedia/commons/thumb/9/99/Alkaios_Sappho_Staatliche_Antikensammlungen_2416_n1.jpg/350px-Alkaios_Sappho_Staatliche_Antikensammlungen_2416_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221088"/>
            <a:ext cx="2093023" cy="1800000"/>
          </a:xfrm>
          <a:prstGeom prst="rect">
            <a:avLst/>
          </a:prstGeom>
          <a:noFill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</p:spPr>
        <p:txBody>
          <a:bodyPr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Ἄνθρωπος ἐὼν μήποτε φάσηις ὅ,τι γίνεται αὔριον, μηδ᾿ ἄνδρα ἰδὼν ὄλβιον, ὅσον χρόνον ἔσσεται· ὠκεῖα γὰρ οὐδὲ τανυπτερύγου μυίας οὕτως ἁ μετάστασις! </a:t>
            </a:r>
            <a:endParaRPr lang="el-GR" dirty="0" smtClean="0">
              <a:solidFill>
                <a:schemeClr val="bg1"/>
              </a:solidFill>
            </a:endParaRP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Είσαι άνθρωπος και 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γι’ αυτό μην πεις τι πρόκειται να γίνει αύριο,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   μήτε όταν δεις κάποιον να ευτυχεί,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   για πόσο χρόνο θα κρατήσει αυτό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   διότι και από της γοργόφτερης μύγας πιο γρήγορη είναι η μεταβολή της τύχης! 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6000" dirty="0" smtClean="0">
                <a:hlinkClick r:id="rId2"/>
              </a:rPr>
              <a:t>μελοποίηση</a:t>
            </a:r>
            <a:endParaRPr lang="el-GR" sz="6000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Σιμωνίδης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2" y="2492896"/>
            <a:ext cx="2405294" cy="31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6</a:t>
            </a:fld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Όσ</a:t>
            </a:r>
            <a:r>
              <a:rPr lang="el-GR" dirty="0" smtClean="0"/>
              <a:t>’ άστρα γύρω βρίσκονται</a:t>
            </a:r>
            <a:br>
              <a:rPr lang="el-GR" dirty="0" smtClean="0"/>
            </a:br>
            <a:r>
              <a:rPr lang="el-GR" dirty="0" smtClean="0"/>
              <a:t>στην έκπαγλη σελήνη.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Το φωτεινό τους πρόσωπο</a:t>
            </a:r>
            <a:br>
              <a:rPr lang="el-GR" dirty="0" smtClean="0"/>
            </a:br>
            <a:r>
              <a:rPr lang="el-GR" dirty="0" smtClean="0"/>
              <a:t>κρύβουν κάθε φορά</a:t>
            </a:r>
            <a:br>
              <a:rPr lang="el-GR" dirty="0" smtClean="0"/>
            </a:br>
            <a:r>
              <a:rPr lang="el-GR" dirty="0" smtClean="0"/>
              <a:t>που εκείνη,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ολόγιομη, </a:t>
            </a:r>
            <a:br>
              <a:rPr lang="el-GR" dirty="0" smtClean="0"/>
            </a:br>
            <a:r>
              <a:rPr lang="el-GR" dirty="0" smtClean="0"/>
              <a:t>καταλάμπει τη γη</a:t>
            </a:r>
            <a:br>
              <a:rPr lang="el-GR" dirty="0" smtClean="0"/>
            </a:br>
            <a:r>
              <a:rPr lang="el-GR" dirty="0" smtClean="0"/>
              <a:t>ανεβαίνοντας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ασημοκαπνισμένη</a:t>
            </a:r>
            <a:br>
              <a:rPr lang="el-GR" dirty="0" smtClean="0"/>
            </a:br>
            <a:r>
              <a:rPr lang="el-GR" dirty="0" smtClean="0"/>
              <a:t>ασημοκαπνισμένη.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Ολόγιομη, </a:t>
            </a:r>
            <a:br>
              <a:rPr lang="el-GR" dirty="0" smtClean="0"/>
            </a:br>
            <a:r>
              <a:rPr lang="el-GR" dirty="0" smtClean="0"/>
              <a:t>καταλάμπει τη γη</a:t>
            </a:r>
            <a:br>
              <a:rPr lang="el-GR" dirty="0" smtClean="0"/>
            </a:br>
            <a:r>
              <a:rPr lang="el-GR" dirty="0" smtClean="0"/>
              <a:t>ανεβαίνοντας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ασημοκαπνισμένη</a:t>
            </a:r>
            <a:br>
              <a:rPr lang="el-GR" dirty="0" smtClean="0"/>
            </a:br>
            <a:r>
              <a:rPr lang="el-GR" dirty="0" smtClean="0"/>
              <a:t>ασημοκαπνισμένη.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5400" dirty="0" smtClean="0">
                <a:hlinkClick r:id="rId2"/>
              </a:rPr>
              <a:t>μελοποίηση</a:t>
            </a:r>
            <a:endParaRPr lang="el-GR" sz="5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7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/>
                </a:solidFill>
              </a:rPr>
              <a:t>Σαπφώ</a:t>
            </a:r>
            <a:endParaRPr lang="el-GR" dirty="0">
              <a:solidFill>
                <a:schemeClr val="accent2"/>
              </a:solidFill>
            </a:endParaRPr>
          </a:p>
        </p:txBody>
      </p:sp>
      <p:pic>
        <p:nvPicPr>
          <p:cNvPr id="19458" name="Picture 2" descr="https://encrypted-tbn2.gstatic.com/images?q=tbn:ANd9GcTssCHvLrS38ph4m61jGLR4RRVRwT9ixU7GfoQd-Ypb-QH6ROW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348880"/>
            <a:ext cx="2352545" cy="32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972008"/>
          </a:xfrm>
          <a:solidFill>
            <a:schemeClr val="tx1"/>
          </a:solidFill>
        </p:spPr>
        <p:txBody>
          <a:bodyPr>
            <a:normAutofit fontScale="40000" lnSpcReduction="20000"/>
          </a:bodyPr>
          <a:lstStyle/>
          <a:p>
            <a:r>
              <a:rPr lang="el-GR" sz="3500" dirty="0" smtClean="0">
                <a:solidFill>
                  <a:schemeClr val="bg1"/>
                </a:solidFill>
              </a:rPr>
              <a:t>Σαν άνεμος μου τίναξε ο έρωτας τη σκέψη, 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σαν άνεμος που σε βουνό βελανιδιές λυγάει.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Ήρθες, καλά που έκανες, που τόσο σε ζητούσα, 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δρόσισες την ψυχούλα μου, που έκαιγε ο πόθος.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/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Κι από το γάλα πιο λευκή, 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απ’ το νερό πιο δροσερή, 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κι από το πέπλο το λεπτό πιο απαλή.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Από το ρόδο πιο αγνή, 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απ’ το χρυσάφι πιο ακριβή, 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κι από τη λύρα πιο γλυκιά, πιο μουσική.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/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Πάει καιρός που κάποτε σ’ αγάπησα, Ατθίδα, 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μα τότε μου `μοιαζες μικρό κι αθώο κοριτσάκι.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Συ που μαγεύεις τους θνητούς, παιδί της Αφροδίτης, 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απ’ όλα το καλύτερο εσύ ’σαι το αστέρι.</a:t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/>
            </a:r>
            <a:br>
              <a:rPr lang="el-GR" sz="3500" dirty="0" smtClean="0">
                <a:solidFill>
                  <a:schemeClr val="bg1"/>
                </a:solidFill>
              </a:rPr>
            </a:br>
            <a:r>
              <a:rPr lang="el-GR" sz="3500" dirty="0" smtClean="0">
                <a:solidFill>
                  <a:schemeClr val="bg1"/>
                </a:solidFill>
              </a:rPr>
              <a:t>Κι από το γάλα πιο λευκή...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l-GR" sz="5400" dirty="0" smtClean="0">
                <a:hlinkClick r:id="rId2"/>
              </a:rPr>
              <a:t>μελοποίηση</a:t>
            </a:r>
            <a:endParaRPr lang="el-GR" sz="5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8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/>
                </a:solidFill>
              </a:rPr>
              <a:t>Σαπφώ</a:t>
            </a:r>
            <a:endParaRPr lang="el-GR" dirty="0">
              <a:solidFill>
                <a:schemeClr val="accent2"/>
              </a:solidFill>
            </a:endParaRPr>
          </a:p>
        </p:txBody>
      </p:sp>
      <p:pic>
        <p:nvPicPr>
          <p:cNvPr id="19458" name="Picture 2" descr="https://encrypted-tbn2.gstatic.com/images?q=tbn:ANd9GcTssCHvLrS38ph4m61jGLR4RRVRwT9ixU7GfoQd-Ypb-QH6ROW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348880"/>
            <a:ext cx="2352545" cy="32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ιστορία α΄ γυμνασίου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53EE-E25D-4FD0-81E5-D9EB5FB76591}" type="slidenum">
              <a:rPr lang="el-GR" smtClean="0"/>
              <a:t>9</a:t>
            </a:fld>
            <a:endParaRPr lang="el-GR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Οι </a:t>
            </a:r>
            <a:r>
              <a:rPr lang="el-GR" dirty="0" smtClean="0">
                <a:solidFill>
                  <a:schemeClr val="accent2"/>
                </a:solidFill>
              </a:rPr>
              <a:t>φυσικοί </a:t>
            </a:r>
            <a:r>
              <a:rPr lang="el-GR" dirty="0" smtClean="0">
                <a:solidFill>
                  <a:schemeClr val="tx1"/>
                </a:solidFill>
              </a:rPr>
              <a:t>φιλόσοφοι</a:t>
            </a:r>
            <a:endParaRPr lang="el-GR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632848" cy="314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https://upload.wikimedia.org/wikipedia/commons/thumb/c/c6/Illustrerad_Verldshistoria_band_I_Ill_107.jpg/250px-Illustrerad_Verldshistoria_band_I_Ill_1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149080"/>
            <a:ext cx="1657895" cy="25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2d1ab5363dadc2eb77ad42a45d9a1583392ce7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</TotalTime>
  <Words>442</Words>
  <Application>Microsoft Office PowerPoint</Application>
  <PresentationFormat>Προβολή στην οθόνη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Συγκέντρωση</vt:lpstr>
      <vt:lpstr>Δ.9. Τα γράμματα</vt:lpstr>
      <vt:lpstr>Η διδακτική ποίηση</vt:lpstr>
      <vt:lpstr>Η λυρική ποίηση</vt:lpstr>
      <vt:lpstr>Αρχίλοχος το αντιηρωικό ιδεώδες</vt:lpstr>
      <vt:lpstr>Αλκαίος το αντιηρωικό ιδεώδες</vt:lpstr>
      <vt:lpstr>Σιμωνίδης</vt:lpstr>
      <vt:lpstr>Σαπφώ</vt:lpstr>
      <vt:lpstr>Σαπφώ</vt:lpstr>
      <vt:lpstr>Οι φυσικοί φιλόσοφοι</vt:lpstr>
      <vt:lpstr>Και λίγα μαθηματικά για το τέλος: το θεώρημα του Θαλή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27</cp:revision>
  <dcterms:created xsi:type="dcterms:W3CDTF">2015-12-14T20:20:11Z</dcterms:created>
  <dcterms:modified xsi:type="dcterms:W3CDTF">2015-12-14T21:09:38Z</dcterms:modified>
</cp:coreProperties>
</file>