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273A36-3201-4725-9423-533FE7EAA015}" type="doc">
      <dgm:prSet loTypeId="urn:microsoft.com/office/officeart/2005/8/layout/pyramid2" loCatId="pyramid" qsTypeId="urn:microsoft.com/office/officeart/2005/8/quickstyle/simple1" qsCatId="simple" csTypeId="urn:microsoft.com/office/officeart/2005/8/colors/colorful1" csCatId="colorful" phldr="1"/>
      <dgm:spPr/>
    </dgm:pt>
    <dgm:pt modelId="{DCD28522-A8DD-4E41-AD43-DF036EF7BA48}">
      <dgm:prSet phldrT="[Κείμενο]"/>
      <dgm:spPr/>
      <dgm:t>
        <a:bodyPr/>
        <a:lstStyle/>
        <a:p>
          <a:r>
            <a:rPr lang="el-GR" dirty="0" smtClean="0"/>
            <a:t>Σπαρτιάτες πολίτες – ιδιοκτήτες της γης, πολιτική, πόλεμος</a:t>
          </a:r>
          <a:endParaRPr lang="el-GR" dirty="0"/>
        </a:p>
      </dgm:t>
    </dgm:pt>
    <dgm:pt modelId="{4B8E8E94-4D20-45A5-9BAC-37913F42D6A3}" type="parTrans" cxnId="{CC04A419-3FB8-4782-A3EF-6B0C38828225}">
      <dgm:prSet/>
      <dgm:spPr/>
      <dgm:t>
        <a:bodyPr/>
        <a:lstStyle/>
        <a:p>
          <a:endParaRPr lang="el-GR"/>
        </a:p>
      </dgm:t>
    </dgm:pt>
    <dgm:pt modelId="{488D7780-A261-4E61-92E4-DA07B5F7585B}" type="sibTrans" cxnId="{CC04A419-3FB8-4782-A3EF-6B0C38828225}">
      <dgm:prSet/>
      <dgm:spPr/>
      <dgm:t>
        <a:bodyPr/>
        <a:lstStyle/>
        <a:p>
          <a:endParaRPr lang="el-GR"/>
        </a:p>
      </dgm:t>
    </dgm:pt>
    <dgm:pt modelId="{8944C661-3B3F-446E-AAC3-264B6E3589EF}">
      <dgm:prSet phldrT="[Κείμενο]"/>
      <dgm:spPr/>
      <dgm:t>
        <a:bodyPr/>
        <a:lstStyle/>
        <a:p>
          <a:r>
            <a:rPr lang="el-GR" dirty="0" smtClean="0"/>
            <a:t>Περίοικοι – κατοικούσαν σε οικισμούς γύρω από τη Σπάρτη, εμπόριο</a:t>
          </a:r>
          <a:endParaRPr lang="el-GR" dirty="0"/>
        </a:p>
      </dgm:t>
    </dgm:pt>
    <dgm:pt modelId="{03E2C3AB-A655-4C40-8117-3696331D7EA5}" type="parTrans" cxnId="{74BFEB13-1B1C-4A20-974D-E70A7651874A}">
      <dgm:prSet/>
      <dgm:spPr/>
      <dgm:t>
        <a:bodyPr/>
        <a:lstStyle/>
        <a:p>
          <a:endParaRPr lang="el-GR"/>
        </a:p>
      </dgm:t>
    </dgm:pt>
    <dgm:pt modelId="{1DCC6471-3608-45C1-8504-A2D5A81BE26A}" type="sibTrans" cxnId="{74BFEB13-1B1C-4A20-974D-E70A7651874A}">
      <dgm:prSet/>
      <dgm:spPr/>
      <dgm:t>
        <a:bodyPr/>
        <a:lstStyle/>
        <a:p>
          <a:endParaRPr lang="el-GR"/>
        </a:p>
      </dgm:t>
    </dgm:pt>
    <dgm:pt modelId="{580A4B2F-4B6C-4942-8E63-7E61869FE2F5}">
      <dgm:prSet phldrT="[Κείμενο]"/>
      <dgm:spPr/>
      <dgm:t>
        <a:bodyPr/>
        <a:lstStyle/>
        <a:p>
          <a:r>
            <a:rPr lang="el-GR" dirty="0" smtClean="0"/>
            <a:t>Είλωτες (δούλοι) – καλλιέργεια της γης</a:t>
          </a:r>
          <a:endParaRPr lang="el-GR" dirty="0"/>
        </a:p>
      </dgm:t>
    </dgm:pt>
    <dgm:pt modelId="{32D16DE5-167A-4B45-A995-105E8D69E3E9}" type="parTrans" cxnId="{F2DF87C0-FD6B-498A-B4E5-014806659DCB}">
      <dgm:prSet/>
      <dgm:spPr/>
      <dgm:t>
        <a:bodyPr/>
        <a:lstStyle/>
        <a:p>
          <a:endParaRPr lang="el-GR"/>
        </a:p>
      </dgm:t>
    </dgm:pt>
    <dgm:pt modelId="{78DED107-63B9-4723-B544-E749A961D24E}" type="sibTrans" cxnId="{F2DF87C0-FD6B-498A-B4E5-014806659DCB}">
      <dgm:prSet/>
      <dgm:spPr/>
      <dgm:t>
        <a:bodyPr/>
        <a:lstStyle/>
        <a:p>
          <a:endParaRPr lang="el-GR"/>
        </a:p>
      </dgm:t>
    </dgm:pt>
    <dgm:pt modelId="{8BA6D973-1FC2-4FDB-A9FE-38710835651C}" type="pres">
      <dgm:prSet presAssocID="{D1273A36-3201-4725-9423-533FE7EAA015}" presName="compositeShape" presStyleCnt="0">
        <dgm:presLayoutVars>
          <dgm:dir/>
          <dgm:resizeHandles/>
        </dgm:presLayoutVars>
      </dgm:prSet>
      <dgm:spPr/>
    </dgm:pt>
    <dgm:pt modelId="{C0A545EE-F485-48FC-A9C3-8BE063CBD84B}" type="pres">
      <dgm:prSet presAssocID="{D1273A36-3201-4725-9423-533FE7EAA015}" presName="pyramid" presStyleLbl="node1" presStyleIdx="0" presStyleCnt="1"/>
      <dgm:spPr/>
    </dgm:pt>
    <dgm:pt modelId="{DE0E8A9C-86B3-41F7-8296-3FC910970EF0}" type="pres">
      <dgm:prSet presAssocID="{D1273A36-3201-4725-9423-533FE7EAA015}" presName="theList" presStyleCnt="0"/>
      <dgm:spPr/>
    </dgm:pt>
    <dgm:pt modelId="{A5D881CD-91A8-4C38-B28C-7A9366ECE9AD}" type="pres">
      <dgm:prSet presAssocID="{DCD28522-A8DD-4E41-AD43-DF036EF7BA4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0E37840-8F9C-4A09-8DC0-5E42862A90C8}" type="pres">
      <dgm:prSet presAssocID="{DCD28522-A8DD-4E41-AD43-DF036EF7BA48}" presName="aSpace" presStyleCnt="0"/>
      <dgm:spPr/>
    </dgm:pt>
    <dgm:pt modelId="{D1B8EA69-B633-4DDC-B523-90C43F8610E7}" type="pres">
      <dgm:prSet presAssocID="{8944C661-3B3F-446E-AAC3-264B6E3589EF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B1A15D9-5741-4307-8B46-63FA7074C8C8}" type="pres">
      <dgm:prSet presAssocID="{8944C661-3B3F-446E-AAC3-264B6E3589EF}" presName="aSpace" presStyleCnt="0"/>
      <dgm:spPr/>
    </dgm:pt>
    <dgm:pt modelId="{B0BC9E4F-F760-4FC6-BE31-A7CB83692E90}" type="pres">
      <dgm:prSet presAssocID="{580A4B2F-4B6C-4942-8E63-7E61869FE2F5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F2B28E4-2DD4-4388-88DA-C6D68864BA53}" type="pres">
      <dgm:prSet presAssocID="{580A4B2F-4B6C-4942-8E63-7E61869FE2F5}" presName="aSpace" presStyleCnt="0"/>
      <dgm:spPr/>
    </dgm:pt>
  </dgm:ptLst>
  <dgm:cxnLst>
    <dgm:cxn modelId="{E16AF88E-B11A-4DE6-B991-8E3575C842C5}" type="presOf" srcId="{D1273A36-3201-4725-9423-533FE7EAA015}" destId="{8BA6D973-1FC2-4FDB-A9FE-38710835651C}" srcOrd="0" destOrd="0" presId="urn:microsoft.com/office/officeart/2005/8/layout/pyramid2"/>
    <dgm:cxn modelId="{F2DF87C0-FD6B-498A-B4E5-014806659DCB}" srcId="{D1273A36-3201-4725-9423-533FE7EAA015}" destId="{580A4B2F-4B6C-4942-8E63-7E61869FE2F5}" srcOrd="2" destOrd="0" parTransId="{32D16DE5-167A-4B45-A995-105E8D69E3E9}" sibTransId="{78DED107-63B9-4723-B544-E749A961D24E}"/>
    <dgm:cxn modelId="{74BFEB13-1B1C-4A20-974D-E70A7651874A}" srcId="{D1273A36-3201-4725-9423-533FE7EAA015}" destId="{8944C661-3B3F-446E-AAC3-264B6E3589EF}" srcOrd="1" destOrd="0" parTransId="{03E2C3AB-A655-4C40-8117-3696331D7EA5}" sibTransId="{1DCC6471-3608-45C1-8504-A2D5A81BE26A}"/>
    <dgm:cxn modelId="{CC04A419-3FB8-4782-A3EF-6B0C38828225}" srcId="{D1273A36-3201-4725-9423-533FE7EAA015}" destId="{DCD28522-A8DD-4E41-AD43-DF036EF7BA48}" srcOrd="0" destOrd="0" parTransId="{4B8E8E94-4D20-45A5-9BAC-37913F42D6A3}" sibTransId="{488D7780-A261-4E61-92E4-DA07B5F7585B}"/>
    <dgm:cxn modelId="{9C59F343-B729-465E-B8E7-35E49F1ABB4F}" type="presOf" srcId="{8944C661-3B3F-446E-AAC3-264B6E3589EF}" destId="{D1B8EA69-B633-4DDC-B523-90C43F8610E7}" srcOrd="0" destOrd="0" presId="urn:microsoft.com/office/officeart/2005/8/layout/pyramid2"/>
    <dgm:cxn modelId="{8884BF7E-6A01-4D5E-9958-FC7C0DC6B00D}" type="presOf" srcId="{580A4B2F-4B6C-4942-8E63-7E61869FE2F5}" destId="{B0BC9E4F-F760-4FC6-BE31-A7CB83692E90}" srcOrd="0" destOrd="0" presId="urn:microsoft.com/office/officeart/2005/8/layout/pyramid2"/>
    <dgm:cxn modelId="{F43E9540-71E3-4896-A82B-CEF82E11C030}" type="presOf" srcId="{DCD28522-A8DD-4E41-AD43-DF036EF7BA48}" destId="{A5D881CD-91A8-4C38-B28C-7A9366ECE9AD}" srcOrd="0" destOrd="0" presId="urn:microsoft.com/office/officeart/2005/8/layout/pyramid2"/>
    <dgm:cxn modelId="{B65FF89A-B3B0-4056-84A8-DBDE13B92C25}" type="presParOf" srcId="{8BA6D973-1FC2-4FDB-A9FE-38710835651C}" destId="{C0A545EE-F485-48FC-A9C3-8BE063CBD84B}" srcOrd="0" destOrd="0" presId="urn:microsoft.com/office/officeart/2005/8/layout/pyramid2"/>
    <dgm:cxn modelId="{53F8CBC4-3F32-4D5F-99EE-D6FD762C7C0F}" type="presParOf" srcId="{8BA6D973-1FC2-4FDB-A9FE-38710835651C}" destId="{DE0E8A9C-86B3-41F7-8296-3FC910970EF0}" srcOrd="1" destOrd="0" presId="urn:microsoft.com/office/officeart/2005/8/layout/pyramid2"/>
    <dgm:cxn modelId="{DF8914BE-3348-4B22-B899-53E09AADB2EB}" type="presParOf" srcId="{DE0E8A9C-86B3-41F7-8296-3FC910970EF0}" destId="{A5D881CD-91A8-4C38-B28C-7A9366ECE9AD}" srcOrd="0" destOrd="0" presId="urn:microsoft.com/office/officeart/2005/8/layout/pyramid2"/>
    <dgm:cxn modelId="{6AEE307F-E056-42F7-978C-B4AE76F7F775}" type="presParOf" srcId="{DE0E8A9C-86B3-41F7-8296-3FC910970EF0}" destId="{C0E37840-8F9C-4A09-8DC0-5E42862A90C8}" srcOrd="1" destOrd="0" presId="urn:microsoft.com/office/officeart/2005/8/layout/pyramid2"/>
    <dgm:cxn modelId="{8D14CF27-48FA-4210-9270-10497F2E149C}" type="presParOf" srcId="{DE0E8A9C-86B3-41F7-8296-3FC910970EF0}" destId="{D1B8EA69-B633-4DDC-B523-90C43F8610E7}" srcOrd="2" destOrd="0" presId="urn:microsoft.com/office/officeart/2005/8/layout/pyramid2"/>
    <dgm:cxn modelId="{483FF037-AC15-4111-9131-838856B864D0}" type="presParOf" srcId="{DE0E8A9C-86B3-41F7-8296-3FC910970EF0}" destId="{5B1A15D9-5741-4307-8B46-63FA7074C8C8}" srcOrd="3" destOrd="0" presId="urn:microsoft.com/office/officeart/2005/8/layout/pyramid2"/>
    <dgm:cxn modelId="{3EC5BDF0-36EC-4DE4-B817-7CC8DBBE66E0}" type="presParOf" srcId="{DE0E8A9C-86B3-41F7-8296-3FC910970EF0}" destId="{B0BC9E4F-F760-4FC6-BE31-A7CB83692E90}" srcOrd="4" destOrd="0" presId="urn:microsoft.com/office/officeart/2005/8/layout/pyramid2"/>
    <dgm:cxn modelId="{A1278BD8-B990-48BD-8C5F-7CF88521B3CD}" type="presParOf" srcId="{DE0E8A9C-86B3-41F7-8296-3FC910970EF0}" destId="{CF2B28E4-2DD4-4388-88DA-C6D68864BA53}" srcOrd="5" destOrd="0" presId="urn:microsoft.com/office/officeart/2005/8/layout/pyramid2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AD4E99-1302-418B-99DA-CBA7F5E4F926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635DFDD0-93D9-4768-9493-BE7B8974E05C}">
      <dgm:prSet phldrT="[Κείμενο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 smtClean="0"/>
            <a:t>Δύο βασιλείς –</a:t>
          </a:r>
        </a:p>
        <a:p>
          <a:r>
            <a:rPr lang="el-GR" dirty="0" smtClean="0"/>
            <a:t>θρησκευτικοί και στρατιωτικοί αρχηγοί</a:t>
          </a:r>
          <a:endParaRPr lang="el-GR" dirty="0"/>
        </a:p>
      </dgm:t>
    </dgm:pt>
    <dgm:pt modelId="{58277ADD-8DC9-4528-A8E5-DDF0D51CF224}" type="parTrans" cxnId="{2CC68B29-8CAB-4DDF-993A-D33B2F3AF025}">
      <dgm:prSet/>
      <dgm:spPr/>
      <dgm:t>
        <a:bodyPr/>
        <a:lstStyle/>
        <a:p>
          <a:endParaRPr lang="el-GR"/>
        </a:p>
      </dgm:t>
    </dgm:pt>
    <dgm:pt modelId="{470433A6-A125-4FAE-9694-0B4CA94620C4}" type="sibTrans" cxnId="{2CC68B29-8CAB-4DDF-993A-D33B2F3AF025}">
      <dgm:prSet/>
      <dgm:spPr>
        <a:solidFill>
          <a:schemeClr val="accent4">
            <a:alpha val="90000"/>
          </a:schemeClr>
        </a:solidFill>
      </dgm:spPr>
      <dgm:t>
        <a:bodyPr/>
        <a:lstStyle/>
        <a:p>
          <a:endParaRPr lang="el-GR"/>
        </a:p>
      </dgm:t>
    </dgm:pt>
    <dgm:pt modelId="{7ECB8319-CA3E-40FA-999B-700F170EE69E}">
      <dgm:prSet phldrT="[Κείμενο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 smtClean="0"/>
            <a:t>Πέντε έφοροι – </a:t>
          </a:r>
        </a:p>
        <a:p>
          <a:r>
            <a:rPr lang="el-GR" dirty="0" smtClean="0"/>
            <a:t>υπεύθυνοι για την άμυνα και τις εξωτερικές σχέσεις</a:t>
          </a:r>
          <a:endParaRPr lang="el-GR" dirty="0"/>
        </a:p>
      </dgm:t>
    </dgm:pt>
    <dgm:pt modelId="{C701C248-43FA-4339-8909-912B52A8E851}" type="parTrans" cxnId="{B85FB644-6AC2-49E2-9FB3-C254C045B49D}">
      <dgm:prSet/>
      <dgm:spPr/>
      <dgm:t>
        <a:bodyPr/>
        <a:lstStyle/>
        <a:p>
          <a:endParaRPr lang="el-GR"/>
        </a:p>
      </dgm:t>
    </dgm:pt>
    <dgm:pt modelId="{6AA3CC52-9410-4BB9-B2D2-72578DB40ED8}" type="sibTrans" cxnId="{B85FB644-6AC2-49E2-9FB3-C254C045B49D}">
      <dgm:prSet/>
      <dgm:spPr>
        <a:solidFill>
          <a:schemeClr val="accent4">
            <a:alpha val="90000"/>
          </a:schemeClr>
        </a:solidFill>
      </dgm:spPr>
      <dgm:t>
        <a:bodyPr/>
        <a:lstStyle/>
        <a:p>
          <a:endParaRPr lang="el-GR"/>
        </a:p>
      </dgm:t>
    </dgm:pt>
    <dgm:pt modelId="{89766FAC-B631-4D64-AB39-A39CCD9165D9}">
      <dgm:prSet phldrT="[Κείμενο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 smtClean="0"/>
            <a:t>Απέλλα – </a:t>
          </a:r>
        </a:p>
        <a:p>
          <a:r>
            <a:rPr lang="el-GR" dirty="0" smtClean="0"/>
            <a:t>Όλοι οι Σπαρτιάτες, άνω των 30 ετών</a:t>
          </a:r>
          <a:endParaRPr lang="el-GR" dirty="0"/>
        </a:p>
      </dgm:t>
    </dgm:pt>
    <dgm:pt modelId="{B53331E5-D3B2-4547-B348-4F0A2B3276AD}" type="parTrans" cxnId="{162099E4-2344-4341-AFFE-1697C91D6F78}">
      <dgm:prSet/>
      <dgm:spPr/>
      <dgm:t>
        <a:bodyPr/>
        <a:lstStyle/>
        <a:p>
          <a:endParaRPr lang="el-GR"/>
        </a:p>
      </dgm:t>
    </dgm:pt>
    <dgm:pt modelId="{A8487B6B-39C1-45D7-A836-A80EB48FEA71}" type="sibTrans" cxnId="{162099E4-2344-4341-AFFE-1697C91D6F78}">
      <dgm:prSet/>
      <dgm:spPr/>
      <dgm:t>
        <a:bodyPr/>
        <a:lstStyle/>
        <a:p>
          <a:endParaRPr lang="el-GR"/>
        </a:p>
      </dgm:t>
    </dgm:pt>
    <dgm:pt modelId="{17211D77-0604-45C3-A1A2-220223B0D719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l-GR" dirty="0" smtClean="0"/>
            <a:t>Γερουσία – </a:t>
          </a:r>
        </a:p>
        <a:p>
          <a:r>
            <a:rPr lang="el-GR" dirty="0" smtClean="0"/>
            <a:t>28 μέλη, άνω των 60 ετών, προετοιμάζει τα θέματα για την Απέλλα</a:t>
          </a:r>
          <a:endParaRPr lang="el-GR" dirty="0"/>
        </a:p>
      </dgm:t>
    </dgm:pt>
    <dgm:pt modelId="{51A24DF0-E3E6-440D-B97B-3D61732C1ECC}" type="parTrans" cxnId="{5DEF4F7F-E0C6-4FB1-83D1-2825A1DF2387}">
      <dgm:prSet/>
      <dgm:spPr/>
      <dgm:t>
        <a:bodyPr/>
        <a:lstStyle/>
        <a:p>
          <a:endParaRPr lang="el-GR"/>
        </a:p>
      </dgm:t>
    </dgm:pt>
    <dgm:pt modelId="{352E37C0-3C72-4DC9-BB8F-1D8DB3C1858F}" type="sibTrans" cxnId="{5DEF4F7F-E0C6-4FB1-83D1-2825A1DF2387}">
      <dgm:prSet/>
      <dgm:spPr>
        <a:solidFill>
          <a:schemeClr val="accent4">
            <a:alpha val="90000"/>
          </a:schemeClr>
        </a:solidFill>
      </dgm:spPr>
      <dgm:t>
        <a:bodyPr/>
        <a:lstStyle/>
        <a:p>
          <a:endParaRPr lang="el-GR"/>
        </a:p>
      </dgm:t>
    </dgm:pt>
    <dgm:pt modelId="{58216978-A2D2-4930-88DF-E8CABB71811C}" type="pres">
      <dgm:prSet presAssocID="{21AD4E99-1302-418B-99DA-CBA7F5E4F92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DA356B4-37C2-4C47-BB9A-14BD7885A479}" type="pres">
      <dgm:prSet presAssocID="{21AD4E99-1302-418B-99DA-CBA7F5E4F926}" presName="dummyMaxCanvas" presStyleCnt="0">
        <dgm:presLayoutVars/>
      </dgm:prSet>
      <dgm:spPr/>
    </dgm:pt>
    <dgm:pt modelId="{E40FFE0F-77B1-4CAB-8DA1-3B2D7F5CF2EF}" type="pres">
      <dgm:prSet presAssocID="{21AD4E99-1302-418B-99DA-CBA7F5E4F926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7A289F9-F762-404B-8831-F65306D6A3C0}" type="pres">
      <dgm:prSet presAssocID="{21AD4E99-1302-418B-99DA-CBA7F5E4F926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7E30D71-0DC1-41E5-8DAA-B797BE9A0EA5}" type="pres">
      <dgm:prSet presAssocID="{21AD4E99-1302-418B-99DA-CBA7F5E4F926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BCC7896-3F06-4865-BBC2-73A8BC3F428F}" type="pres">
      <dgm:prSet presAssocID="{21AD4E99-1302-418B-99DA-CBA7F5E4F926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C5E00B5-90C0-49B1-B92F-59914CA503DD}" type="pres">
      <dgm:prSet presAssocID="{21AD4E99-1302-418B-99DA-CBA7F5E4F926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BFFDA98-63DC-4721-9309-26E1642A2AF6}" type="pres">
      <dgm:prSet presAssocID="{21AD4E99-1302-418B-99DA-CBA7F5E4F926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A8623C3-CCA5-48FC-9027-B446BA75A75A}" type="pres">
      <dgm:prSet presAssocID="{21AD4E99-1302-418B-99DA-CBA7F5E4F926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8AA2BD1-FFEA-4071-895C-7712B82A7010}" type="pres">
      <dgm:prSet presAssocID="{21AD4E99-1302-418B-99DA-CBA7F5E4F926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2494501-3237-415C-B509-0D99A741B7C8}" type="pres">
      <dgm:prSet presAssocID="{21AD4E99-1302-418B-99DA-CBA7F5E4F926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90030E2-6716-40B8-80DE-E41C0DE968CD}" type="pres">
      <dgm:prSet presAssocID="{21AD4E99-1302-418B-99DA-CBA7F5E4F926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6EC0A25-1E75-4C13-83B6-F78146255B91}" type="pres">
      <dgm:prSet presAssocID="{21AD4E99-1302-418B-99DA-CBA7F5E4F926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CC68B29-8CAB-4DDF-993A-D33B2F3AF025}" srcId="{21AD4E99-1302-418B-99DA-CBA7F5E4F926}" destId="{635DFDD0-93D9-4768-9493-BE7B8974E05C}" srcOrd="0" destOrd="0" parTransId="{58277ADD-8DC9-4528-A8E5-DDF0D51CF224}" sibTransId="{470433A6-A125-4FAE-9694-0B4CA94620C4}"/>
    <dgm:cxn modelId="{32437A63-F63B-4FEC-96C0-9FE420AC6C54}" type="presOf" srcId="{21AD4E99-1302-418B-99DA-CBA7F5E4F926}" destId="{58216978-A2D2-4930-88DF-E8CABB71811C}" srcOrd="0" destOrd="0" presId="urn:microsoft.com/office/officeart/2005/8/layout/vProcess5"/>
    <dgm:cxn modelId="{49D70B94-E9EA-459D-B9D8-E6B1EF8192D8}" type="presOf" srcId="{89766FAC-B631-4D64-AB39-A39CCD9165D9}" destId="{1BCC7896-3F06-4865-BBC2-73A8BC3F428F}" srcOrd="0" destOrd="0" presId="urn:microsoft.com/office/officeart/2005/8/layout/vProcess5"/>
    <dgm:cxn modelId="{69C246CC-3BB6-40A1-ADE4-35DB19D3C0DD}" type="presOf" srcId="{635DFDD0-93D9-4768-9493-BE7B8974E05C}" destId="{E40FFE0F-77B1-4CAB-8DA1-3B2D7F5CF2EF}" srcOrd="0" destOrd="0" presId="urn:microsoft.com/office/officeart/2005/8/layout/vProcess5"/>
    <dgm:cxn modelId="{F430BC54-6855-4FD0-B19A-BA795AA672DD}" type="presOf" srcId="{635DFDD0-93D9-4768-9493-BE7B8974E05C}" destId="{D8AA2BD1-FFEA-4071-895C-7712B82A7010}" srcOrd="1" destOrd="0" presId="urn:microsoft.com/office/officeart/2005/8/layout/vProcess5"/>
    <dgm:cxn modelId="{FE95786B-808A-4B4C-A79C-BEAAD5C3E3CB}" type="presOf" srcId="{7ECB8319-CA3E-40FA-999B-700F170EE69E}" destId="{67A289F9-F762-404B-8831-F65306D6A3C0}" srcOrd="0" destOrd="0" presId="urn:microsoft.com/office/officeart/2005/8/layout/vProcess5"/>
    <dgm:cxn modelId="{01E9196E-F032-47A5-A688-0BF6C661E610}" type="presOf" srcId="{352E37C0-3C72-4DC9-BB8F-1D8DB3C1858F}" destId="{7A8623C3-CCA5-48FC-9027-B446BA75A75A}" srcOrd="0" destOrd="0" presId="urn:microsoft.com/office/officeart/2005/8/layout/vProcess5"/>
    <dgm:cxn modelId="{DC44A4EC-4E2C-48C8-B215-9D0F7508EC2C}" type="presOf" srcId="{89766FAC-B631-4D64-AB39-A39CCD9165D9}" destId="{A6EC0A25-1E75-4C13-83B6-F78146255B91}" srcOrd="1" destOrd="0" presId="urn:microsoft.com/office/officeart/2005/8/layout/vProcess5"/>
    <dgm:cxn modelId="{93F2A7FC-EAC2-4BA0-BE7F-45020D4039C8}" type="presOf" srcId="{470433A6-A125-4FAE-9694-0B4CA94620C4}" destId="{DC5E00B5-90C0-49B1-B92F-59914CA503DD}" srcOrd="0" destOrd="0" presId="urn:microsoft.com/office/officeart/2005/8/layout/vProcess5"/>
    <dgm:cxn modelId="{162099E4-2344-4341-AFFE-1697C91D6F78}" srcId="{21AD4E99-1302-418B-99DA-CBA7F5E4F926}" destId="{89766FAC-B631-4D64-AB39-A39CCD9165D9}" srcOrd="3" destOrd="0" parTransId="{B53331E5-D3B2-4547-B348-4F0A2B3276AD}" sibTransId="{A8487B6B-39C1-45D7-A836-A80EB48FEA71}"/>
    <dgm:cxn modelId="{FA73AFED-51BD-4AF1-A125-77111E818F34}" type="presOf" srcId="{17211D77-0604-45C3-A1A2-220223B0D719}" destId="{77E30D71-0DC1-41E5-8DAA-B797BE9A0EA5}" srcOrd="0" destOrd="0" presId="urn:microsoft.com/office/officeart/2005/8/layout/vProcess5"/>
    <dgm:cxn modelId="{B85FB644-6AC2-49E2-9FB3-C254C045B49D}" srcId="{21AD4E99-1302-418B-99DA-CBA7F5E4F926}" destId="{7ECB8319-CA3E-40FA-999B-700F170EE69E}" srcOrd="1" destOrd="0" parTransId="{C701C248-43FA-4339-8909-912B52A8E851}" sibTransId="{6AA3CC52-9410-4BB9-B2D2-72578DB40ED8}"/>
    <dgm:cxn modelId="{5DEF4F7F-E0C6-4FB1-83D1-2825A1DF2387}" srcId="{21AD4E99-1302-418B-99DA-CBA7F5E4F926}" destId="{17211D77-0604-45C3-A1A2-220223B0D719}" srcOrd="2" destOrd="0" parTransId="{51A24DF0-E3E6-440D-B97B-3D61732C1ECC}" sibTransId="{352E37C0-3C72-4DC9-BB8F-1D8DB3C1858F}"/>
    <dgm:cxn modelId="{E85775DD-B37C-4594-882F-CFA5C68CA358}" type="presOf" srcId="{7ECB8319-CA3E-40FA-999B-700F170EE69E}" destId="{E2494501-3237-415C-B509-0D99A741B7C8}" srcOrd="1" destOrd="0" presId="urn:microsoft.com/office/officeart/2005/8/layout/vProcess5"/>
    <dgm:cxn modelId="{B9855BCA-68EC-4697-8F7C-CC96244332EB}" type="presOf" srcId="{17211D77-0604-45C3-A1A2-220223B0D719}" destId="{590030E2-6716-40B8-80DE-E41C0DE968CD}" srcOrd="1" destOrd="0" presId="urn:microsoft.com/office/officeart/2005/8/layout/vProcess5"/>
    <dgm:cxn modelId="{1455394D-2C4D-408A-8C54-A258257F61FF}" type="presOf" srcId="{6AA3CC52-9410-4BB9-B2D2-72578DB40ED8}" destId="{BBFFDA98-63DC-4721-9309-26E1642A2AF6}" srcOrd="0" destOrd="0" presId="urn:microsoft.com/office/officeart/2005/8/layout/vProcess5"/>
    <dgm:cxn modelId="{A3158E18-3CC5-4327-BDF2-053E14706D31}" type="presParOf" srcId="{58216978-A2D2-4930-88DF-E8CABB71811C}" destId="{2DA356B4-37C2-4C47-BB9A-14BD7885A479}" srcOrd="0" destOrd="0" presId="urn:microsoft.com/office/officeart/2005/8/layout/vProcess5"/>
    <dgm:cxn modelId="{A817716C-FEE1-41EF-8F1D-F7BFB7D555F8}" type="presParOf" srcId="{58216978-A2D2-4930-88DF-E8CABB71811C}" destId="{E40FFE0F-77B1-4CAB-8DA1-3B2D7F5CF2EF}" srcOrd="1" destOrd="0" presId="urn:microsoft.com/office/officeart/2005/8/layout/vProcess5"/>
    <dgm:cxn modelId="{A252CD93-9C7F-4848-9CBD-FF7BE2FF105B}" type="presParOf" srcId="{58216978-A2D2-4930-88DF-E8CABB71811C}" destId="{67A289F9-F762-404B-8831-F65306D6A3C0}" srcOrd="2" destOrd="0" presId="urn:microsoft.com/office/officeart/2005/8/layout/vProcess5"/>
    <dgm:cxn modelId="{8D9842AE-034A-45C9-8522-BD7D19849DCA}" type="presParOf" srcId="{58216978-A2D2-4930-88DF-E8CABB71811C}" destId="{77E30D71-0DC1-41E5-8DAA-B797BE9A0EA5}" srcOrd="3" destOrd="0" presId="urn:microsoft.com/office/officeart/2005/8/layout/vProcess5"/>
    <dgm:cxn modelId="{84B37FC9-3B11-4B39-B7B9-E3BF9977F421}" type="presParOf" srcId="{58216978-A2D2-4930-88DF-E8CABB71811C}" destId="{1BCC7896-3F06-4865-BBC2-73A8BC3F428F}" srcOrd="4" destOrd="0" presId="urn:microsoft.com/office/officeart/2005/8/layout/vProcess5"/>
    <dgm:cxn modelId="{706EB257-FB1C-447E-AAAA-FBBE2F9B4BF1}" type="presParOf" srcId="{58216978-A2D2-4930-88DF-E8CABB71811C}" destId="{DC5E00B5-90C0-49B1-B92F-59914CA503DD}" srcOrd="5" destOrd="0" presId="urn:microsoft.com/office/officeart/2005/8/layout/vProcess5"/>
    <dgm:cxn modelId="{511AF9AA-3E6F-4FE2-AD8E-8F9D7D28CB3F}" type="presParOf" srcId="{58216978-A2D2-4930-88DF-E8CABB71811C}" destId="{BBFFDA98-63DC-4721-9309-26E1642A2AF6}" srcOrd="6" destOrd="0" presId="urn:microsoft.com/office/officeart/2005/8/layout/vProcess5"/>
    <dgm:cxn modelId="{5267443B-6F9C-457F-8655-9235E2173595}" type="presParOf" srcId="{58216978-A2D2-4930-88DF-E8CABB71811C}" destId="{7A8623C3-CCA5-48FC-9027-B446BA75A75A}" srcOrd="7" destOrd="0" presId="urn:microsoft.com/office/officeart/2005/8/layout/vProcess5"/>
    <dgm:cxn modelId="{287A78E4-6B6A-4A5B-92A5-B4EFA09A60FC}" type="presParOf" srcId="{58216978-A2D2-4930-88DF-E8CABB71811C}" destId="{D8AA2BD1-FFEA-4071-895C-7712B82A7010}" srcOrd="8" destOrd="0" presId="urn:microsoft.com/office/officeart/2005/8/layout/vProcess5"/>
    <dgm:cxn modelId="{908D306F-EC91-4448-B839-172D7BD13821}" type="presParOf" srcId="{58216978-A2D2-4930-88DF-E8CABB71811C}" destId="{E2494501-3237-415C-B509-0D99A741B7C8}" srcOrd="9" destOrd="0" presId="urn:microsoft.com/office/officeart/2005/8/layout/vProcess5"/>
    <dgm:cxn modelId="{F5F9FEB6-7885-4B36-9B3C-5AA51D4ACD96}" type="presParOf" srcId="{58216978-A2D2-4930-88DF-E8CABB71811C}" destId="{590030E2-6716-40B8-80DE-E41C0DE968CD}" srcOrd="10" destOrd="0" presId="urn:microsoft.com/office/officeart/2005/8/layout/vProcess5"/>
    <dgm:cxn modelId="{E1B5AED3-B141-4219-BBC4-92B09D904254}" type="presParOf" srcId="{58216978-A2D2-4930-88DF-E8CABB71811C}" destId="{A6EC0A25-1E75-4C13-83B6-F78146255B91}" srcOrd="11" destOrd="0" presId="urn:microsoft.com/office/officeart/2005/8/layout/vProcess5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A545EE-F485-48FC-A9C3-8BE063CBD84B}">
      <dsp:nvSpPr>
        <dsp:cNvPr id="0" name=""/>
        <dsp:cNvSpPr/>
      </dsp:nvSpPr>
      <dsp:spPr>
        <a:xfrm>
          <a:off x="1628298" y="0"/>
          <a:ext cx="4324350" cy="4324350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D881CD-91A8-4C38-B28C-7A9366ECE9AD}">
      <dsp:nvSpPr>
        <dsp:cNvPr id="0" name=""/>
        <dsp:cNvSpPr/>
      </dsp:nvSpPr>
      <dsp:spPr>
        <a:xfrm>
          <a:off x="3790473" y="434757"/>
          <a:ext cx="2810827" cy="1023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Σπαρτιάτες πολίτες – ιδιοκτήτες της γης, πολιτική, πόλεμος</a:t>
          </a:r>
          <a:endParaRPr lang="el-GR" sz="1800" kern="1200" dirty="0"/>
        </a:p>
      </dsp:txBody>
      <dsp:txXfrm>
        <a:off x="3790473" y="434757"/>
        <a:ext cx="2810827" cy="1023654"/>
      </dsp:txXfrm>
    </dsp:sp>
    <dsp:sp modelId="{D1B8EA69-B633-4DDC-B523-90C43F8610E7}">
      <dsp:nvSpPr>
        <dsp:cNvPr id="0" name=""/>
        <dsp:cNvSpPr/>
      </dsp:nvSpPr>
      <dsp:spPr>
        <a:xfrm>
          <a:off x="3790473" y="1586369"/>
          <a:ext cx="2810827" cy="1023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Περίοικοι – κατοικούσαν σε οικισμούς γύρω από τη Σπάρτη, εμπόριο</a:t>
          </a:r>
          <a:endParaRPr lang="el-GR" sz="1800" kern="1200" dirty="0"/>
        </a:p>
      </dsp:txBody>
      <dsp:txXfrm>
        <a:off x="3790473" y="1586369"/>
        <a:ext cx="2810827" cy="1023654"/>
      </dsp:txXfrm>
    </dsp:sp>
    <dsp:sp modelId="{B0BC9E4F-F760-4FC6-BE31-A7CB83692E90}">
      <dsp:nvSpPr>
        <dsp:cNvPr id="0" name=""/>
        <dsp:cNvSpPr/>
      </dsp:nvSpPr>
      <dsp:spPr>
        <a:xfrm>
          <a:off x="3790473" y="2737980"/>
          <a:ext cx="2810827" cy="1023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Είλωτες (δούλοι) – καλλιέργεια της γης</a:t>
          </a:r>
          <a:endParaRPr lang="el-GR" sz="1800" kern="1200" dirty="0"/>
        </a:p>
      </dsp:txBody>
      <dsp:txXfrm>
        <a:off x="3790473" y="2737980"/>
        <a:ext cx="2810827" cy="10236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0FFE0F-77B1-4CAB-8DA1-3B2D7F5CF2EF}">
      <dsp:nvSpPr>
        <dsp:cNvPr id="0" name=""/>
        <dsp:cNvSpPr/>
      </dsp:nvSpPr>
      <dsp:spPr>
        <a:xfrm>
          <a:off x="0" y="0"/>
          <a:ext cx="6583680" cy="951357"/>
        </a:xfrm>
        <a:prstGeom prst="roundRect">
          <a:avLst>
            <a:gd name="adj" fmla="val 10000"/>
          </a:avLst>
        </a:prstGeom>
        <a:solidFill>
          <a:schemeClr val="lt1"/>
        </a:solidFill>
        <a:ln w="1905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Δύο βασιλείς –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θρησκευτικοί και στρατιωτικοί αρχηγοί</a:t>
          </a:r>
          <a:endParaRPr lang="el-GR" sz="1700" kern="1200" dirty="0"/>
        </a:p>
      </dsp:txBody>
      <dsp:txXfrm>
        <a:off x="0" y="0"/>
        <a:ext cx="5532430" cy="951357"/>
      </dsp:txXfrm>
    </dsp:sp>
    <dsp:sp modelId="{67A289F9-F762-404B-8831-F65306D6A3C0}">
      <dsp:nvSpPr>
        <dsp:cNvPr id="0" name=""/>
        <dsp:cNvSpPr/>
      </dsp:nvSpPr>
      <dsp:spPr>
        <a:xfrm>
          <a:off x="551383" y="1124331"/>
          <a:ext cx="6583680" cy="9513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1000"/>
                <a:satMod val="255000"/>
              </a:schemeClr>
            </a:gs>
            <a:gs pos="55000">
              <a:schemeClr val="accent1">
                <a:tint val="12000"/>
                <a:satMod val="255000"/>
              </a:schemeClr>
            </a:gs>
            <a:gs pos="100000">
              <a:schemeClr val="accent1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Πέντε έφοροι –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υπεύθυνοι για την άμυνα και τις εξωτερικές σχέσεις</a:t>
          </a:r>
          <a:endParaRPr lang="el-GR" sz="1700" kern="1200" dirty="0"/>
        </a:p>
      </dsp:txBody>
      <dsp:txXfrm>
        <a:off x="551383" y="1124331"/>
        <a:ext cx="5413914" cy="951357"/>
      </dsp:txXfrm>
    </dsp:sp>
    <dsp:sp modelId="{77E30D71-0DC1-41E5-8DAA-B797BE9A0EA5}">
      <dsp:nvSpPr>
        <dsp:cNvPr id="0" name=""/>
        <dsp:cNvSpPr/>
      </dsp:nvSpPr>
      <dsp:spPr>
        <a:xfrm>
          <a:off x="1094536" y="2248662"/>
          <a:ext cx="6583680" cy="9513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1000"/>
                <a:satMod val="255000"/>
              </a:schemeClr>
            </a:gs>
            <a:gs pos="55000">
              <a:schemeClr val="accent3">
                <a:tint val="12000"/>
                <a:satMod val="255000"/>
              </a:schemeClr>
            </a:gs>
            <a:gs pos="100000">
              <a:schemeClr val="accent3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3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Γερουσία –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28 μέλη, άνω των 60 ετών, προετοιμάζει τα θέματα για την Απέλλα</a:t>
          </a:r>
          <a:endParaRPr lang="el-GR" sz="1700" kern="1200" dirty="0"/>
        </a:p>
      </dsp:txBody>
      <dsp:txXfrm>
        <a:off x="1094536" y="2248662"/>
        <a:ext cx="5422144" cy="951357"/>
      </dsp:txXfrm>
    </dsp:sp>
    <dsp:sp modelId="{1BCC7896-3F06-4865-BBC2-73A8BC3F428F}">
      <dsp:nvSpPr>
        <dsp:cNvPr id="0" name=""/>
        <dsp:cNvSpPr/>
      </dsp:nvSpPr>
      <dsp:spPr>
        <a:xfrm>
          <a:off x="1645920" y="3372993"/>
          <a:ext cx="6583680" cy="9513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1000"/>
                <a:satMod val="255000"/>
              </a:schemeClr>
            </a:gs>
            <a:gs pos="55000">
              <a:schemeClr val="accent4">
                <a:tint val="12000"/>
                <a:satMod val="255000"/>
              </a:schemeClr>
            </a:gs>
            <a:gs pos="100000">
              <a:schemeClr val="accent4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Απέλλα –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Όλοι οι Σπαρτιάτες, άνω των 30 ετών</a:t>
          </a:r>
          <a:endParaRPr lang="el-GR" sz="1700" kern="1200" dirty="0"/>
        </a:p>
      </dsp:txBody>
      <dsp:txXfrm>
        <a:off x="1645920" y="3372993"/>
        <a:ext cx="5413914" cy="951357"/>
      </dsp:txXfrm>
    </dsp:sp>
    <dsp:sp modelId="{DC5E00B5-90C0-49B1-B92F-59914CA503DD}">
      <dsp:nvSpPr>
        <dsp:cNvPr id="0" name=""/>
        <dsp:cNvSpPr/>
      </dsp:nvSpPr>
      <dsp:spPr>
        <a:xfrm>
          <a:off x="5965297" y="728652"/>
          <a:ext cx="618382" cy="61838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900" kern="1200"/>
        </a:p>
      </dsp:txBody>
      <dsp:txXfrm>
        <a:off x="5965297" y="728652"/>
        <a:ext cx="618382" cy="618382"/>
      </dsp:txXfrm>
    </dsp:sp>
    <dsp:sp modelId="{BBFFDA98-63DC-4721-9309-26E1642A2AF6}">
      <dsp:nvSpPr>
        <dsp:cNvPr id="0" name=""/>
        <dsp:cNvSpPr/>
      </dsp:nvSpPr>
      <dsp:spPr>
        <a:xfrm>
          <a:off x="6516681" y="1852983"/>
          <a:ext cx="618382" cy="61838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900" kern="1200"/>
        </a:p>
      </dsp:txBody>
      <dsp:txXfrm>
        <a:off x="6516681" y="1852983"/>
        <a:ext cx="618382" cy="618382"/>
      </dsp:txXfrm>
    </dsp:sp>
    <dsp:sp modelId="{7A8623C3-CCA5-48FC-9027-B446BA75A75A}">
      <dsp:nvSpPr>
        <dsp:cNvPr id="0" name=""/>
        <dsp:cNvSpPr/>
      </dsp:nvSpPr>
      <dsp:spPr>
        <a:xfrm>
          <a:off x="7059834" y="2977314"/>
          <a:ext cx="618382" cy="61838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900" kern="1200"/>
        </a:p>
      </dsp:txBody>
      <dsp:txXfrm>
        <a:off x="7059834" y="2977314"/>
        <a:ext cx="618382" cy="618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7E742E3-C7E6-41A2-96CA-EAA8D0A84B49}" type="datetimeFigureOut">
              <a:rPr lang="el-GR" smtClean="0"/>
              <a:pPr/>
              <a:t>30/10/2016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00CD5B0-7788-48D7-AC64-8904D15E5E2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daftG1g3vwI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aftG1g3vwI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Δ3. Η ΣΠΑΡΤΗ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Αρχαία Ιστορία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l-GR" dirty="0" smtClean="0"/>
              <a:t>Τι ξέρω για τη Σπάρτη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000" dirty="0" smtClean="0"/>
              <a:t>Λεωνίδας;</a:t>
            </a:r>
          </a:p>
          <a:p>
            <a:endParaRPr lang="el-GR" sz="2000" dirty="0" smtClean="0"/>
          </a:p>
          <a:p>
            <a:r>
              <a:rPr lang="en-US" sz="2000" dirty="0" smtClean="0"/>
              <a:t>“This is Sparta!”</a:t>
            </a:r>
            <a:endParaRPr lang="el-GR" sz="2000" dirty="0" smtClean="0"/>
          </a:p>
          <a:p>
            <a:r>
              <a:rPr lang="el-GR" sz="2000" dirty="0" smtClean="0"/>
              <a:t>300;</a:t>
            </a:r>
          </a:p>
          <a:p>
            <a:endParaRPr lang="el-GR" sz="2000" dirty="0" smtClean="0"/>
          </a:p>
          <a:p>
            <a:endParaRPr lang="en-US" sz="2000" dirty="0" smtClean="0"/>
          </a:p>
          <a:p>
            <a:r>
              <a:rPr lang="el-GR" sz="2000" dirty="0" smtClean="0"/>
              <a:t>Μολών λαβέ. </a:t>
            </a:r>
          </a:p>
          <a:p>
            <a:endParaRPr lang="el-GR" sz="2000" dirty="0" smtClean="0"/>
          </a:p>
          <a:p>
            <a:endParaRPr lang="el-GR" sz="2000" dirty="0" smtClean="0"/>
          </a:p>
          <a:p>
            <a:r>
              <a:rPr lang="el-GR" sz="2000" dirty="0" smtClean="0"/>
              <a:t>Είλωτες;</a:t>
            </a:r>
          </a:p>
          <a:p>
            <a:endParaRPr lang="el-GR" sz="2000" dirty="0" smtClean="0"/>
          </a:p>
          <a:p>
            <a:endParaRPr lang="el-GR" sz="2000" dirty="0" smtClean="0"/>
          </a:p>
          <a:p>
            <a:r>
              <a:rPr lang="el-GR" sz="2000" dirty="0" smtClean="0"/>
              <a:t>Λακωνικός λόγος;</a:t>
            </a:r>
            <a:endParaRPr lang="el-GR" sz="2000" dirty="0"/>
          </a:p>
        </p:txBody>
      </p:sp>
      <p:pic>
        <p:nvPicPr>
          <p:cNvPr id="5" name="irc_mi" descr="http://1.bp.blogspot.com/__tfzs9mcG6o/TEf2jA6WQJI/AAAAAAAAAEg/zDwyYTaqOVI/s1600/sparti-%CF%83%CF%80%CE%AC%CF%81%CF%84%CE%B7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08720"/>
            <a:ext cx="4680000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Το κράτος της Σπάρτης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1. </a:t>
            </a:r>
            <a:r>
              <a:rPr lang="el-GR" dirty="0" smtClean="0">
                <a:solidFill>
                  <a:srgbClr val="FF0000"/>
                </a:solidFill>
              </a:rPr>
              <a:t>Δωριείς</a:t>
            </a:r>
            <a:r>
              <a:rPr lang="el-GR" dirty="0" smtClean="0"/>
              <a:t> εγκαθίστανται στη Λακωνική.</a:t>
            </a:r>
          </a:p>
          <a:p>
            <a:r>
              <a:rPr lang="el-GR" dirty="0" smtClean="0"/>
              <a:t>2. 8</a:t>
            </a:r>
            <a:r>
              <a:rPr lang="el-GR" baseline="30000" dirty="0" smtClean="0"/>
              <a:t>ος</a:t>
            </a:r>
            <a:r>
              <a:rPr lang="el-GR" dirty="0" smtClean="0"/>
              <a:t> – 7</a:t>
            </a:r>
            <a:r>
              <a:rPr lang="el-GR" baseline="30000" dirty="0" smtClean="0"/>
              <a:t>ος</a:t>
            </a:r>
            <a:r>
              <a:rPr lang="el-GR" dirty="0" smtClean="0"/>
              <a:t> αι.: συγκρούσεις με τους </a:t>
            </a:r>
            <a:r>
              <a:rPr lang="el-GR" dirty="0" smtClean="0">
                <a:solidFill>
                  <a:srgbClr val="FF0000"/>
                </a:solidFill>
              </a:rPr>
              <a:t>Μεσσήνιους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3. Συνεχείς συγκρούσεις με το </a:t>
            </a:r>
            <a:r>
              <a:rPr lang="el-GR" dirty="0" smtClean="0">
                <a:solidFill>
                  <a:srgbClr val="FF0000"/>
                </a:solidFill>
              </a:rPr>
              <a:t>Άργος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endParaRPr lang="el-GR" dirty="0" smtClean="0"/>
          </a:p>
          <a:p>
            <a:pPr algn="ctr">
              <a:buNone/>
            </a:pP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ΣΥΝΕΠΕΙΕΣ</a:t>
            </a:r>
          </a:p>
          <a:p>
            <a:pPr>
              <a:buNone/>
            </a:pP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Α) Σταμάτησε το εμπόριο.</a:t>
            </a:r>
          </a:p>
          <a:p>
            <a:pPr>
              <a:buNone/>
            </a:pP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Β) Οι σχέσεις με τις άλλες περιοχές </a:t>
            </a:r>
          </a:p>
          <a:p>
            <a:pPr>
              <a:buNone/>
            </a:pP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περιορίστηκαν.</a:t>
            </a:r>
          </a:p>
          <a:p>
            <a:pPr>
              <a:buNone/>
            </a:pP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Γ) Η Σπάρτη πήρε τη μορφή στρατόπεδου.</a:t>
            </a:r>
            <a:endParaRPr lang="el-G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67944" y="3573016"/>
            <a:ext cx="86409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Κοινωνικές τάξεις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Πολιτειακή οργάνωση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Αγωγή των </a:t>
            </a:r>
            <a:r>
              <a:rPr lang="el-GR" dirty="0" smtClean="0"/>
              <a:t>νέων </a:t>
            </a:r>
            <a:r>
              <a:rPr lang="el-GR" dirty="0" smtClean="0">
                <a:hlinkClick r:id="rId2"/>
              </a:rPr>
              <a:t>εδώ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l-GR" sz="2400" dirty="0" smtClean="0"/>
              <a:t>Αγωγή με φροντίδα της πόλης από την ηλικία των 7 ετών.</a:t>
            </a:r>
          </a:p>
          <a:p>
            <a:r>
              <a:rPr lang="el-GR" sz="2400" dirty="0" smtClean="0"/>
              <a:t>Σε ομάδες, με σκληρές συνθήκες ζωής.</a:t>
            </a:r>
          </a:p>
          <a:p>
            <a:r>
              <a:rPr lang="el-GR" sz="2400" dirty="0" smtClean="0"/>
              <a:t>Διδάσκονταν γραφή, ανάγνωση, μουσική και χορό.</a:t>
            </a:r>
          </a:p>
          <a:p>
            <a:r>
              <a:rPr lang="el-GR" sz="2400" dirty="0" smtClean="0"/>
              <a:t>Ίδια εκπαίδευση και για τα κορίτσια.</a:t>
            </a:r>
          </a:p>
          <a:p>
            <a:endParaRPr lang="el-GR" dirty="0"/>
          </a:p>
        </p:txBody>
      </p:sp>
      <p:pic>
        <p:nvPicPr>
          <p:cNvPr id="5" name="irc_mi" descr="http://www.hellinon.net/NeesSelides/ArxaiaSparti.files/image006.jpg"/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348880"/>
            <a:ext cx="439248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l-GR" smtClean="0"/>
              <a:t>Οι </a:t>
            </a:r>
            <a:r>
              <a:rPr lang="el-GR" smtClean="0"/>
              <a:t>Σπαρτιάτισσες </a:t>
            </a:r>
            <a:r>
              <a:rPr lang="el-GR" smtClean="0">
                <a:hlinkClick r:id="rId2"/>
              </a:rPr>
              <a:t>εδώ</a:t>
            </a:r>
            <a:r>
              <a:rPr lang="el-GR" smtClean="0"/>
              <a:t> 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el-GR" dirty="0" smtClean="0"/>
          </a:p>
          <a:p>
            <a:pPr>
              <a:lnSpc>
                <a:spcPct val="200000"/>
              </a:lnSpc>
            </a:pPr>
            <a:r>
              <a:rPr lang="el-GR" sz="1800" dirty="0" smtClean="0"/>
              <a:t>Με ποιους τρόπους γυμνάζονταν οι Σπαρτιάτισσες;</a:t>
            </a:r>
          </a:p>
          <a:p>
            <a:pPr>
              <a:lnSpc>
                <a:spcPct val="200000"/>
              </a:lnSpc>
            </a:pPr>
            <a:endParaRPr lang="el-GR" sz="1800" dirty="0" smtClean="0"/>
          </a:p>
          <a:p>
            <a:pPr>
              <a:lnSpc>
                <a:spcPct val="200000"/>
              </a:lnSpc>
            </a:pPr>
            <a:r>
              <a:rPr lang="el-GR" sz="1800" dirty="0" smtClean="0"/>
              <a:t>Οι γυναίκες δεν πολεμούσαν. Γιατί, λοιπόν, σύμφωνα με τον Πλούταρχο, αθλούνταν συστηματικά;</a:t>
            </a:r>
            <a:endParaRPr lang="el-GR" sz="18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Αλλά και τα σώματα των γυναικών έπρεπε να καταπονηθούν με το τρέξιμο, την πάλη, τη ρίψη δίσκων και ακοντίων, έτσι που να γεννιούνται παιδιά από γερά σώματα... Λένε μάλιστα ότι η Γοργώ, η γυναίκα του Λεωνίδα, όταν κάποια ξένη της είπε: «Μονάχα στη Σπάρτη εσείς οι γυναίκες εξουσιάζετε τους άνδρες»», εκείνη απάντησε: «Γιατί εμείς γεννάμε άνδρες».</a:t>
            </a:r>
          </a:p>
          <a:p>
            <a:pPr algn="r">
              <a:buNone/>
            </a:pPr>
            <a:r>
              <a:rPr lang="el-GR" dirty="0" smtClean="0"/>
              <a:t>Πλούταρχος, </a:t>
            </a:r>
            <a:r>
              <a:rPr lang="el-GR" i="1" dirty="0" smtClean="0"/>
              <a:t>Λυκούργος</a:t>
            </a:r>
            <a:r>
              <a:rPr lang="el-GR" dirty="0" smtClean="0"/>
              <a:t> 14.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2ffe6337d4ad96137b22db6ba5fad420ea982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295</TotalTime>
  <Words>303</Words>
  <Application>Microsoft Office PowerPoint</Application>
  <PresentationFormat>Προβολή στην οθόνη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Αστικό</vt:lpstr>
      <vt:lpstr>Δ3. Η ΣΠΑΡΤΗ</vt:lpstr>
      <vt:lpstr>Τι ξέρω για τη Σπάρτη</vt:lpstr>
      <vt:lpstr>Το κράτος της Σπάρτης</vt:lpstr>
      <vt:lpstr>Κοινωνικές τάξεις</vt:lpstr>
      <vt:lpstr>Πολιτειακή οργάνωση</vt:lpstr>
      <vt:lpstr>Αγωγή των νέων εδώ  </vt:lpstr>
      <vt:lpstr>Οι Σπαρτιάτισσες εδώ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Ο ΚΥΚΛΑΔΙΚΟΣ ΠΟΛΙΤΙΣΜΟΣ</dc:title>
  <dc:creator>user</dc:creator>
  <cp:lastModifiedBy>user</cp:lastModifiedBy>
  <cp:revision>95</cp:revision>
  <dcterms:created xsi:type="dcterms:W3CDTF">2015-07-06T16:39:43Z</dcterms:created>
  <dcterms:modified xsi:type="dcterms:W3CDTF">2016-10-30T20:32:07Z</dcterms:modified>
</cp:coreProperties>
</file>