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1" r:id="rId8"/>
    <p:sldId id="267" r:id="rId9"/>
    <p:sldId id="262" r:id="rId10"/>
    <p:sldId id="268" r:id="rId11"/>
    <p:sldId id="263" r:id="rId12"/>
    <p:sldId id="265" r:id="rId13"/>
    <p:sldId id="264" r:id="rId14"/>
  </p:sldIdLst>
  <p:sldSz cx="9144000" cy="6858000" type="screen4x3"/>
  <p:notesSz cx="6858000" cy="9144000"/>
  <p:custDataLst>
    <p:tags r:id="rId1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87E742E3-C7E6-41A2-96CA-EAA8D0A84B49}" type="datetimeFigureOut">
              <a:rPr lang="el-GR" smtClean="0"/>
              <a:pPr/>
              <a:t>17/1/2023</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87E742E3-C7E6-41A2-96CA-EAA8D0A84B49}" type="datetimeFigureOut">
              <a:rPr lang="el-GR" smtClean="0"/>
              <a:pPr/>
              <a:t>17/1/2023</a:t>
            </a:fld>
            <a:endParaRPr lang="el-GR" dirty="0"/>
          </a:p>
        </p:txBody>
      </p:sp>
      <p:sp>
        <p:nvSpPr>
          <p:cNvPr id="27" name="26 - Θέση αριθμού διαφάνειας"/>
          <p:cNvSpPr>
            <a:spLocks noGrp="1"/>
          </p:cNvSpPr>
          <p:nvPr>
            <p:ph type="sldNum" sz="quarter" idx="11"/>
          </p:nvPr>
        </p:nvSpPr>
        <p:spPr/>
        <p:txBody>
          <a:bodyPr rtlCol="0"/>
          <a:lstStyle/>
          <a:p>
            <a:fld id="{700CD5B0-7788-48D7-AC64-8904D15E5E28}" type="slidenum">
              <a:rPr lang="el-GR" smtClean="0"/>
              <a:pPr/>
              <a:t>‹#›</a:t>
            </a:fld>
            <a:endParaRPr lang="el-GR" dirty="0"/>
          </a:p>
        </p:txBody>
      </p:sp>
      <p:sp>
        <p:nvSpPr>
          <p:cNvPr id="28" name="27 - Θέση υποσέλιδου"/>
          <p:cNvSpPr>
            <a:spLocks noGrp="1"/>
          </p:cNvSpPr>
          <p:nvPr>
            <p:ph type="ftr" sz="quarter" idx="12"/>
          </p:nvPr>
        </p:nvSpPr>
        <p:spPr/>
        <p:txBody>
          <a:bodyPr rtlCol="0"/>
          <a:lstStyle/>
          <a:p>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87E742E3-C7E6-41A2-96CA-EAA8D0A84B49}" type="datetimeFigureOut">
              <a:rPr lang="el-GR" smtClean="0"/>
              <a:pPr/>
              <a:t>17/1/2023</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fld id="{700CD5B0-7788-48D7-AC64-8904D15E5E2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17/1/2023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E742E3-C7E6-41A2-96CA-EAA8D0A84B49}" type="datetimeFigureOut">
              <a:rPr lang="el-GR" smtClean="0"/>
              <a:pPr/>
              <a:t>17/1/2023</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0CD5B0-7788-48D7-AC64-8904D15E5E28}"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photodentro.edu.gr/video/handle/8522/373?locale=el" TargetMode="External"/><Relationship Id="rId2" Type="http://schemas.openxmlformats.org/officeDocument/2006/relationships/hyperlink" Target="http://photodentro.edu.gr/video/handle/8522/372?locale=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dirty="0" smtClean="0"/>
              <a:t>Δ7. ΠΕΡΣΕΣ ΚΑΙ ΕΛΛΗΝΕΣ:</a:t>
            </a:r>
            <a:br>
              <a:rPr lang="el-GR" dirty="0" smtClean="0"/>
            </a:br>
            <a:r>
              <a:rPr lang="el-GR" dirty="0" smtClean="0"/>
              <a:t>      ΔΥΟ ΚΟΣΜΟΙ ΣΥΓΚΡΟΥΟΝΤΑΙ </a:t>
            </a:r>
            <a:endParaRPr lang="el-GR" dirty="0"/>
          </a:p>
        </p:txBody>
      </p:sp>
      <p:sp>
        <p:nvSpPr>
          <p:cNvPr id="3" name="2 - Υπότιτλος"/>
          <p:cNvSpPr>
            <a:spLocks noGrp="1"/>
          </p:cNvSpPr>
          <p:nvPr>
            <p:ph type="subTitle" idx="1"/>
          </p:nvPr>
        </p:nvSpPr>
        <p:spPr/>
        <p:txBody>
          <a:bodyPr/>
          <a:lstStyle/>
          <a:p>
            <a:r>
              <a:rPr lang="el-GR" dirty="0" smtClean="0"/>
              <a:t>Αρχαία Ιστορία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l-GR" dirty="0" smtClean="0"/>
              <a:t>Η εκστρατεία του Μαρδόνιου</a:t>
            </a:r>
            <a:endParaRPr lang="el-GR" dirty="0"/>
          </a:p>
        </p:txBody>
      </p:sp>
      <p:pic>
        <p:nvPicPr>
          <p:cNvPr id="7" name="6 - Θέση περιεχομένου" descr="Εκστρατεία-Μαρδονίου.png"/>
          <p:cNvPicPr>
            <a:picLocks noGrp="1" noChangeAspect="1"/>
          </p:cNvPicPr>
          <p:nvPr>
            <p:ph idx="1"/>
          </p:nvPr>
        </p:nvPicPr>
        <p:blipFill>
          <a:blip r:embed="rId2" cstate="print"/>
          <a:stretch>
            <a:fillRect/>
          </a:stretch>
        </p:blipFill>
        <p:spPr>
          <a:xfrm>
            <a:off x="1175340" y="2249488"/>
            <a:ext cx="6793320" cy="43243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50000"/>
            </a:schemeClr>
          </a:solidFill>
        </p:spPr>
        <p:txBody>
          <a:bodyPr>
            <a:normAutofit fontScale="90000"/>
          </a:bodyPr>
          <a:lstStyle/>
          <a:p>
            <a:pPr algn="ctr"/>
            <a:r>
              <a:rPr lang="el-GR" dirty="0" smtClean="0">
                <a:solidFill>
                  <a:schemeClr val="bg1"/>
                </a:solidFill>
              </a:rPr>
              <a:t>Η εκστρατεία των Δάτη και Αρταφέρνη</a:t>
            </a:r>
            <a:endParaRPr lang="el-GR" dirty="0">
              <a:solidFill>
                <a:schemeClr val="bg1"/>
              </a:solidFill>
            </a:endParaRPr>
          </a:p>
        </p:txBody>
      </p:sp>
      <p:sp>
        <p:nvSpPr>
          <p:cNvPr id="3" name="2 - Θέση περιεχομένου"/>
          <p:cNvSpPr>
            <a:spLocks noGrp="1"/>
          </p:cNvSpPr>
          <p:nvPr>
            <p:ph sz="half" idx="1"/>
          </p:nvPr>
        </p:nvSpPr>
        <p:spPr/>
        <p:txBody>
          <a:bodyPr/>
          <a:lstStyle/>
          <a:p>
            <a:r>
              <a:rPr lang="el-GR" dirty="0" smtClean="0"/>
              <a:t>Το 490 π. Χ.</a:t>
            </a:r>
          </a:p>
          <a:p>
            <a:r>
              <a:rPr lang="el-GR" dirty="0" smtClean="0"/>
              <a:t>Στρατηγοί του Δαρείου</a:t>
            </a:r>
          </a:p>
          <a:p>
            <a:r>
              <a:rPr lang="el-GR" dirty="0" smtClean="0"/>
              <a:t>Κατέστρεψαν την Ερέτρια</a:t>
            </a:r>
          </a:p>
          <a:p>
            <a:r>
              <a:rPr lang="el-GR" dirty="0" smtClean="0">
                <a:solidFill>
                  <a:srgbClr val="FF0000"/>
                </a:solidFill>
              </a:rPr>
              <a:t>Η μάχη του Μαραθώνα</a:t>
            </a:r>
          </a:p>
          <a:p>
            <a:pPr>
              <a:buNone/>
            </a:pPr>
            <a:r>
              <a:rPr lang="el-GR" dirty="0" smtClean="0">
                <a:solidFill>
                  <a:srgbClr val="FF0000"/>
                </a:solidFill>
              </a:rPr>
              <a:t>	</a:t>
            </a:r>
            <a:r>
              <a:rPr lang="el-GR" dirty="0" smtClean="0"/>
              <a:t>α) Αθηναίοι και Πλαταιείς</a:t>
            </a:r>
          </a:p>
          <a:p>
            <a:pPr>
              <a:buNone/>
            </a:pPr>
            <a:r>
              <a:rPr lang="el-GR" dirty="0" smtClean="0"/>
              <a:t>	β) επικεφαλής ο Μιλτιάδης</a:t>
            </a:r>
          </a:p>
          <a:p>
            <a:pPr>
              <a:buNone/>
            </a:pPr>
            <a:r>
              <a:rPr lang="el-GR" dirty="0" smtClean="0"/>
              <a:t>	γ) το στρατηγικό «τέχνασμα» του Μιλτιάδη</a:t>
            </a:r>
          </a:p>
          <a:p>
            <a:pPr>
              <a:buNone/>
            </a:pPr>
            <a:r>
              <a:rPr lang="el-GR" dirty="0" smtClean="0"/>
              <a:t>	δ) η ελληνική νίκη</a:t>
            </a:r>
            <a:endParaRPr lang="el-GR" dirty="0"/>
          </a:p>
        </p:txBody>
      </p:sp>
      <p:sp>
        <p:nvSpPr>
          <p:cNvPr id="4" name="3 - Θέση περιεχομένου"/>
          <p:cNvSpPr>
            <a:spLocks noGrp="1"/>
          </p:cNvSpPr>
          <p:nvPr>
            <p:ph sz="half" idx="2"/>
          </p:nvPr>
        </p:nvSpPr>
        <p:spPr/>
        <p:txBody>
          <a:bodyPr/>
          <a:lstStyle/>
          <a:p>
            <a:endParaRPr lang="el-GR"/>
          </a:p>
        </p:txBody>
      </p:sp>
      <p:pic>
        <p:nvPicPr>
          <p:cNvPr id="2050" name="Picture 2" descr="Αρχείο:Battle of Marathon Greek Double Envelopment.png"/>
          <p:cNvPicPr>
            <a:picLocks noChangeAspect="1" noChangeArrowheads="1"/>
          </p:cNvPicPr>
          <p:nvPr/>
        </p:nvPicPr>
        <p:blipFill>
          <a:blip r:embed="rId2" cstate="print"/>
          <a:srcRect/>
          <a:stretch>
            <a:fillRect/>
          </a:stretch>
        </p:blipFill>
        <p:spPr bwMode="auto">
          <a:xfrm>
            <a:off x="4572000" y="2276872"/>
            <a:ext cx="4392488" cy="45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l-GR" dirty="0" smtClean="0"/>
              <a:t>Η μάχη του Μαραθώνα, 490 π. Χ.</a:t>
            </a:r>
            <a:endParaRPr lang="el-GR" dirty="0"/>
          </a:p>
        </p:txBody>
      </p:sp>
      <p:sp>
        <p:nvSpPr>
          <p:cNvPr id="3" name="2 - Θέση περιεχομένου"/>
          <p:cNvSpPr>
            <a:spLocks noGrp="1"/>
          </p:cNvSpPr>
          <p:nvPr>
            <p:ph idx="1"/>
          </p:nvPr>
        </p:nvSpPr>
        <p:spPr/>
        <p:txBody>
          <a:bodyPr/>
          <a:lstStyle/>
          <a:p>
            <a:r>
              <a:rPr lang="el-GR" dirty="0" smtClean="0">
                <a:hlinkClick r:id="rId2"/>
              </a:rPr>
              <a:t>Η μεγάλη σύγκρουση</a:t>
            </a:r>
            <a:endParaRPr lang="el-GR" dirty="0" smtClean="0"/>
          </a:p>
          <a:p>
            <a:endParaRPr lang="el-GR" dirty="0" smtClean="0"/>
          </a:p>
          <a:p>
            <a:endParaRPr lang="el-GR" dirty="0" smtClean="0"/>
          </a:p>
          <a:p>
            <a:r>
              <a:rPr lang="el-GR" dirty="0" smtClean="0">
                <a:hlinkClick r:id="rId3"/>
              </a:rPr>
              <a:t>Η εξέλιξη της μάχης</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ek-Persian duel.jpg"/>
          <p:cNvPicPr>
            <a:picLocks noChangeAspect="1" noChangeArrowheads="1"/>
          </p:cNvPicPr>
          <p:nvPr/>
        </p:nvPicPr>
        <p:blipFill>
          <a:blip r:embed="rId2" cstate="print"/>
          <a:srcRect/>
          <a:stretch>
            <a:fillRect/>
          </a:stretch>
        </p:blipFill>
        <p:spPr bwMode="auto">
          <a:xfrm>
            <a:off x="611560" y="764704"/>
            <a:ext cx="7920880" cy="57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lstStyle/>
          <a:p>
            <a:pPr algn="ctr"/>
            <a:r>
              <a:rPr lang="el-GR" b="1" dirty="0" smtClean="0"/>
              <a:t>ΟΙ ΠΕΡΣΕΣ</a:t>
            </a:r>
            <a:endParaRPr lang="el-GR" b="1" dirty="0"/>
          </a:p>
        </p:txBody>
      </p:sp>
      <p:sp>
        <p:nvSpPr>
          <p:cNvPr id="3" name="2 - Θέση περιεχομένου"/>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lstStyle/>
          <a:p>
            <a:r>
              <a:rPr lang="el-GR" dirty="0" smtClean="0"/>
              <a:t>Πέρσες, Μήδοι: ινδοευρωπαϊκοί λαοί</a:t>
            </a:r>
          </a:p>
          <a:p>
            <a:r>
              <a:rPr lang="el-GR" dirty="0" smtClean="0"/>
              <a:t>Κύρος Α΄ (645 – 602 π. Χ.): ιδρυτής του περσικού κράτους</a:t>
            </a:r>
          </a:p>
          <a:p>
            <a:r>
              <a:rPr lang="el-GR" dirty="0" smtClean="0"/>
              <a:t>Σατραπείες: διοικητικές περιφέρειες </a:t>
            </a:r>
          </a:p>
          <a:p>
            <a:pPr>
              <a:buNone/>
            </a:pPr>
            <a:r>
              <a:rPr lang="el-GR" dirty="0" smtClean="0"/>
              <a:t>     Οι σατράπες διοικούσαν τις </a:t>
            </a:r>
          </a:p>
          <a:p>
            <a:pPr>
              <a:buNone/>
            </a:pPr>
            <a:r>
              <a:rPr lang="el-GR" dirty="0" smtClean="0"/>
              <a:t>     περιοχές και εισέπρατταν τους φόρους. </a:t>
            </a:r>
            <a:endParaRPr lang="el-GR" dirty="0"/>
          </a:p>
        </p:txBody>
      </p:sp>
      <p:sp>
        <p:nvSpPr>
          <p:cNvPr id="4" name="3 - Θέση περιεχομένου"/>
          <p:cNvSpPr>
            <a:spLocks noGrp="1"/>
          </p:cNvSpPr>
          <p:nvPr>
            <p:ph sz="half" idx="2"/>
          </p:nvPr>
        </p:nvSpPr>
        <p:spPr/>
        <p:style>
          <a:lnRef idx="1">
            <a:schemeClr val="accent6"/>
          </a:lnRef>
          <a:fillRef idx="2">
            <a:schemeClr val="accent6"/>
          </a:fillRef>
          <a:effectRef idx="1">
            <a:schemeClr val="accent6"/>
          </a:effectRef>
          <a:fontRef idx="minor">
            <a:schemeClr val="dk1"/>
          </a:fontRef>
        </p:style>
        <p:txBody>
          <a:bodyPr/>
          <a:lstStyle/>
          <a:p>
            <a:r>
              <a:rPr lang="el-GR" dirty="0" smtClean="0"/>
              <a:t>Πίστευαν στον Αχουραμάσδα</a:t>
            </a:r>
          </a:p>
          <a:p>
            <a:endParaRPr lang="el-GR" dirty="0" smtClean="0"/>
          </a:p>
          <a:p>
            <a:r>
              <a:rPr lang="el-GR" dirty="0" smtClean="0"/>
              <a:t>Η αγάπη των Περσών για την αλήθεια</a:t>
            </a:r>
          </a:p>
          <a:p>
            <a:pPr>
              <a:buNone/>
            </a:pPr>
            <a:endParaRPr lang="el-GR" dirty="0" smtClean="0"/>
          </a:p>
          <a:p>
            <a:pPr>
              <a:buNone/>
            </a:pPr>
            <a:r>
              <a:rPr lang="el-GR" sz="1600" dirty="0" smtClean="0"/>
              <a:t>Ως πιο αισχρό πράγμα θεωρούν το</a:t>
            </a:r>
          </a:p>
          <a:p>
            <a:pPr>
              <a:buNone/>
            </a:pPr>
            <a:r>
              <a:rPr lang="el-GR" sz="1600" dirty="0" smtClean="0"/>
              <a:t>ψεύδος, κατόπιν το να οφείλει κανείς</a:t>
            </a:r>
          </a:p>
          <a:p>
            <a:pPr>
              <a:buNone/>
            </a:pPr>
            <a:r>
              <a:rPr lang="el-GR" sz="1600" dirty="0" smtClean="0"/>
              <a:t>χρήματα. Και τούτο για πολλούς λόγους</a:t>
            </a:r>
          </a:p>
          <a:p>
            <a:pPr>
              <a:buNone/>
            </a:pPr>
            <a:r>
              <a:rPr lang="el-GR" sz="1600" dirty="0" smtClean="0"/>
              <a:t>προπάντων όμως, όπως λένε, για τον</a:t>
            </a:r>
          </a:p>
          <a:p>
            <a:pPr>
              <a:buNone/>
            </a:pPr>
            <a:r>
              <a:rPr lang="el-GR" sz="1600" dirty="0" smtClean="0"/>
              <a:t>λόγο ότι όποιος χρωστάει χρήματα, όλο</a:t>
            </a:r>
          </a:p>
          <a:p>
            <a:pPr>
              <a:buNone/>
            </a:pPr>
            <a:r>
              <a:rPr lang="el-GR" sz="1600" dirty="0" smtClean="0"/>
              <a:t>και κάποιο ψέμα λέει.</a:t>
            </a:r>
          </a:p>
          <a:p>
            <a:pPr algn="r">
              <a:buNone/>
            </a:pPr>
            <a:r>
              <a:rPr lang="el-GR" sz="1600" dirty="0" smtClean="0"/>
              <a:t>Ηρόδοτος, Ιστορία Α. 138 </a:t>
            </a:r>
          </a:p>
          <a:p>
            <a:pPr>
              <a:buNone/>
            </a:pP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C000"/>
          </a:solidFill>
        </p:spPr>
        <p:txBody>
          <a:bodyPr/>
          <a:lstStyle/>
          <a:p>
            <a:r>
              <a:rPr lang="el-GR" dirty="0" smtClean="0"/>
              <a:t>Η περσική αυτοκρατορία</a:t>
            </a:r>
            <a:endParaRPr lang="el-GR" dirty="0"/>
          </a:p>
        </p:txBody>
      </p:sp>
      <p:sp>
        <p:nvSpPr>
          <p:cNvPr id="4" name="3 - Θέση κειμένου"/>
          <p:cNvSpPr>
            <a:spLocks noGrp="1"/>
          </p:cNvSpPr>
          <p:nvPr>
            <p:ph type="body" sz="half" idx="2"/>
          </p:nvPr>
        </p:nvSpPr>
        <p:spPr>
          <a:solidFill>
            <a:schemeClr val="accent3">
              <a:lumMod val="40000"/>
              <a:lumOff val="60000"/>
            </a:schemeClr>
          </a:solidFill>
        </p:spPr>
        <p:txBody>
          <a:bodyPr>
            <a:normAutofit/>
          </a:bodyPr>
          <a:lstStyle/>
          <a:p>
            <a:pPr marL="342900" indent="-342900">
              <a:buAutoNum type="arabicParenR"/>
            </a:pPr>
            <a:r>
              <a:rPr lang="el-GR" sz="1800" dirty="0" smtClean="0"/>
              <a:t>Ποια σημερινά κράτη περιλάμβανε η περσική αυτοκρατορία;</a:t>
            </a:r>
          </a:p>
          <a:p>
            <a:pPr marL="342900" indent="-342900">
              <a:buAutoNum type="arabicParenR"/>
            </a:pPr>
            <a:endParaRPr lang="el-GR" sz="1800" dirty="0" smtClean="0"/>
          </a:p>
          <a:p>
            <a:pPr marL="342900" indent="-342900">
              <a:buAutoNum type="arabicParenR"/>
            </a:pPr>
            <a:r>
              <a:rPr lang="el-GR" sz="1800" dirty="0" smtClean="0"/>
              <a:t>Πώς  ονομάζεται σήμερα η Περσία;</a:t>
            </a:r>
            <a:endParaRPr lang="el-GR" sz="1800" dirty="0"/>
          </a:p>
        </p:txBody>
      </p:sp>
      <p:pic>
        <p:nvPicPr>
          <p:cNvPr id="7170" name="Picture 2" descr="Αποτέλεσμα εικόνας για ΠΕΡΣΙΚΟ ΚΡΑΤΟΣ ΔΑΡΕΙΟΥ Α"/>
          <p:cNvPicPr>
            <a:picLocks noGrp="1" noChangeAspect="1" noChangeArrowheads="1"/>
          </p:cNvPicPr>
          <p:nvPr>
            <p:ph type="pic" idx="1"/>
          </p:nvPr>
        </p:nvPicPr>
        <p:blipFill>
          <a:blip r:embed="rId2" cstate="print"/>
          <a:srcRect l="12500" r="1250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00B0F0"/>
          </a:solidFill>
        </p:spPr>
        <p:txBody>
          <a:bodyPr>
            <a:normAutofit fontScale="90000"/>
          </a:bodyPr>
          <a:lstStyle/>
          <a:p>
            <a:pPr algn="ctr"/>
            <a:r>
              <a:rPr lang="el-GR" dirty="0" smtClean="0"/>
              <a:t>Πέρσες και Έλληνες συναντιούνται...</a:t>
            </a:r>
            <a:endParaRPr lang="el-GR" dirty="0"/>
          </a:p>
        </p:txBody>
      </p:sp>
      <p:sp>
        <p:nvSpPr>
          <p:cNvPr id="3" name="2 - Θέση περιεχομένου"/>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l-GR" dirty="0" smtClean="0"/>
              <a:t>... στα παράλια της Μικράς Ασίας. Θυμάστε πότε και πώς βρέθηκαν εκεί </a:t>
            </a:r>
            <a:r>
              <a:rPr lang="el-GR" smtClean="0"/>
              <a:t>Έλληνες;</a:t>
            </a:r>
          </a:p>
          <a:p>
            <a:endParaRPr lang="el-GR" dirty="0" smtClean="0"/>
          </a:p>
          <a:p>
            <a:r>
              <a:rPr lang="el-GR" dirty="0" smtClean="0"/>
              <a:t>Σχέσεις		       εμπορικές σχέσεις</a:t>
            </a:r>
          </a:p>
          <a:p>
            <a:pPr>
              <a:buNone/>
            </a:pPr>
            <a:r>
              <a:rPr lang="el-GR" dirty="0" smtClean="0"/>
              <a:t>					</a:t>
            </a:r>
          </a:p>
          <a:p>
            <a:pPr>
              <a:buNone/>
            </a:pPr>
            <a:r>
              <a:rPr lang="el-GR" dirty="0" smtClean="0"/>
              <a:t>				       υποταγή στους Λυδούς</a:t>
            </a:r>
          </a:p>
          <a:p>
            <a:pPr>
              <a:buNone/>
            </a:pPr>
            <a:endParaRPr lang="el-GR" dirty="0" smtClean="0"/>
          </a:p>
          <a:p>
            <a:pPr>
              <a:buNone/>
            </a:pPr>
            <a:endParaRPr lang="el-GR" dirty="0" smtClean="0"/>
          </a:p>
          <a:p>
            <a:pPr>
              <a:buNone/>
            </a:pPr>
            <a:r>
              <a:rPr lang="el-GR" dirty="0" smtClean="0"/>
              <a:t>				        φόρου υποτελείς στους</a:t>
            </a:r>
          </a:p>
          <a:p>
            <a:pPr>
              <a:buNone/>
            </a:pPr>
            <a:r>
              <a:rPr lang="el-GR" dirty="0" smtClean="0"/>
              <a:t>					Πέρσες</a:t>
            </a:r>
          </a:p>
          <a:p>
            <a:pPr>
              <a:buNone/>
            </a:pPr>
            <a:r>
              <a:rPr lang="el-GR" dirty="0" smtClean="0"/>
              <a:t>					</a:t>
            </a:r>
          </a:p>
          <a:p>
            <a:pPr>
              <a:buNone/>
            </a:pPr>
            <a:r>
              <a:rPr lang="el-GR" dirty="0" smtClean="0"/>
              <a:t>				</a:t>
            </a:r>
            <a:endParaRPr lang="el-GR" dirty="0"/>
          </a:p>
        </p:txBody>
      </p:sp>
      <p:sp>
        <p:nvSpPr>
          <p:cNvPr id="4" name="3 - Ραβδωτό δεξιό βέλος"/>
          <p:cNvSpPr/>
          <p:nvPr/>
        </p:nvSpPr>
        <p:spPr>
          <a:xfrm>
            <a:off x="2411760" y="3284984"/>
            <a:ext cx="1368152"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Ραβδωτό δεξιό βέλος"/>
          <p:cNvSpPr/>
          <p:nvPr/>
        </p:nvSpPr>
        <p:spPr>
          <a:xfrm>
            <a:off x="2411760" y="4149080"/>
            <a:ext cx="1368152"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Ραβδωτό δεξιό βέλος"/>
          <p:cNvSpPr/>
          <p:nvPr/>
        </p:nvSpPr>
        <p:spPr>
          <a:xfrm>
            <a:off x="2483768" y="4941168"/>
            <a:ext cx="1368152"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normAutofit/>
          </a:bodyPr>
          <a:lstStyle/>
          <a:p>
            <a:pPr algn="ctr"/>
            <a:r>
              <a:rPr lang="el-GR" dirty="0" smtClean="0"/>
              <a:t>Η πρώτη σύγκρουση</a:t>
            </a:r>
            <a:endParaRPr lang="el-GR" dirty="0"/>
          </a:p>
        </p:txBody>
      </p:sp>
      <p:sp>
        <p:nvSpPr>
          <p:cNvPr id="3" name="2 - Θέση κειμένου"/>
          <p:cNvSpPr>
            <a:spLocks noGrp="1"/>
          </p:cNvSpPr>
          <p:nvPr>
            <p:ph type="body" idx="1"/>
          </p:nvPr>
        </p:nvSpPr>
        <p:spPr/>
        <p:txBody>
          <a:bodyPr/>
          <a:lstStyle/>
          <a:p>
            <a:pPr algn="ctr"/>
            <a:r>
              <a:rPr lang="el-GR" dirty="0" smtClean="0"/>
              <a:t>Η ΙΩΝΙΚΗ ΕΠΑΝΑΣΤΑΣΗ</a:t>
            </a:r>
            <a:endParaRPr lang="el-GR" dirty="0"/>
          </a:p>
        </p:txBody>
      </p:sp>
      <p:sp>
        <p:nvSpPr>
          <p:cNvPr id="4" name="3 - Θέση κειμένου"/>
          <p:cNvSpPr>
            <a:spLocks noGrp="1"/>
          </p:cNvSpPr>
          <p:nvPr>
            <p:ph type="body" sz="half" idx="3"/>
          </p:nvPr>
        </p:nvSpPr>
        <p:spPr/>
        <p:txBody>
          <a:bodyPr/>
          <a:lstStyle/>
          <a:p>
            <a:pPr algn="ctr"/>
            <a:r>
              <a:rPr lang="el-GR" dirty="0" smtClean="0"/>
              <a:t>ΑΠΟΤΕΛΕΣΜΑ</a:t>
            </a:r>
            <a:endParaRPr lang="el-GR" dirty="0"/>
          </a:p>
        </p:txBody>
      </p:sp>
      <p:sp>
        <p:nvSpPr>
          <p:cNvPr id="5" name="4 - Θέση περιεχομένου"/>
          <p:cNvSpPr>
            <a:spLocks noGrp="1"/>
          </p:cNvSpPr>
          <p:nvPr>
            <p:ph sz="quarter" idx="2"/>
          </p:nvPr>
        </p:nvSpPr>
        <p:spPr/>
        <p:txBody>
          <a:bodyPr>
            <a:normAutofit fontScale="92500" lnSpcReduction="20000"/>
          </a:bodyPr>
          <a:lstStyle/>
          <a:p>
            <a:r>
              <a:rPr lang="el-GR" dirty="0" smtClean="0">
                <a:solidFill>
                  <a:srgbClr val="FF0000"/>
                </a:solidFill>
              </a:rPr>
              <a:t>Τα αίτια</a:t>
            </a:r>
          </a:p>
          <a:p>
            <a:pPr>
              <a:buNone/>
            </a:pPr>
            <a:r>
              <a:rPr lang="el-GR" dirty="0" smtClean="0"/>
              <a:t>	α) στέρηση της ελευθερίας των </a:t>
            </a:r>
          </a:p>
          <a:p>
            <a:pPr>
              <a:buNone/>
            </a:pPr>
            <a:r>
              <a:rPr lang="el-GR" dirty="0" smtClean="0"/>
              <a:t>         Ελλήνων της Ιωνίας</a:t>
            </a:r>
          </a:p>
          <a:p>
            <a:pPr>
              <a:buNone/>
            </a:pPr>
            <a:r>
              <a:rPr lang="el-GR" dirty="0" smtClean="0"/>
              <a:t>    β) περιορισμός του ιωνικού </a:t>
            </a:r>
          </a:p>
          <a:p>
            <a:pPr>
              <a:buNone/>
            </a:pPr>
            <a:r>
              <a:rPr lang="el-GR" dirty="0" smtClean="0"/>
              <a:t>         εμπορίου μετά την </a:t>
            </a:r>
          </a:p>
          <a:p>
            <a:pPr>
              <a:buNone/>
            </a:pPr>
            <a:r>
              <a:rPr lang="el-GR" dirty="0" smtClean="0"/>
              <a:t>         κατάκτηση από τους</a:t>
            </a:r>
          </a:p>
          <a:p>
            <a:pPr>
              <a:buNone/>
            </a:pPr>
            <a:r>
              <a:rPr lang="el-GR" dirty="0" smtClean="0"/>
              <a:t>         Πέρσες του Ελλήσποντου</a:t>
            </a:r>
          </a:p>
          <a:p>
            <a:pPr>
              <a:buNone/>
            </a:pPr>
            <a:r>
              <a:rPr lang="el-GR" dirty="0" smtClean="0"/>
              <a:t>     γ) βαριά φορολογία</a:t>
            </a:r>
          </a:p>
          <a:p>
            <a:pPr>
              <a:buFont typeface="Arial" pitchFamily="34" charset="0"/>
              <a:buChar char="•"/>
            </a:pPr>
            <a:r>
              <a:rPr lang="el-GR" dirty="0" smtClean="0">
                <a:solidFill>
                  <a:srgbClr val="FF0000"/>
                </a:solidFill>
              </a:rPr>
              <a:t>Πότε;</a:t>
            </a:r>
          </a:p>
          <a:p>
            <a:pPr>
              <a:buNone/>
            </a:pPr>
            <a:r>
              <a:rPr lang="el-GR" dirty="0" smtClean="0">
                <a:solidFill>
                  <a:srgbClr val="FF0000"/>
                </a:solidFill>
              </a:rPr>
              <a:t>     </a:t>
            </a:r>
            <a:r>
              <a:rPr lang="el-GR" dirty="0" smtClean="0"/>
              <a:t>499 – 494 π. Χ.</a:t>
            </a:r>
          </a:p>
          <a:p>
            <a:pPr>
              <a:buFont typeface="Arial" pitchFamily="34" charset="0"/>
              <a:buChar char="•"/>
            </a:pPr>
            <a:r>
              <a:rPr lang="el-GR" dirty="0" smtClean="0">
                <a:solidFill>
                  <a:srgbClr val="FF0000"/>
                </a:solidFill>
              </a:rPr>
              <a:t>Ποιοι βοήθησαν τους επαναστάτες;</a:t>
            </a:r>
          </a:p>
          <a:p>
            <a:pPr>
              <a:buNone/>
            </a:pPr>
            <a:r>
              <a:rPr lang="el-GR" dirty="0" smtClean="0">
                <a:solidFill>
                  <a:srgbClr val="FF0000"/>
                </a:solidFill>
              </a:rPr>
              <a:t>     </a:t>
            </a:r>
            <a:r>
              <a:rPr lang="el-GR" dirty="0" smtClean="0"/>
              <a:t>Αθηναίοι, 20 πλοία</a:t>
            </a:r>
          </a:p>
          <a:p>
            <a:pPr>
              <a:buNone/>
            </a:pPr>
            <a:r>
              <a:rPr lang="el-GR" dirty="0" smtClean="0"/>
              <a:t>     Ερετριείς, 5 πλοία</a:t>
            </a:r>
          </a:p>
          <a:p>
            <a:pPr>
              <a:buNone/>
            </a:pPr>
            <a:endParaRPr lang="el-GR" dirty="0">
              <a:solidFill>
                <a:srgbClr val="FF0000"/>
              </a:solidFill>
            </a:endParaRPr>
          </a:p>
        </p:txBody>
      </p:sp>
      <p:sp>
        <p:nvSpPr>
          <p:cNvPr id="6" name="5 - Θέση περιεχομένου"/>
          <p:cNvSpPr>
            <a:spLocks noGrp="1"/>
          </p:cNvSpPr>
          <p:nvPr>
            <p:ph sz="quarter" idx="4"/>
          </p:nvPr>
        </p:nvSpPr>
        <p:spPr/>
        <p:txBody>
          <a:bodyPr>
            <a:normAutofit/>
          </a:bodyPr>
          <a:lstStyle/>
          <a:p>
            <a:r>
              <a:rPr lang="el-GR" sz="1800" dirty="0" smtClean="0"/>
              <a:t>Ήττα των ελληνικών πόλεων της Ιωνίας, καταστροφή της Μιλήτου.</a:t>
            </a:r>
          </a:p>
          <a:p>
            <a:r>
              <a:rPr lang="el-GR" sz="1800" dirty="0" smtClean="0"/>
              <a:t>Η ναυμαχία της Λάδης, </a:t>
            </a:r>
          </a:p>
          <a:p>
            <a:pPr>
              <a:buNone/>
            </a:pPr>
            <a:r>
              <a:rPr lang="el-GR" sz="1800" dirty="0" smtClean="0"/>
              <a:t>     494 π. Χ.</a:t>
            </a:r>
            <a:endParaRPr lang="el-GR" sz="1800" dirty="0"/>
          </a:p>
        </p:txBody>
      </p:sp>
      <p:pic>
        <p:nvPicPr>
          <p:cNvPr id="1026" name="Picture 2" descr="Miletus Bay silting evolution map-en.svg"/>
          <p:cNvPicPr>
            <a:picLocks noChangeAspect="1" noChangeArrowheads="1"/>
          </p:cNvPicPr>
          <p:nvPr/>
        </p:nvPicPr>
        <p:blipFill>
          <a:blip r:embed="rId2" cstate="print"/>
          <a:srcRect/>
          <a:stretch>
            <a:fillRect/>
          </a:stretch>
        </p:blipFill>
        <p:spPr bwMode="auto">
          <a:xfrm>
            <a:off x="5076056" y="4005064"/>
            <a:ext cx="34671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onikirevolution.jpg"/>
          <p:cNvPicPr>
            <a:picLocks noGrp="1" noChangeAspect="1"/>
          </p:cNvPicPr>
          <p:nvPr>
            <p:ph idx="1"/>
          </p:nvPr>
        </p:nvPicPr>
        <p:blipFill>
          <a:blip r:embed="rId2" cstate="print"/>
          <a:stretch>
            <a:fillRect/>
          </a:stretch>
        </p:blipFill>
        <p:spPr>
          <a:xfrm>
            <a:off x="0" y="1124744"/>
            <a:ext cx="8921378" cy="5544000"/>
          </a:xfrm>
        </p:spPr>
      </p:pic>
      <p:sp>
        <p:nvSpPr>
          <p:cNvPr id="2" name="1 - Τίτλος"/>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l-GR" dirty="0" smtClean="0"/>
              <a:t>Η πρώτη σύγκρουση</a:t>
            </a:r>
            <a:br>
              <a:rPr lang="el-GR" dirty="0" smtClean="0"/>
            </a:br>
            <a:r>
              <a:rPr lang="el-GR" dirty="0" smtClean="0"/>
              <a:t>Οι ελληνικές πόλεις της Ιωνίας</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20000"/>
              <a:lumOff val="80000"/>
            </a:schemeClr>
          </a:solidFill>
        </p:spPr>
        <p:txBody>
          <a:bodyPr/>
          <a:lstStyle/>
          <a:p>
            <a:pPr algn="ctr"/>
            <a:r>
              <a:rPr lang="el-GR" dirty="0" smtClean="0"/>
              <a:t>Η περσική επίθεση</a:t>
            </a:r>
            <a:endParaRPr lang="el-GR" dirty="0"/>
          </a:p>
        </p:txBody>
      </p:sp>
      <p:sp>
        <p:nvSpPr>
          <p:cNvPr id="3" name="2 - Θέση περιεχομένου"/>
          <p:cNvSpPr>
            <a:spLocks noGrp="1"/>
          </p:cNvSpPr>
          <p:nvPr>
            <p:ph sz="half" idx="1"/>
          </p:nvPr>
        </p:nvSpPr>
        <p:spPr/>
        <p:txBody>
          <a:bodyPr>
            <a:normAutofit fontScale="85000" lnSpcReduction="20000"/>
          </a:bodyPr>
          <a:lstStyle/>
          <a:p>
            <a:pPr>
              <a:lnSpc>
                <a:spcPct val="210000"/>
              </a:lnSpc>
            </a:pPr>
            <a:r>
              <a:rPr lang="el-GR" dirty="0" smtClean="0">
                <a:solidFill>
                  <a:srgbClr val="FF0000"/>
                </a:solidFill>
              </a:rPr>
              <a:t>ΑΦΟΡΜΗ</a:t>
            </a:r>
          </a:p>
          <a:p>
            <a:pPr>
              <a:lnSpc>
                <a:spcPct val="210000"/>
              </a:lnSpc>
              <a:buNone/>
            </a:pPr>
            <a:r>
              <a:rPr lang="el-GR" dirty="0" smtClean="0"/>
              <a:t>    Οι Πέρσες ήθελαν να τιμωρήσουν Αθηναίους και Ερετριείς που είχαν βοηθήσει την Ιωνική επανάσταση</a:t>
            </a:r>
          </a:p>
          <a:p>
            <a:pPr>
              <a:lnSpc>
                <a:spcPct val="210000"/>
              </a:lnSpc>
              <a:buFont typeface="Arial" pitchFamily="34" charset="0"/>
              <a:buChar char="•"/>
            </a:pPr>
            <a:r>
              <a:rPr lang="el-GR" dirty="0" smtClean="0">
                <a:solidFill>
                  <a:srgbClr val="FF0000"/>
                </a:solidFill>
              </a:rPr>
              <a:t>ΑΙΤΙΑ</a:t>
            </a:r>
          </a:p>
          <a:p>
            <a:pPr>
              <a:lnSpc>
                <a:spcPct val="210000"/>
              </a:lnSpc>
              <a:buNone/>
            </a:pPr>
            <a:r>
              <a:rPr lang="el-GR" dirty="0" smtClean="0"/>
              <a:t>	Η επεκτατική πολιτική των Περσών, η κυριαρχία στο Αιγαίο.</a:t>
            </a:r>
            <a:endParaRPr lang="el-GR" dirty="0"/>
          </a:p>
        </p:txBody>
      </p:sp>
      <p:sp>
        <p:nvSpPr>
          <p:cNvPr id="4" name="3 - Θέση περιεχομένου"/>
          <p:cNvSpPr>
            <a:spLocks noGrp="1"/>
          </p:cNvSpPr>
          <p:nvPr>
            <p:ph sz="half" idx="2"/>
          </p:nvPr>
        </p:nvSpPr>
        <p:spPr/>
        <p:txBody>
          <a:bodyPr>
            <a:normAutofit fontScale="85000" lnSpcReduction="20000"/>
          </a:bodyPr>
          <a:lstStyle/>
          <a:p>
            <a:pPr algn="ctr">
              <a:buNone/>
            </a:pPr>
            <a:r>
              <a:rPr lang="el-GR" b="1" dirty="0" smtClean="0"/>
              <a:t>Ο Ξέρξης μιλάει σε σύναξη Περσών αξιωματούχων</a:t>
            </a:r>
          </a:p>
          <a:p>
            <a:r>
              <a:rPr lang="el-GR" dirty="0" smtClean="0"/>
              <a:t>Αν λοιπόν υποτάξουμε τους Αθηναίους και τους γείτονές τους, που κατοικούν τη χώρα του Πέλοπα από τη Φρυγία (Πελοπόννησο), θα κάνουμε την Περσία τόσο μεγάλη, ώστε να έχει σύνορα με τον ουρανό. Γιατί ο ήλιος δε θα δει καμιά χώρα να συνορεύει με τη δική μας, αλλά όλες εγώ, με τη δική σας βοήθεια, θα τις κάνω ένα κράτος, αφού διασχίσω με το στρατό όλη την Ευρώπη. Γιατί μαθαίνω ότι, αν υποτάξουμε αυτούς που ανέφερα πιο πάνω, δεν απομένει στον κόσμο ούτε πόλη ούτε έθνος που να μπορεί να μας αντιμετωπίσει στη μάχη. Έτσι θα υποδουλώσουμε κι εκείνους που μας έφταιξαν αλλά κι εκείνους που δε μας έκαναν κανένα κακό.</a:t>
            </a:r>
            <a:endParaRPr lang="el-GR" dirty="0"/>
          </a:p>
        </p:txBody>
      </p:sp>
      <p:sp>
        <p:nvSpPr>
          <p:cNvPr id="5" name="4 - Δεξιό βέλος"/>
          <p:cNvSpPr/>
          <p:nvPr/>
        </p:nvSpPr>
        <p:spPr>
          <a:xfrm>
            <a:off x="2627784" y="5949280"/>
            <a:ext cx="23762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reek-language.gr/digitalResources/assets/img/ancient_greek/history/arxaiotita/xart-II.jpg"/>
          <p:cNvPicPr>
            <a:picLocks noChangeAspect="1" noChangeArrowheads="1"/>
          </p:cNvPicPr>
          <p:nvPr/>
        </p:nvPicPr>
        <p:blipFill>
          <a:blip r:embed="rId2" cstate="print"/>
          <a:srcRect/>
          <a:stretch>
            <a:fillRect/>
          </a:stretch>
        </p:blipFill>
        <p:spPr bwMode="auto">
          <a:xfrm>
            <a:off x="827584" y="908720"/>
            <a:ext cx="7620000" cy="54292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lstStyle/>
          <a:p>
            <a:pPr algn="ctr"/>
            <a:r>
              <a:rPr lang="el-GR" dirty="0" smtClean="0"/>
              <a:t>Η εκστρατεία του Μαρδόνιου</a:t>
            </a:r>
            <a:endParaRPr lang="el-GR" dirty="0"/>
          </a:p>
        </p:txBody>
      </p:sp>
      <p:sp>
        <p:nvSpPr>
          <p:cNvPr id="3" name="2 - Θέση περιεχομένου"/>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l-GR" dirty="0" smtClean="0"/>
              <a:t>492 π. Χ.</a:t>
            </a:r>
          </a:p>
          <a:p>
            <a:r>
              <a:rPr lang="el-GR" dirty="0" smtClean="0"/>
              <a:t>Ο Μαρδόνιος ήταν γαμπρός του βασιλιά Δαρείου</a:t>
            </a:r>
          </a:p>
          <a:p>
            <a:r>
              <a:rPr lang="el-GR" dirty="0" smtClean="0"/>
              <a:t>Έφτασε μέχρι τη Μακεδονία</a:t>
            </a:r>
          </a:p>
          <a:p>
            <a:r>
              <a:rPr lang="el-GR" dirty="0" smtClean="0"/>
              <a:t>Θαλασσοταραχή στον Άθω κατέστρεψε τον περσικό στόλο</a:t>
            </a:r>
          </a:p>
          <a:p>
            <a:r>
              <a:rPr lang="el-GR" dirty="0" smtClean="0"/>
              <a:t>Κέρδος των Περσών η επαναφορά της Θράκης στην περσική αυτοκρατορία</a:t>
            </a:r>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5a690bab479257caf866c42679e94682df9b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388</TotalTime>
  <Words>406</Words>
  <Application>Microsoft Office PowerPoint</Application>
  <PresentationFormat>Προβολή στην οθόνη (4:3)</PresentationFormat>
  <Paragraphs>83</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Αστικό</vt:lpstr>
      <vt:lpstr>Δ7. ΠΕΡΣΕΣ ΚΑΙ ΕΛΛΗΝΕΣ:       ΔΥΟ ΚΟΣΜΟΙ ΣΥΓΚΡΟΥΟΝΤΑΙ </vt:lpstr>
      <vt:lpstr>ΟΙ ΠΕΡΣΕΣ</vt:lpstr>
      <vt:lpstr>Η περσική αυτοκρατορία</vt:lpstr>
      <vt:lpstr>Πέρσες και Έλληνες συναντιούνται...</vt:lpstr>
      <vt:lpstr>Η πρώτη σύγκρουση</vt:lpstr>
      <vt:lpstr>Η πρώτη σύγκρουση Οι ελληνικές πόλεις της Ιωνίας</vt:lpstr>
      <vt:lpstr>Η περσική επίθεση</vt:lpstr>
      <vt:lpstr>Διαφάνεια 8</vt:lpstr>
      <vt:lpstr>Η εκστρατεία του Μαρδόνιου</vt:lpstr>
      <vt:lpstr>Η εκστρατεία του Μαρδόνιου</vt:lpstr>
      <vt:lpstr>Η εκστρατεία των Δάτη και Αρταφέρνη</vt:lpstr>
      <vt:lpstr>Η μάχη του Μαραθώνα, 490 π. Χ.</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Ο ΚΥΚΛΑΔΙΚΟΣ ΠΟΛΙΤΙΣΜΟΣ</dc:title>
  <dc:creator>user</dc:creator>
  <cp:lastModifiedBy>Hionidis</cp:lastModifiedBy>
  <cp:revision>119</cp:revision>
  <dcterms:created xsi:type="dcterms:W3CDTF">2015-07-06T16:39:43Z</dcterms:created>
  <dcterms:modified xsi:type="dcterms:W3CDTF">2023-01-17T12:41:51Z</dcterms:modified>
</cp:coreProperties>
</file>