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custDataLst>
    <p:tags r:id="rId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87E742E3-C7E6-41A2-96CA-EAA8D0A84B49}" type="datetimeFigureOut">
              <a:rPr lang="el-GR" smtClean="0"/>
              <a:pPr/>
              <a:t>16/1/2017</a:t>
            </a:fld>
            <a:endParaRPr lang="el-GR" dirty="0"/>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dirty="0"/>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00CD5B0-7788-48D7-AC64-8904D15E5E28}"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7E742E3-C7E6-41A2-96CA-EAA8D0A84B49}" type="datetimeFigureOut">
              <a:rPr lang="el-GR" smtClean="0"/>
              <a:pPr/>
              <a:t>16/1/2017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7E742E3-C7E6-41A2-96CA-EAA8D0A84B49}" type="datetimeFigureOut">
              <a:rPr lang="el-GR" smtClean="0"/>
              <a:pPr/>
              <a:t>16/1/2017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7E742E3-C7E6-41A2-96CA-EAA8D0A84B49}" type="datetimeFigureOut">
              <a:rPr lang="el-GR" smtClean="0"/>
              <a:pPr/>
              <a:t>16/1/2017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7E742E3-C7E6-41A2-96CA-EAA8D0A84B49}" type="datetimeFigureOut">
              <a:rPr lang="el-GR" smtClean="0"/>
              <a:pPr/>
              <a:t>16/1/2017</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7E742E3-C7E6-41A2-96CA-EAA8D0A84B49}" type="datetimeFigureOut">
              <a:rPr lang="el-GR" smtClean="0"/>
              <a:pPr/>
              <a:t>16/1/2017</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87E742E3-C7E6-41A2-96CA-EAA8D0A84B49}" type="datetimeFigureOut">
              <a:rPr lang="el-GR" smtClean="0"/>
              <a:pPr/>
              <a:t>16/1/2017</a:t>
            </a:fld>
            <a:endParaRPr lang="el-GR" dirty="0"/>
          </a:p>
        </p:txBody>
      </p:sp>
      <p:sp>
        <p:nvSpPr>
          <p:cNvPr id="27" name="26 - Θέση αριθμού διαφάνειας"/>
          <p:cNvSpPr>
            <a:spLocks noGrp="1"/>
          </p:cNvSpPr>
          <p:nvPr>
            <p:ph type="sldNum" sz="quarter" idx="11"/>
          </p:nvPr>
        </p:nvSpPr>
        <p:spPr/>
        <p:txBody>
          <a:bodyPr rtlCol="0"/>
          <a:lstStyle/>
          <a:p>
            <a:fld id="{700CD5B0-7788-48D7-AC64-8904D15E5E28}" type="slidenum">
              <a:rPr lang="el-GR" smtClean="0"/>
              <a:pPr/>
              <a:t>‹#›</a:t>
            </a:fld>
            <a:endParaRPr lang="el-GR" dirty="0"/>
          </a:p>
        </p:txBody>
      </p:sp>
      <p:sp>
        <p:nvSpPr>
          <p:cNvPr id="28" name="27 - Θέση υποσέλιδου"/>
          <p:cNvSpPr>
            <a:spLocks noGrp="1"/>
          </p:cNvSpPr>
          <p:nvPr>
            <p:ph type="ftr" sz="quarter" idx="12"/>
          </p:nvPr>
        </p:nvSpPr>
        <p:spPr/>
        <p:txBody>
          <a:bodyPr rtlCol="0"/>
          <a:lstStyle/>
          <a:p>
            <a:endParaRPr lang="el-G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87E742E3-C7E6-41A2-96CA-EAA8D0A84B49}" type="datetimeFigureOut">
              <a:rPr lang="el-GR" smtClean="0"/>
              <a:pPr/>
              <a:t>16/1/2017</a:t>
            </a:fld>
            <a:endParaRPr lang="el-GR" dirty="0"/>
          </a:p>
        </p:txBody>
      </p:sp>
      <p:sp>
        <p:nvSpPr>
          <p:cNvPr id="4" name="3 - Θέση υποσέλιδου"/>
          <p:cNvSpPr>
            <a:spLocks noGrp="1"/>
          </p:cNvSpPr>
          <p:nvPr>
            <p:ph type="ftr" sz="quarter" idx="11"/>
          </p:nvPr>
        </p:nvSpPr>
        <p:spPr>
          <a:xfrm>
            <a:off x="5257800" y="612648"/>
            <a:ext cx="1325880" cy="457200"/>
          </a:xfrm>
        </p:spPr>
        <p:txBody>
          <a:bodyPr/>
          <a:lstStyle/>
          <a:p>
            <a:endParaRPr lang="el-GR" dirty="0"/>
          </a:p>
        </p:txBody>
      </p:sp>
      <p:sp>
        <p:nvSpPr>
          <p:cNvPr id="5" name="4 - Θέση αριθμού διαφάνειας"/>
          <p:cNvSpPr>
            <a:spLocks noGrp="1"/>
          </p:cNvSpPr>
          <p:nvPr>
            <p:ph type="sldNum" sz="quarter" idx="12"/>
          </p:nvPr>
        </p:nvSpPr>
        <p:spPr>
          <a:xfrm>
            <a:off x="8174736" y="2272"/>
            <a:ext cx="762000" cy="365760"/>
          </a:xfrm>
        </p:spPr>
        <p:txBody>
          <a:bodyPr/>
          <a:lstStyle/>
          <a:p>
            <a:fld id="{700CD5B0-7788-48D7-AC64-8904D15E5E28}"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7E742E3-C7E6-41A2-96CA-EAA8D0A84B49}" type="datetimeFigureOut">
              <a:rPr lang="el-GR" smtClean="0"/>
              <a:pPr/>
              <a:t>16/1/2017</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7E742E3-C7E6-41A2-96CA-EAA8D0A84B49}" type="datetimeFigureOut">
              <a:rPr lang="el-GR" smtClean="0"/>
              <a:pPr/>
              <a:t>16/1/2017</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7E742E3-C7E6-41A2-96CA-EAA8D0A84B49}" type="datetimeFigureOut">
              <a:rPr lang="el-GR" smtClean="0"/>
              <a:pPr/>
              <a:t>16/1/2017</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700CD5B0-7788-48D7-AC64-8904D15E5E28}" type="slidenum">
              <a:rPr lang="el-GR" smtClean="0"/>
              <a:pPr/>
              <a:t>‹#›</a:t>
            </a:fld>
            <a:endParaRPr lang="el-G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7E742E3-C7E6-41A2-96CA-EAA8D0A84B49}" type="datetimeFigureOut">
              <a:rPr lang="el-GR" smtClean="0"/>
              <a:pPr/>
              <a:t>16/1/2017</a:t>
            </a:fld>
            <a:endParaRPr lang="el-GR" dirty="0"/>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dirty="0"/>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00CD5B0-7788-48D7-AC64-8904D15E5E28}"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Ε2. ΤΟ ΔΗΜΟΚΡΑΤΙΚΟ ΠΟΛΙΤΕΥΜΑ ΣΤΑΘΕΡΟΠΟΙΕΙΤΑΙ – Ο ΠΕΡΙΚΛΗΣ ΚΑΙ ΤΟ ΔΗΜΟΚΡΑΤΙΚΟ ΠΟΛΙΤΕΥΜΑ </a:t>
            </a:r>
            <a:endParaRPr lang="el-GR" dirty="0"/>
          </a:p>
        </p:txBody>
      </p:sp>
      <p:sp>
        <p:nvSpPr>
          <p:cNvPr id="3" name="2 - Υπότιτλος"/>
          <p:cNvSpPr>
            <a:spLocks noGrp="1"/>
          </p:cNvSpPr>
          <p:nvPr>
            <p:ph type="subTitle" idx="1"/>
          </p:nvPr>
        </p:nvSpPr>
        <p:spPr/>
        <p:txBody>
          <a:bodyPr/>
          <a:lstStyle/>
          <a:p>
            <a:r>
              <a:rPr lang="el-GR" dirty="0" smtClean="0"/>
              <a:t>Αρχαία Ιστορία</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20000"/>
              <a:lumOff val="80000"/>
            </a:schemeClr>
          </a:solidFill>
        </p:spPr>
        <p:txBody>
          <a:bodyPr/>
          <a:lstStyle/>
          <a:p>
            <a:pPr algn="ctr"/>
            <a:r>
              <a:rPr lang="el-GR" dirty="0" smtClean="0"/>
              <a:t>Ο Περικλής</a:t>
            </a:r>
            <a:endParaRPr lang="el-GR" dirty="0"/>
          </a:p>
        </p:txBody>
      </p:sp>
      <p:sp>
        <p:nvSpPr>
          <p:cNvPr id="4" name="3 - Θέση περιεχομένου"/>
          <p:cNvSpPr>
            <a:spLocks noGrp="1"/>
          </p:cNvSpPr>
          <p:nvPr>
            <p:ph sz="half" idx="2"/>
          </p:nvPr>
        </p:nvSpPr>
        <p:spPr/>
        <p:txBody>
          <a:bodyPr>
            <a:normAutofit fontScale="92500" lnSpcReduction="20000"/>
          </a:bodyPr>
          <a:lstStyle/>
          <a:p>
            <a:r>
              <a:rPr lang="el-GR" dirty="0" smtClean="0"/>
              <a:t>Ο Περικλής είχε μεγάλο κύρος και μεγάλες ικανότητες και αποδείχτηκε φανερότατα ανώτερος χρημάτων. Ήταν γι’ αυτό σε θέση να συγκρατεί το λαό, χωρίς να περιορίζει την ελευθερία του. Δεν παρασυρόταν από το λαό, αλλά εκείνος τον καθοδηγούσε.  Δεν προσπαθούσε να αποκτήσει επιρροή με παράνομα μέσα και δεν κολάκευε το πλήθος με ρητορείες και είχε τόσο μεγάλο κύρος, ώστε μπορούσε να τους εναντιωθεί και να προκαλέσει την οργή τους.</a:t>
            </a:r>
          </a:p>
          <a:p>
            <a:pPr algn="r">
              <a:buNone/>
            </a:pPr>
            <a:r>
              <a:rPr lang="el-GR" dirty="0" smtClean="0"/>
              <a:t>Θουκυδίδης Β, 65.</a:t>
            </a:r>
            <a:endParaRPr lang="el-GR" dirty="0"/>
          </a:p>
        </p:txBody>
      </p:sp>
      <p:pic>
        <p:nvPicPr>
          <p:cNvPr id="5" name="4 - Θέση περιεχομένου" descr="Pericles Pio-Clementino Inv269 n4.jpg"/>
          <p:cNvPicPr>
            <a:picLocks noGrp="1"/>
          </p:cNvPicPr>
          <p:nvPr>
            <p:ph sz="half" idx="1"/>
          </p:nvPr>
        </p:nvPicPr>
        <p:blipFill>
          <a:blip r:embed="rId2" cstate="print"/>
          <a:srcRect/>
          <a:stretch>
            <a:fillRect/>
          </a:stretch>
        </p:blipFill>
        <p:spPr bwMode="auto">
          <a:xfrm>
            <a:off x="395536" y="2204864"/>
            <a:ext cx="4104464" cy="435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20000"/>
              <a:lumOff val="80000"/>
            </a:schemeClr>
          </a:solidFill>
        </p:spPr>
        <p:txBody>
          <a:bodyPr/>
          <a:lstStyle/>
          <a:p>
            <a:pPr algn="ctr"/>
            <a:r>
              <a:rPr lang="el-GR" dirty="0" smtClean="0"/>
              <a:t>Ο Περικλής</a:t>
            </a:r>
            <a:endParaRPr lang="el-GR" dirty="0"/>
          </a:p>
        </p:txBody>
      </p:sp>
      <p:sp>
        <p:nvSpPr>
          <p:cNvPr id="3" name="2 - Θέση περιεχομένου"/>
          <p:cNvSpPr>
            <a:spLocks noGrp="1"/>
          </p:cNvSpPr>
          <p:nvPr>
            <p:ph sz="half" idx="1"/>
          </p:nvPr>
        </p:nvSpPr>
        <p:spPr/>
        <p:txBody>
          <a:bodyPr>
            <a:normAutofit fontScale="25000" lnSpcReduction="20000"/>
          </a:bodyPr>
          <a:lstStyle/>
          <a:p>
            <a:pPr>
              <a:lnSpc>
                <a:spcPct val="120000"/>
              </a:lnSpc>
            </a:pPr>
            <a:r>
              <a:rPr lang="el-GR" sz="6400" dirty="0" smtClean="0"/>
              <a:t>Προσπαθούσε να εναρμονίζει το λόγο του σύμφωνα με τον τρόπο που είχε οργανώσει τη ζωή του και σύμφωνα με το μεγαλείο των σκέψεών του, σαν ένα μουσικό όργανο που με το τέντωμα των χορδών του απηχούσε συχνά με περισσότερη δύναμη τη διδασκαλία του Αναξαγόρα και έδινε κατά κάποιο τρόπο στη ρητορική του ένα χρώμα από τις θεωρίες της φυσικής επιστήμης. [...] Σ’ αυτό, λένε, οφείλει και την επωνυμία «Ολύμπιος» που του δόθηκε, αν και μερικοί θεωρούν ότι ονομάστηκε έτσι από τα έξοχα μνημεία με τα οποία κόσμησε την πόλη και άλλοι πάλι από την πολιτική και στρατηγική του υπεροχή. [...] </a:t>
            </a:r>
          </a:p>
          <a:p>
            <a:pPr algn="r">
              <a:lnSpc>
                <a:spcPct val="120000"/>
              </a:lnSpc>
              <a:buNone/>
            </a:pPr>
            <a:r>
              <a:rPr lang="el-GR" sz="6400" dirty="0" smtClean="0"/>
              <a:t>(Πλούταρχος, Περικλής 8)</a:t>
            </a:r>
          </a:p>
          <a:p>
            <a:endParaRPr lang="el-GR" dirty="0"/>
          </a:p>
        </p:txBody>
      </p:sp>
      <p:pic>
        <p:nvPicPr>
          <p:cNvPr id="5" name="4 - Θέση περιεχομένου" descr="450px-Pericles_Pio-Clementino_Inv269_n3"/>
          <p:cNvPicPr>
            <a:picLocks noGrp="1"/>
          </p:cNvPicPr>
          <p:nvPr>
            <p:ph sz="half" idx="2"/>
          </p:nvPr>
        </p:nvPicPr>
        <p:blipFill>
          <a:blip r:embed="rId2" cstate="print"/>
          <a:srcRect/>
          <a:stretch>
            <a:fillRect/>
          </a:stretch>
        </p:blipFill>
        <p:spPr bwMode="auto">
          <a:xfrm>
            <a:off x="5076056" y="2348880"/>
            <a:ext cx="3528392" cy="40324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40000"/>
              <a:lumOff val="60000"/>
            </a:schemeClr>
          </a:solidFill>
        </p:spPr>
        <p:txBody>
          <a:bodyPr>
            <a:normAutofit fontScale="90000"/>
          </a:bodyPr>
          <a:lstStyle/>
          <a:p>
            <a:pPr algn="ctr"/>
            <a:r>
              <a:rPr lang="el-GR" dirty="0" smtClean="0"/>
              <a:t>Τι είναι «δημοκρατία» για τον Περικλή;</a:t>
            </a:r>
            <a:endParaRPr lang="el-GR" dirty="0"/>
          </a:p>
        </p:txBody>
      </p:sp>
      <p:sp>
        <p:nvSpPr>
          <p:cNvPr id="3" name="2 - Θέση περιεχομένου"/>
          <p:cNvSpPr>
            <a:spLocks noGrp="1"/>
          </p:cNvSpPr>
          <p:nvPr>
            <p:ph sz="half" idx="1"/>
          </p:nvPr>
        </p:nvSpPr>
        <p:spPr/>
        <p:txBody>
          <a:bodyPr/>
          <a:lstStyle/>
          <a:p>
            <a:r>
              <a:rPr lang="el-GR" dirty="0" smtClean="0"/>
              <a:t>(μιλάει ο Περικλής): Το πολίτευμα που έχουμε δε γυρεύει να πάρει τους νόμους από τους ξένους πιο πολύ είμαστε εμείς το παράδειγμα σε μερικούς παρά που ξεσηκώνουμε ό,τι κάνουν οι άλλοι. Το όνομά της, επειδή δε ζούμε στηριγμένοι πάνω στους λίγους παρά στους περισσότερους, είναι η κυριαρχία του δήμου, δημοκρατία. </a:t>
            </a:r>
            <a:endParaRPr lang="el-GR" dirty="0"/>
          </a:p>
        </p:txBody>
      </p:sp>
      <p:sp>
        <p:nvSpPr>
          <p:cNvPr id="4" name="3 - Θέση περιεχομένου"/>
          <p:cNvSpPr>
            <a:spLocks noGrp="1"/>
          </p:cNvSpPr>
          <p:nvPr>
            <p:ph sz="half" idx="2"/>
          </p:nvPr>
        </p:nvSpPr>
        <p:spPr>
          <a:solidFill>
            <a:srgbClr val="FFFF00"/>
          </a:solidFill>
        </p:spPr>
        <p:txBody>
          <a:bodyPr/>
          <a:lstStyle/>
          <a:p>
            <a:pPr>
              <a:lnSpc>
                <a:spcPct val="150000"/>
              </a:lnSpc>
            </a:pPr>
            <a:r>
              <a:rPr lang="el-GR" dirty="0" smtClean="0"/>
              <a:t>αφαίρεση κάθε εξουσίας από τον Άρειο Πάγο</a:t>
            </a:r>
          </a:p>
          <a:p>
            <a:pPr>
              <a:lnSpc>
                <a:spcPct val="150000"/>
              </a:lnSpc>
            </a:pPr>
            <a:r>
              <a:rPr lang="el-GR" dirty="0" smtClean="0"/>
              <a:t>ισονομία</a:t>
            </a:r>
            <a:endParaRPr lang="en-US" dirty="0" smtClean="0"/>
          </a:p>
          <a:p>
            <a:pPr>
              <a:lnSpc>
                <a:spcPct val="150000"/>
              </a:lnSpc>
            </a:pPr>
            <a:r>
              <a:rPr lang="el-GR" dirty="0" smtClean="0"/>
              <a:t>άνετη ζωή για </a:t>
            </a:r>
            <a:r>
              <a:rPr lang="el-GR" smtClean="0"/>
              <a:t>τους πολίτες</a:t>
            </a:r>
            <a:endParaRPr lang="el-GR" dirty="0" smtClean="0"/>
          </a:p>
          <a:p>
            <a:pPr>
              <a:lnSpc>
                <a:spcPct val="150000"/>
              </a:lnSpc>
            </a:pPr>
            <a:r>
              <a:rPr lang="el-GR" dirty="0" smtClean="0"/>
              <a:t>μισθοφορία</a:t>
            </a:r>
          </a:p>
          <a:p>
            <a:pPr>
              <a:lnSpc>
                <a:spcPct val="150000"/>
              </a:lnSpc>
            </a:pPr>
            <a:r>
              <a:rPr lang="el-GR" dirty="0" smtClean="0"/>
              <a:t>θεωρικά χρήματα</a:t>
            </a:r>
          </a:p>
          <a:p>
            <a:pPr>
              <a:lnSpc>
                <a:spcPct val="150000"/>
              </a:lnSpc>
            </a:pPr>
            <a:r>
              <a:rPr lang="el-GR" dirty="0" smtClean="0"/>
              <a:t>ανοικοδόμηση μεγάλων δημόσιων έργων</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60000"/>
              <a:lumOff val="40000"/>
            </a:schemeClr>
          </a:solidFill>
        </p:spPr>
        <p:txBody>
          <a:bodyPr/>
          <a:lstStyle/>
          <a:p>
            <a:pPr algn="ctr"/>
            <a:r>
              <a:rPr lang="el-GR" dirty="0" smtClean="0"/>
              <a:t>Ειρήνη του Καλλία, 449 π. Χ.</a:t>
            </a:r>
            <a:endParaRPr lang="el-GR" dirty="0"/>
          </a:p>
        </p:txBody>
      </p:sp>
      <p:sp>
        <p:nvSpPr>
          <p:cNvPr id="3" name="2 - Θέση περιεχομένου"/>
          <p:cNvSpPr>
            <a:spLocks noGrp="1"/>
          </p:cNvSpPr>
          <p:nvPr>
            <p:ph idx="1"/>
          </p:nvPr>
        </p:nvSpPr>
        <p:spPr/>
        <p:txBody>
          <a:bodyPr>
            <a:normAutofit/>
          </a:bodyPr>
          <a:lstStyle/>
          <a:p>
            <a:r>
              <a:rPr lang="el-GR" dirty="0" smtClean="0"/>
              <a:t>ειρήνη με τους Πέρσες</a:t>
            </a:r>
          </a:p>
          <a:p>
            <a:r>
              <a:rPr lang="el-GR" dirty="0" smtClean="0"/>
              <a:t>αθηναϊκή κυριαρχία στο Αιγαίο</a:t>
            </a:r>
          </a:p>
          <a:p>
            <a:r>
              <a:rPr lang="el-GR" dirty="0" smtClean="0"/>
              <a:t>εξομάλυνση των σχέσεων με τη Σπάρτη – σύναψη της Τριακονταετούς Ειρήνης (446 π. Χ.)</a:t>
            </a:r>
          </a:p>
          <a:p>
            <a:pPr>
              <a:buNone/>
            </a:pPr>
            <a:r>
              <a:rPr lang="el-GR" dirty="0" smtClean="0"/>
              <a:t>         «η Αθήνα, απερίσπαστη, θα ασχοληθεί με </a:t>
            </a:r>
          </a:p>
          <a:p>
            <a:pPr>
              <a:buNone/>
            </a:pPr>
            <a:r>
              <a:rPr lang="el-GR" dirty="0" smtClean="0"/>
              <a:t>           την υλοποίηση ενός υψηλού πολιτιστικού,</a:t>
            </a:r>
          </a:p>
          <a:p>
            <a:pPr>
              <a:buNone/>
            </a:pPr>
            <a:r>
              <a:rPr lang="el-GR" dirty="0" smtClean="0"/>
              <a:t>           καλλιτεχνικού και παιδευτικού οράματος»</a:t>
            </a:r>
          </a:p>
          <a:p>
            <a:pPr>
              <a:buNone/>
            </a:pPr>
            <a:endParaRPr lang="el-GR" dirty="0"/>
          </a:p>
        </p:txBody>
      </p:sp>
      <p:sp>
        <p:nvSpPr>
          <p:cNvPr id="4" name="3 - Δεξιό βέλος"/>
          <p:cNvSpPr/>
          <p:nvPr/>
        </p:nvSpPr>
        <p:spPr>
          <a:xfrm>
            <a:off x="683568" y="4293096"/>
            <a:ext cx="64807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75000"/>
            </a:schemeClr>
          </a:solidFill>
        </p:spPr>
        <p:txBody>
          <a:bodyPr>
            <a:normAutofit fontScale="90000"/>
          </a:bodyPr>
          <a:lstStyle/>
          <a:p>
            <a:r>
              <a:rPr lang="el-GR" dirty="0" smtClean="0">
                <a:solidFill>
                  <a:schemeClr val="bg1"/>
                </a:solidFill>
              </a:rPr>
              <a:t>Βίκτορ Λερού, </a:t>
            </a:r>
            <a:r>
              <a:rPr lang="el-GR" i="1" dirty="0" smtClean="0">
                <a:solidFill>
                  <a:schemeClr val="bg1"/>
                </a:solidFill>
              </a:rPr>
              <a:t>Ο Περικλής και η Ασπασία στο εργαστήριο του Φειδία</a:t>
            </a:r>
            <a:endParaRPr lang="el-GR" dirty="0">
              <a:solidFill>
                <a:schemeClr val="bg1"/>
              </a:solidFill>
            </a:endParaRPr>
          </a:p>
        </p:txBody>
      </p:sp>
      <p:pic>
        <p:nvPicPr>
          <p:cNvPr id="4" name="3 - Θέση περιεχομένου" descr="300px-Illus0362"/>
          <p:cNvPicPr>
            <a:picLocks noGrp="1"/>
          </p:cNvPicPr>
          <p:nvPr>
            <p:ph idx="1"/>
          </p:nvPr>
        </p:nvPicPr>
        <p:blipFill>
          <a:blip r:embed="rId2" cstate="print"/>
          <a:srcRect/>
          <a:stretch>
            <a:fillRect/>
          </a:stretch>
        </p:blipFill>
        <p:spPr bwMode="auto">
          <a:xfrm>
            <a:off x="467544" y="2420888"/>
            <a:ext cx="8208912" cy="42840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aca492a2fe5be65df83d2708433b87b72f1721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454</TotalTime>
  <Words>370</Words>
  <Application>Microsoft Office PowerPoint</Application>
  <PresentationFormat>Προβολή στην οθόνη (4:3)</PresentationFormat>
  <Paragraphs>24</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Αστικό</vt:lpstr>
      <vt:lpstr>Ε2. ΤΟ ΔΗΜΟΚΡΑΤΙΚΟ ΠΟΛΙΤΕΥΜΑ ΣΤΑΘΕΡΟΠΟΙΕΙΤΑΙ – Ο ΠΕΡΙΚΛΗΣ ΚΑΙ ΤΟ ΔΗΜΟΚΡΑΤΙΚΟ ΠΟΛΙΤΕΥΜΑ </vt:lpstr>
      <vt:lpstr>Ο Περικλής</vt:lpstr>
      <vt:lpstr>Ο Περικλής</vt:lpstr>
      <vt:lpstr>Τι είναι «δημοκρατία» για τον Περικλή;</vt:lpstr>
      <vt:lpstr>Ειρήνη του Καλλία, 449 π. Χ.</vt:lpstr>
      <vt:lpstr>Βίκτορ Λερού, Ο Περικλής και η Ασπασία στο εργαστήριο του Φειδία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Ο ΚΥΚΛΑΔΙΚΟΣ ΠΟΛΙΤΙΣΜΟΣ</dc:title>
  <dc:creator>user</dc:creator>
  <cp:lastModifiedBy>user1</cp:lastModifiedBy>
  <cp:revision>149</cp:revision>
  <dcterms:created xsi:type="dcterms:W3CDTF">2015-07-06T16:39:43Z</dcterms:created>
  <dcterms:modified xsi:type="dcterms:W3CDTF">2017-01-16T19:00:42Z</dcterms:modified>
</cp:coreProperties>
</file>