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fld id="{B87A21D6-D711-4950-837F-496B03292265}" type="datetimeFigureOut">
              <a:rPr lang="el-GR" smtClean="0"/>
              <a:pPr/>
              <a:t>7/2/2017</a:t>
            </a:fld>
            <a:endParaRPr lang="el-GR" dirty="0"/>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dirty="0"/>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A6489971-CF92-4D98-B62A-0984AD6F1CCB}" type="slidenum">
              <a:rPr lang="el-GR" smtClean="0"/>
              <a:pPr/>
              <a:t>‹#›</a:t>
            </a:fld>
            <a:endParaRPr lang="el-GR" dirty="0"/>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87A21D6-D711-4950-837F-496B03292265}" type="datetimeFigureOut">
              <a:rPr lang="el-GR" smtClean="0"/>
              <a:pPr/>
              <a:t>7/2/2017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6489971-CF92-4D98-B62A-0984AD6F1CCB}"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87A21D6-D711-4950-837F-496B03292265}" type="datetimeFigureOut">
              <a:rPr lang="el-GR" smtClean="0"/>
              <a:pPr/>
              <a:t>7/2/2017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6489971-CF92-4D98-B62A-0984AD6F1CCB}" type="slidenum">
              <a:rPr lang="el-GR" smtClean="0"/>
              <a:pPr/>
              <a:t>‹#›</a:t>
            </a:fld>
            <a:endParaRPr lang="el-GR" dirty="0"/>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B87A21D6-D711-4950-837F-496B03292265}" type="datetimeFigureOut">
              <a:rPr lang="el-GR" smtClean="0"/>
              <a:pPr/>
              <a:t>7/2/2017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A6489971-CF92-4D98-B62A-0984AD6F1CCB}" type="slidenum">
              <a:rPr lang="el-GR" smtClean="0"/>
              <a:pPr/>
              <a:t>‹#›</a:t>
            </a:fld>
            <a:endParaRPr lang="el-GR" dirty="0"/>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fld id="{B87A21D6-D711-4950-837F-496B03292265}" type="datetimeFigureOut">
              <a:rPr lang="el-GR" smtClean="0"/>
              <a:pPr/>
              <a:t>7/2/2017</a:t>
            </a:fld>
            <a:endParaRPr lang="el-GR" dirty="0"/>
          </a:p>
        </p:txBody>
      </p:sp>
      <p:sp>
        <p:nvSpPr>
          <p:cNvPr id="5" name="4 - Θέση υποσέλιδου"/>
          <p:cNvSpPr>
            <a:spLocks noGrp="1"/>
          </p:cNvSpPr>
          <p:nvPr>
            <p:ph type="ftr" sz="quarter" idx="11"/>
          </p:nvPr>
        </p:nvSpPr>
        <p:spPr>
          <a:xfrm>
            <a:off x="2898648" y="6355080"/>
            <a:ext cx="3474720" cy="365760"/>
          </a:xfrm>
        </p:spPr>
        <p:txBody>
          <a:bodyPr/>
          <a:lstStyle/>
          <a:p>
            <a:endParaRPr lang="el-GR" dirty="0"/>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A6489971-CF92-4D98-B62A-0984AD6F1CCB}" type="slidenum">
              <a:rPr lang="el-GR" smtClean="0"/>
              <a:pPr/>
              <a:t>‹#›</a:t>
            </a:fld>
            <a:endParaRPr lang="el-GR" dirty="0"/>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B87A21D6-D711-4950-837F-496B03292265}" type="datetimeFigureOut">
              <a:rPr lang="el-GR" smtClean="0"/>
              <a:pPr/>
              <a:t>7/2/2017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A6489971-CF92-4D98-B62A-0984AD6F1CCB}" type="slidenum">
              <a:rPr lang="el-GR" smtClean="0"/>
              <a:pPr/>
              <a:t>‹#›</a:t>
            </a:fld>
            <a:endParaRPr lang="el-GR" dirty="0"/>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B87A21D6-D711-4950-837F-496B03292265}" type="datetimeFigureOut">
              <a:rPr lang="el-GR" smtClean="0"/>
              <a:pPr/>
              <a:t>7/2/2017</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A6489971-CF92-4D98-B62A-0984AD6F1CCB}" type="slidenum">
              <a:rPr lang="el-GR" smtClean="0"/>
              <a:pPr/>
              <a:t>‹#›</a:t>
            </a:fld>
            <a:endParaRPr lang="el-GR" dirty="0"/>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87A21D6-D711-4950-837F-496B03292265}" type="datetimeFigureOut">
              <a:rPr lang="el-GR" smtClean="0"/>
              <a:pPr/>
              <a:t>7/2/2017</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A6489971-CF92-4D98-B62A-0984AD6F1CCB}" type="slidenum">
              <a:rPr lang="el-GR" smtClean="0"/>
              <a:pPr/>
              <a:t>‹#›</a:t>
            </a:fld>
            <a:endParaRPr lang="el-GR" dirty="0"/>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87A21D6-D711-4950-837F-496B03292265}" type="datetimeFigureOut">
              <a:rPr lang="el-GR" smtClean="0"/>
              <a:pPr/>
              <a:t>7/2/2017</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A6489971-CF92-4D98-B62A-0984AD6F1CCB}" type="slidenum">
              <a:rPr lang="el-GR" smtClean="0"/>
              <a:pPr/>
              <a:t>‹#›</a:t>
            </a:fld>
            <a:endParaRPr lang="el-GR" dirty="0"/>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87A21D6-D711-4950-837F-496B03292265}" type="datetimeFigureOut">
              <a:rPr lang="el-GR" smtClean="0"/>
              <a:pPr/>
              <a:t>7/2/2017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A6489971-CF92-4D98-B62A-0984AD6F1CCB}" type="slidenum">
              <a:rPr lang="el-GR" smtClean="0"/>
              <a:pPr/>
              <a:t>‹#›</a:t>
            </a:fld>
            <a:endParaRPr lang="el-GR" dirty="0"/>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87A21D6-D711-4950-837F-496B03292265}" type="datetimeFigureOut">
              <a:rPr lang="el-GR" smtClean="0"/>
              <a:pPr/>
              <a:t>7/2/2017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A6489971-CF92-4D98-B62A-0984AD6F1CCB}" type="slidenum">
              <a:rPr lang="el-GR" smtClean="0"/>
              <a:pPr/>
              <a:t>‹#›</a:t>
            </a:fld>
            <a:endParaRPr lang="el-GR" dirty="0"/>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87A21D6-D711-4950-837F-496B03292265}" type="datetimeFigureOut">
              <a:rPr lang="el-GR" smtClean="0"/>
              <a:pPr/>
              <a:t>7/2/2017</a:t>
            </a:fld>
            <a:endParaRPr lang="el-GR" dirty="0"/>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dirty="0"/>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6489971-CF92-4D98-B62A-0984AD6F1CCB}" type="slidenum">
              <a:rPr lang="el-GR" smtClean="0"/>
              <a:pPr/>
              <a:t>‹#›</a:t>
            </a:fld>
            <a:endParaRPr lang="el-GR" dirty="0"/>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Η εκστρατεία στη Σικελία, 415 – 413 π. Χ.</a:t>
            </a:r>
            <a:br>
              <a:rPr lang="el-GR" dirty="0" smtClean="0"/>
            </a:br>
            <a:r>
              <a:rPr lang="el-GR" dirty="0" smtClean="0"/>
              <a:t>Ο Δεκελεικός Πόλεμος, 413 – 411 π. Χ.</a:t>
            </a:r>
            <a:endParaRPr lang="el-GR" dirty="0"/>
          </a:p>
        </p:txBody>
      </p:sp>
      <p:sp>
        <p:nvSpPr>
          <p:cNvPr id="3" name="2 - Υπότιτλος"/>
          <p:cNvSpPr>
            <a:spLocks noGrp="1"/>
          </p:cNvSpPr>
          <p:nvPr>
            <p:ph type="subTitle" idx="1"/>
          </p:nvPr>
        </p:nvSpPr>
        <p:spPr/>
        <p:txBody>
          <a:bodyPr/>
          <a:lstStyle/>
          <a:p>
            <a:r>
              <a:rPr lang="el-GR" dirty="0" smtClean="0"/>
              <a:t>ΙΣΤΟΡΙΑ Α΄ ΓΥΜΝΑΣΙΟΥ</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l-GR" dirty="0" smtClean="0"/>
              <a:t>Η πολυτάραχη ζωή του Αλκιβιάδη</a:t>
            </a:r>
            <a:endParaRPr lang="el-GR" dirty="0"/>
          </a:p>
        </p:txBody>
      </p:sp>
      <p:sp>
        <p:nvSpPr>
          <p:cNvPr id="3" name="2 - Θέση κειμένου"/>
          <p:cNvSpPr>
            <a:spLocks noGrp="1"/>
          </p:cNvSpPr>
          <p:nvPr>
            <p:ph type="body" idx="2"/>
          </p:nvPr>
        </p:nvSpPr>
        <p:spPr/>
        <p:txBody>
          <a:bodyPr/>
          <a:lstStyle/>
          <a:p>
            <a:endParaRPr lang="el-GR" dirty="0"/>
          </a:p>
        </p:txBody>
      </p:sp>
      <p:sp>
        <p:nvSpPr>
          <p:cNvPr id="4" name="3 - Θέση περιεχομένου"/>
          <p:cNvSpPr>
            <a:spLocks noGrp="1"/>
          </p:cNvSpPr>
          <p:nvPr>
            <p:ph sz="quarter" idx="1"/>
          </p:nvPr>
        </p:nvSpPr>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l-GR" dirty="0" smtClean="0"/>
              <a:t>α) Ο Αλκιβιάδης συνέλαβε το σχέδιο …………………………………………………………</a:t>
            </a:r>
          </a:p>
          <a:p>
            <a:pPr>
              <a:buNone/>
            </a:pPr>
            <a:r>
              <a:rPr lang="el-GR" dirty="0" smtClean="0"/>
              <a:t>    και ορίστηκε αρχηγός μαζί με τους …………………………………………………………</a:t>
            </a:r>
          </a:p>
        </p:txBody>
      </p:sp>
      <p:pic>
        <p:nvPicPr>
          <p:cNvPr id="5" name="irc_mi" descr="http://www.tseneklidis.gr/wp-content/uploads/2012/05/IMG_0219.jpg"/>
          <p:cNvPicPr/>
          <p:nvPr/>
        </p:nvPicPr>
        <p:blipFill>
          <a:blip r:embed="rId2" cstate="print"/>
          <a:srcRect/>
          <a:stretch>
            <a:fillRect/>
          </a:stretch>
        </p:blipFill>
        <p:spPr bwMode="auto">
          <a:xfrm>
            <a:off x="6372200" y="1196752"/>
            <a:ext cx="2520280" cy="4896544"/>
          </a:xfrm>
          <a:prstGeom prst="rect">
            <a:avLst/>
          </a:prstGeom>
          <a:noFill/>
          <a:ln w="9525">
            <a:noFill/>
            <a:miter lim="800000"/>
            <a:headEnd/>
            <a:tailEnd/>
          </a:ln>
        </p:spPr>
      </p:pic>
      <p:pic>
        <p:nvPicPr>
          <p:cNvPr id="1026" name="Picture 2" descr="http://ebooks.edu.gr/modules/ebook/show.php/DSGYM-A105/29/160,927/images/kef06_02/SEL_125_J.jpg"/>
          <p:cNvPicPr>
            <a:picLocks noChangeAspect="1" noChangeArrowheads="1"/>
          </p:cNvPicPr>
          <p:nvPr/>
        </p:nvPicPr>
        <p:blipFill>
          <a:blip r:embed="rId3" cstate="print"/>
          <a:srcRect/>
          <a:stretch>
            <a:fillRect/>
          </a:stretch>
        </p:blipFill>
        <p:spPr bwMode="auto">
          <a:xfrm>
            <a:off x="539552" y="2060848"/>
            <a:ext cx="5422384" cy="3636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l-GR" dirty="0" smtClean="0"/>
              <a:t>Η πολυτάραχη ζωή του Αλκιβιάδη</a:t>
            </a:r>
            <a:endParaRPr lang="el-GR" dirty="0"/>
          </a:p>
        </p:txBody>
      </p:sp>
      <p:sp>
        <p:nvSpPr>
          <p:cNvPr id="3" name="2 - Θέση κειμένου"/>
          <p:cNvSpPr>
            <a:spLocks noGrp="1"/>
          </p:cNvSpPr>
          <p:nvPr>
            <p:ph type="body" idx="2"/>
          </p:nvPr>
        </p:nvSpPr>
        <p:spPr/>
        <p:txBody>
          <a:bodyPr/>
          <a:lstStyle/>
          <a:p>
            <a:endParaRPr lang="el-GR" dirty="0"/>
          </a:p>
        </p:txBody>
      </p:sp>
      <p:sp>
        <p:nvSpPr>
          <p:cNvPr id="4" name="3 - Θέση περιεχομένου"/>
          <p:cNvSpPr>
            <a:spLocks noGrp="1"/>
          </p:cNvSpPr>
          <p:nvPr>
            <p:ph sz="quarter"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buNone/>
            </a:pPr>
            <a:r>
              <a:rPr lang="el-GR" dirty="0" smtClean="0"/>
              <a:t>β) Εξαιτίας της εμπλοκής του στην</a:t>
            </a:r>
            <a:endParaRPr lang="en-US" dirty="0" smtClean="0"/>
          </a:p>
          <a:p>
            <a:pPr>
              <a:buNone/>
            </a:pPr>
            <a:r>
              <a:rPr lang="en-US" dirty="0" smtClean="0"/>
              <a:t>    </a:t>
            </a:r>
            <a:r>
              <a:rPr lang="el-GR" dirty="0" smtClean="0"/>
              <a:t>υπόθεση …………………………….</a:t>
            </a:r>
          </a:p>
          <a:p>
            <a:pPr>
              <a:buNone/>
            </a:pPr>
            <a:r>
              <a:rPr lang="en-US" dirty="0" smtClean="0"/>
              <a:t>    </a:t>
            </a:r>
            <a:r>
              <a:rPr lang="el-GR" dirty="0" smtClean="0"/>
              <a:t>ανακλήθηκε στην Αθήνα. </a:t>
            </a:r>
            <a:endParaRPr lang="en-US" dirty="0" smtClean="0"/>
          </a:p>
          <a:p>
            <a:pPr>
              <a:buNone/>
            </a:pPr>
            <a:r>
              <a:rPr lang="en-US" dirty="0" smtClean="0"/>
              <a:t>	</a:t>
            </a:r>
          </a:p>
          <a:p>
            <a:pPr algn="just">
              <a:buNone/>
            </a:pPr>
            <a:r>
              <a:rPr lang="en-US" dirty="0" smtClean="0"/>
              <a:t>	</a:t>
            </a:r>
            <a:r>
              <a:rPr lang="el-GR" sz="2100" dirty="0" smtClean="0"/>
              <a:t>Οι «Ερμές» ήταν ένας συνηθισμένος τύπος αθηναϊκών αφιερωμάτων. Πρόκειται κατ’ ουσία για ενεπίγραφες στήλες που αποτελούνταν από έναν ορθογώνιο κορμό που έφερε ομοίωμα των ανδρικών γεννητικών οργάνων περίπου στο μέσο του ύψους του και ένα πορτραίτο του θεού Ερμή στην κορυφή. Σύμφωνα με τον Θουκυδίδη, οι Ερμαϊκές στήλες τοποθετούνταν σε σταυροδρόμια ως δείκτες των εισόδων (διαφόρων χώρων). Η χρήση τους ανάγεται τουλάχιστον στον 6ο αι. π. Χ., ωστόσο η ανάθεση τριών τέτοιων Ερμών από τον Κίμωνα στην Αγορά για να γιορτάσει τις νίκες του στον στην Θράκη, στην Σκύρο και στον Ευρυμέδοντα ποταμό σήμανε την απαρχή της ολοένα αυξανόμενης δημοτικότητας των Ερμαϊκών στηλών στους αιώνες που ακολούθησαν.	</a:t>
            </a:r>
          </a:p>
          <a:p>
            <a:pPr>
              <a:buNone/>
            </a:pPr>
            <a:endParaRPr lang="el-GR" dirty="0" smtClean="0"/>
          </a:p>
          <a:p>
            <a:pPr>
              <a:buNone/>
            </a:pPr>
            <a:endParaRPr lang="el-GR" dirty="0" smtClean="0"/>
          </a:p>
        </p:txBody>
      </p:sp>
      <p:pic>
        <p:nvPicPr>
          <p:cNvPr id="7" name="6 - Εικόνα" descr="http://i2.wp.com/www.hellinon.net/parallila/wp-content/uploads/2011/05/photos205.jpg"/>
          <p:cNvPicPr/>
          <p:nvPr/>
        </p:nvPicPr>
        <p:blipFill>
          <a:blip r:embed="rId2" cstate="print"/>
          <a:srcRect/>
          <a:stretch>
            <a:fillRect/>
          </a:stretch>
        </p:blipFill>
        <p:spPr bwMode="auto">
          <a:xfrm>
            <a:off x="6228184" y="1196752"/>
            <a:ext cx="2664296" cy="489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el-GR" dirty="0" smtClean="0"/>
              <a:t>Η κατάληξη της Σικελικής εκστρατείας</a:t>
            </a:r>
            <a:endParaRPr lang="el-GR" dirty="0"/>
          </a:p>
        </p:txBody>
      </p:sp>
      <p:sp>
        <p:nvSpPr>
          <p:cNvPr id="3" name="2 - Θέση περιεχομένου"/>
          <p:cNvSpPr>
            <a:spLocks noGrp="1"/>
          </p:cNvSpPr>
          <p:nvPr>
            <p:ph sz="quarter" idx="1"/>
          </p:nvPr>
        </p:nvSpPr>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buNone/>
            </a:pPr>
            <a:r>
              <a:rPr lang="el-GR" dirty="0" smtClean="0"/>
              <a:t>	Τους [Αθηναίους] αιχμαλώτους που έριξαν στα λατομεία οι Συρακούσιοι, τον πρώτο καιρό τους μεταχειρίστηκαν σκληρά. Μαντρωμένοι πολλοί μαζί σ’  έναν τόπο βαθύ και στενό υπέφεραν, γιατί ήταν κι ασκέπαστος, τη μέρα από τον ήλιο και την αποπνικτική ζέστη, ενώ αντίθετα οι νύκτες που ακολουθούσαν, φθινοπωρινές και ψυχρές, προκαλούσαν ασθένειες με την απότομη αλλαγή της θερμοκρασίας</a:t>
            </a:r>
            <a:r>
              <a:rPr lang="el-GR" dirty="0" smtClean="0">
                <a:sym typeface="Wingdings 2"/>
              </a:rPr>
              <a:t></a:t>
            </a:r>
            <a:r>
              <a:rPr lang="el-GR" dirty="0" smtClean="0"/>
              <a:t> ακόμη τα πτώματα εκείνων που πέθαιναν από τα τραύματά τους, την απότομη αλλαγή θερμοκρασίας και τις παρόμοιες αιτίες, ήταν σωριασμένα το ένα πάνω στο άλλο κι η βρόμα ήταν ανυπόφορη</a:t>
            </a:r>
            <a:r>
              <a:rPr lang="el-GR" dirty="0" smtClean="0">
                <a:sym typeface="Wingdings 2"/>
              </a:rPr>
              <a:t>. Τ</a:t>
            </a:r>
            <a:r>
              <a:rPr lang="el-GR" dirty="0" smtClean="0"/>
              <a:t>αυτόχρονα βασανίζονταν από την πείνα και τη δίψα… Όλοι κι όλοι πόσοι πιάστηκαν είναι δύσκολο να πει κανείς με ακρίβεια, πάντως όμως δεν ήταν λιγότεροι από εφτά χιλιάδες… Τίποτε δεν έμεινε που να μη χάθηκε και λίγοι από τόσους πολλούς γύρισαν στην πατρίδα.</a:t>
            </a:r>
          </a:p>
          <a:p>
            <a:pPr algn="r">
              <a:buNone/>
            </a:pPr>
            <a:r>
              <a:rPr lang="el-GR" dirty="0" smtClean="0"/>
              <a:t>Θουκυδίδης, Ζ, 87. </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l-GR" dirty="0" smtClean="0"/>
              <a:t>Η πολυτάραχη ζωή του Αλκιβιάδη</a:t>
            </a:r>
            <a:endParaRPr lang="el-GR" dirty="0"/>
          </a:p>
        </p:txBody>
      </p:sp>
      <p:sp>
        <p:nvSpPr>
          <p:cNvPr id="3" name="2 - Θέση κειμένου"/>
          <p:cNvSpPr>
            <a:spLocks noGrp="1"/>
          </p:cNvSpPr>
          <p:nvPr>
            <p:ph type="body" idx="2"/>
          </p:nvPr>
        </p:nvSpPr>
        <p:spPr/>
        <p:txBody>
          <a:bodyPr/>
          <a:lstStyle/>
          <a:p>
            <a:endParaRPr lang="el-GR" dirty="0"/>
          </a:p>
        </p:txBody>
      </p:sp>
      <p:sp>
        <p:nvSpPr>
          <p:cNvPr id="4" name="3 - Θέση περιεχομένου"/>
          <p:cNvSpPr>
            <a:spLocks noGrp="1"/>
          </p:cNvSpPr>
          <p:nvPr>
            <p:ph sz="quarter" idx="1"/>
          </p:nvPr>
        </p:nvSpPr>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buNone/>
            </a:pPr>
            <a:r>
              <a:rPr lang="el-GR" dirty="0" smtClean="0"/>
              <a:t>γ) Κατέφυγε στη Σπάρτη και έδωσε στους αντίπαλους της Αθήνας δύο συμβουλές</a:t>
            </a:r>
            <a:r>
              <a:rPr lang="en-US" dirty="0" smtClean="0"/>
              <a:t>: </a:t>
            </a:r>
            <a:r>
              <a:rPr lang="el-GR" dirty="0" smtClean="0"/>
              <a:t>…………………………………………………………………………… και</a:t>
            </a:r>
          </a:p>
          <a:p>
            <a:pPr>
              <a:buNone/>
            </a:pPr>
            <a:r>
              <a:rPr lang="el-GR" dirty="0" smtClean="0"/>
              <a:t>    ………………………………………………………………………………</a:t>
            </a:r>
            <a:endParaRPr lang="en-US" dirty="0" smtClean="0"/>
          </a:p>
          <a:p>
            <a:pPr>
              <a:buNone/>
            </a:pPr>
            <a:endParaRPr lang="el-GR" dirty="0" smtClean="0"/>
          </a:p>
          <a:p>
            <a:pPr>
              <a:buNone/>
            </a:pPr>
            <a:r>
              <a:rPr lang="el-GR" dirty="0" smtClean="0"/>
              <a:t>δ) Στη συνέχεια κατέφυγε στους ……………………………., τους οποίους</a:t>
            </a:r>
            <a:r>
              <a:rPr lang="en-US" dirty="0" smtClean="0"/>
              <a:t> </a:t>
            </a:r>
            <a:r>
              <a:rPr lang="el-GR" dirty="0" smtClean="0"/>
              <a:t> συμβούλευσε ………………………………………………………………………. .</a:t>
            </a:r>
            <a:endParaRPr lang="en-US" dirty="0" smtClean="0"/>
          </a:p>
          <a:p>
            <a:pPr>
              <a:buNone/>
            </a:pPr>
            <a:endParaRPr lang="el-GR" dirty="0" smtClean="0"/>
          </a:p>
          <a:p>
            <a:pPr>
              <a:buNone/>
            </a:pPr>
            <a:r>
              <a:rPr lang="el-GR" dirty="0" smtClean="0"/>
              <a:t>ε) Επέστρεψε για λίγο στην Αθήνα, γιατί οι Αθηναίοι …………………………………………………………………………… .</a:t>
            </a:r>
          </a:p>
          <a:p>
            <a:pPr>
              <a:buNone/>
            </a:pPr>
            <a:endParaRPr lang="en-US" dirty="0" smtClean="0"/>
          </a:p>
          <a:p>
            <a:pPr>
              <a:buNone/>
            </a:pPr>
            <a:r>
              <a:rPr lang="el-GR" dirty="0" smtClean="0"/>
              <a:t>Η αποτυχία στη ………………………………………</a:t>
            </a:r>
            <a:r>
              <a:rPr lang="en-US" dirty="0" smtClean="0"/>
              <a:t>…………</a:t>
            </a:r>
          </a:p>
          <a:p>
            <a:pPr>
              <a:buNone/>
            </a:pPr>
            <a:r>
              <a:rPr lang="el-GR" dirty="0" smtClean="0"/>
              <a:t>οριστικοποίησε ……………</a:t>
            </a:r>
            <a:r>
              <a:rPr lang="en-US" dirty="0" smtClean="0"/>
              <a:t>…………………………</a:t>
            </a:r>
            <a:r>
              <a:rPr lang="el-GR" dirty="0" smtClean="0"/>
              <a:t>.</a:t>
            </a:r>
          </a:p>
        </p:txBody>
      </p:sp>
      <p:pic>
        <p:nvPicPr>
          <p:cNvPr id="5" name="irc_mi" descr="http://www.tseneklidis.gr/wp-content/uploads/2012/05/IMG_0219.jpg"/>
          <p:cNvPicPr/>
          <p:nvPr/>
        </p:nvPicPr>
        <p:blipFill>
          <a:blip r:embed="rId2" cstate="print"/>
          <a:srcRect/>
          <a:stretch>
            <a:fillRect/>
          </a:stretch>
        </p:blipFill>
        <p:spPr bwMode="auto">
          <a:xfrm>
            <a:off x="6372200" y="1196752"/>
            <a:ext cx="2520280" cy="489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el-GR" dirty="0" smtClean="0"/>
              <a:t>Οι Πέρσες επιστρέφουν στα ελληνικά πράγματα</a:t>
            </a:r>
            <a:endParaRPr lang="el-GR" dirty="0"/>
          </a:p>
        </p:txBody>
      </p:sp>
      <p:sp>
        <p:nvSpPr>
          <p:cNvPr id="3" name="2 - Θέση περιεχομένου"/>
          <p:cNvSpPr>
            <a:spLocks noGrp="1"/>
          </p:cNvSpPr>
          <p:nvPr>
            <p:ph sz="quarter" idx="1"/>
          </p:nvPr>
        </p:nvSpPr>
        <p:spPr/>
        <p:style>
          <a:lnRef idx="1">
            <a:schemeClr val="accent6"/>
          </a:lnRef>
          <a:fillRef idx="2">
            <a:schemeClr val="accent6"/>
          </a:fillRef>
          <a:effectRef idx="1">
            <a:schemeClr val="accent6"/>
          </a:effectRef>
          <a:fontRef idx="minor">
            <a:schemeClr val="dk1"/>
          </a:fontRef>
        </p:style>
        <p:txBody>
          <a:bodyPr>
            <a:normAutofit fontScale="62500" lnSpcReduction="20000"/>
          </a:bodyPr>
          <a:lstStyle/>
          <a:p>
            <a:pPr algn="ctr">
              <a:buNone/>
            </a:pPr>
            <a:r>
              <a:rPr lang="el-GR" b="1" dirty="0" smtClean="0"/>
              <a:t>ΤΑ ΠΕΡΣΙΚΑ ΧΡΗΜΑΤΑ</a:t>
            </a:r>
          </a:p>
          <a:p>
            <a:pPr>
              <a:buNone/>
            </a:pPr>
            <a:r>
              <a:rPr lang="el-GR" dirty="0" smtClean="0"/>
              <a:t>	Τότε ο Κύρος είπε ότι ο πατέρας του τα ίδια του είχε παραγγείλει και ο ίδιος δεν είχε διαφορετική γνώμη, αλλά θα καταβάλει κάθε προσπάθεια, κι ότι ήλθε φέρνοντας μαζί του πεντακόσια τάλαντα. Είπε ότι, όταν τούτα ξοδευτούν, θα δαπανήσει και τα δικά του, όσα του είχε δώσει ο πατέρας του. Και πάλι, αν και τούτα δεν είναι αρκετά, θα κομματιάσει τον ασημένιο και χρυσό θρόνο, πάνω στον οποίο καθόταν. Οι άλλοι επαίνεσαν τα λόγια του και τον προέτρεψαν να υποσχεθεί σε κάθε ναύτη μία αττική δραχμή, υποδεικνύοντας ότι, αν χορηγηθεί ο μισθός τούτος, οι ναύτες των Αθηναίων θα εγκαταλείψουν τα πλοία τους, κι έτσι θα δαπανήσει λιγότερα χρήματα. Εκείνος είπε πως ήταν σωστός ο λόγος τους, αλλά ότι δεν μπορούσε να κάνει άλλο, απ’ όσα του είχε ορίσει ο βασιλιάς.</a:t>
            </a:r>
          </a:p>
          <a:p>
            <a:pPr algn="r">
              <a:buNone/>
            </a:pPr>
            <a:r>
              <a:rPr lang="el-GR" dirty="0" smtClean="0"/>
              <a:t>Ξενοφών, Ελληνικά, Α, V, 3-5 (μετ. Λ. Παπαγεωργίου)</a:t>
            </a:r>
          </a:p>
          <a:p>
            <a:endParaRPr lang="el-GR" dirty="0"/>
          </a:p>
        </p:txBody>
      </p:sp>
      <p:sp>
        <p:nvSpPr>
          <p:cNvPr id="4" name="3 - Θέση περιεχομένου"/>
          <p:cNvSpPr>
            <a:spLocks noGrp="1"/>
          </p:cNvSpPr>
          <p:nvPr>
            <p:ph sz="quarter" idx="2"/>
          </p:nvPr>
        </p:nvSpPr>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algn="ctr">
              <a:buNone/>
            </a:pPr>
            <a:r>
              <a:rPr lang="el-GR" b="1" dirty="0" smtClean="0"/>
              <a:t>Ο ΛΑΚΕΔΑΙΜΟΝΙΟΣ ΚΑΛΛΙΚΡΑΤΙΔΑΣ:</a:t>
            </a:r>
            <a:br>
              <a:rPr lang="el-GR" b="1" dirty="0" smtClean="0"/>
            </a:br>
            <a:r>
              <a:rPr lang="el-GR" b="1" dirty="0" smtClean="0"/>
              <a:t>ΜΙΑ ΦΩΝΗ ΔΙΑΜΑΡΤΥΡΙΑΣ ΣΤΗΝ ΠΕΡΣΙΚΗ ΕΠΕΜΒΑΣΗ</a:t>
            </a:r>
          </a:p>
          <a:p>
            <a:pPr>
              <a:buNone/>
            </a:pPr>
            <a:r>
              <a:rPr lang="el-GR" dirty="0" smtClean="0"/>
              <a:t>	Επειδή λοιπόν κανείς δεν τόλμησε να πει οτιδήποτε άλλο, εκτός από το ότι πρέπει να υπακούσει στους άρχοντες της πατρίδας και να κάνει εκείνα για τα οποία ήλθε, τούτος πήγε στον Κύρο και του ζήτησε μισθό για τους ναύτες. Εκείνος όμως του είπε να περιμένει δύο μέρες. Ο Καλλικρατίδας τότε, δυσαρεστημένος με την αναβολή και οργισμένος με τις συχνές επισκέψεις στην κατοικία του Κύρου, είπε ότι οι Έλληνες είναι πανάθλιοι, επειδή κολακεύουν τους βαρβάρους λόγω χρημάτων, και ισχυρίστηκε πως, αν γυρίσει σώος στην πατρίδα, θα κάνει ό,τι μπορεί για να συμφιλιώσει τους Αθηναίους και τους Λακεδαιμονίους. Ύστερα απέπλευσε προς τη Μίλητο κι από κει έστειλε στη Λακεδαίμονα τριήρεις, για να ζητήσει χρήματα.</a:t>
            </a:r>
          </a:p>
          <a:p>
            <a:pPr algn="r">
              <a:buNone/>
            </a:pPr>
            <a:r>
              <a:rPr lang="el-GR" dirty="0" smtClean="0"/>
              <a:t>Ξενοφών, Ελληνικά, Α, VI, 5-6 (μετ. Α. Παπαγεωργίου)</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a:r>
              <a:rPr lang="el-GR" dirty="0" smtClean="0"/>
              <a:t>Τα γεγονότα με μια ματιά…</a:t>
            </a:r>
            <a:endParaRPr lang="el-GR" dirty="0"/>
          </a:p>
        </p:txBody>
      </p:sp>
      <p:sp>
        <p:nvSpPr>
          <p:cNvPr id="3" name="2 - Θέση περιεχομένου"/>
          <p:cNvSpPr>
            <a:spLocks noGrp="1"/>
          </p:cNvSpPr>
          <p:nvPr>
            <p:ph sz="quarter"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buNone/>
            </a:pPr>
            <a:r>
              <a:rPr lang="el-GR" dirty="0" smtClean="0"/>
              <a:t>ΣΙΚΕΛΙΑ, </a:t>
            </a:r>
            <a:r>
              <a:rPr lang="el-GR" dirty="0" smtClean="0"/>
              <a:t>415-413 </a:t>
            </a:r>
            <a:r>
              <a:rPr lang="el-GR" dirty="0" smtClean="0"/>
              <a:t>π. Χ.: Νικίας, Λάμαχος, (Αλκιβιάδης) </a:t>
            </a:r>
          </a:p>
          <a:p>
            <a:pPr>
              <a:buNone/>
            </a:pPr>
            <a:r>
              <a:rPr lang="el-GR" dirty="0" smtClean="0"/>
              <a:t>		                              Γύλιππος</a:t>
            </a:r>
          </a:p>
          <a:p>
            <a:pPr algn="ctr">
              <a:buNone/>
            </a:pPr>
            <a:r>
              <a:rPr lang="el-GR" dirty="0" smtClean="0">
                <a:solidFill>
                  <a:srgbClr val="0070C0"/>
                </a:solidFill>
              </a:rPr>
              <a:t>ΝΙΚΗ ΣΠΑΡΤΙΑΤΩΝ</a:t>
            </a:r>
          </a:p>
          <a:p>
            <a:pPr algn="just">
              <a:buNone/>
            </a:pPr>
            <a:r>
              <a:rPr lang="el-GR" dirty="0" smtClean="0">
                <a:solidFill>
                  <a:schemeClr val="tx1"/>
                </a:solidFill>
              </a:rPr>
              <a:t>ΝΟΤΙΟ ΣΑΜΟΥ, 407 π. Χ.: Αλκιβιάδης</a:t>
            </a:r>
          </a:p>
          <a:p>
            <a:pPr algn="just">
              <a:buNone/>
            </a:pPr>
            <a:r>
              <a:rPr lang="el-GR" dirty="0" smtClean="0">
                <a:solidFill>
                  <a:schemeClr val="tx1"/>
                </a:solidFill>
              </a:rPr>
              <a:t>					Λύσανδρος</a:t>
            </a:r>
          </a:p>
          <a:p>
            <a:pPr algn="ctr">
              <a:buNone/>
            </a:pPr>
            <a:r>
              <a:rPr lang="el-GR" dirty="0" smtClean="0">
                <a:solidFill>
                  <a:srgbClr val="0070C0"/>
                </a:solidFill>
              </a:rPr>
              <a:t>ΝΙΚΗ ΣΠΑΡΤΙΑΤΩΝ</a:t>
            </a:r>
            <a:r>
              <a:rPr lang="el-GR" dirty="0" smtClean="0">
                <a:solidFill>
                  <a:schemeClr val="tx1"/>
                </a:solidFill>
              </a:rPr>
              <a:t>	</a:t>
            </a:r>
          </a:p>
          <a:p>
            <a:pPr algn="just">
              <a:buNone/>
            </a:pPr>
            <a:r>
              <a:rPr lang="el-GR" dirty="0" smtClean="0">
                <a:solidFill>
                  <a:schemeClr val="tx1"/>
                </a:solidFill>
              </a:rPr>
              <a:t>ΑΡΓΙΝΟΥΣΕΣ, 406 π. Χ.: Κόνωνας</a:t>
            </a:r>
          </a:p>
          <a:p>
            <a:pPr algn="just">
              <a:buNone/>
            </a:pPr>
            <a:r>
              <a:rPr lang="el-GR" dirty="0" smtClean="0">
                <a:solidFill>
                  <a:schemeClr val="tx1"/>
                </a:solidFill>
              </a:rPr>
              <a:t>					Λύσανδρος</a:t>
            </a:r>
          </a:p>
          <a:p>
            <a:pPr algn="ctr">
              <a:buNone/>
            </a:pPr>
            <a:r>
              <a:rPr lang="el-GR" dirty="0" smtClean="0">
                <a:solidFill>
                  <a:srgbClr val="0070C0"/>
                </a:solidFill>
              </a:rPr>
              <a:t>ΝΙΚΗ ΑΘΗΝΑΙΩΝ</a:t>
            </a:r>
          </a:p>
          <a:p>
            <a:pPr algn="just">
              <a:buNone/>
            </a:pPr>
            <a:r>
              <a:rPr lang="el-GR" dirty="0" smtClean="0">
                <a:solidFill>
                  <a:schemeClr val="tx1"/>
                </a:solidFill>
              </a:rPr>
              <a:t>ΑΙΓΟΣ ΠΟΤΑΜΟΙ, 405 π. Χ.: Κόνωνας</a:t>
            </a:r>
          </a:p>
          <a:p>
            <a:pPr algn="just">
              <a:buNone/>
            </a:pPr>
            <a:r>
              <a:rPr lang="el-GR" dirty="0" smtClean="0">
                <a:solidFill>
                  <a:schemeClr val="tx1"/>
                </a:solidFill>
              </a:rPr>
              <a:t>					    Λύσανδρος</a:t>
            </a:r>
          </a:p>
          <a:p>
            <a:pPr algn="ctr">
              <a:buNone/>
            </a:pPr>
            <a:r>
              <a:rPr lang="el-GR" dirty="0" smtClean="0">
                <a:solidFill>
                  <a:srgbClr val="0070C0"/>
                </a:solidFill>
              </a:rPr>
              <a:t>ΝΙΚΗ ΣΠΑΡΤΙΑΤΩΝ</a:t>
            </a:r>
            <a:endParaRPr lang="el-GR" dirty="0">
              <a:solidFill>
                <a:srgbClr val="0070C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https://encrypted-tbn0.gstatic.com/images?q=tbn:ANd9GcS8vpcbt7Eidd7kS49jgXHKXFbNLSnimV_kWTJLSFvnLcE6XqtoVQ"/>
          <p:cNvPicPr/>
          <p:nvPr/>
        </p:nvPicPr>
        <p:blipFill>
          <a:blip r:embed="rId2" cstate="print"/>
          <a:srcRect/>
          <a:stretch>
            <a:fillRect/>
          </a:stretch>
        </p:blipFill>
        <p:spPr bwMode="auto">
          <a:xfrm>
            <a:off x="611560" y="3789040"/>
            <a:ext cx="2533650" cy="1438275"/>
          </a:xfrm>
          <a:prstGeom prst="rect">
            <a:avLst/>
          </a:prstGeom>
          <a:noFill/>
          <a:ln w="9525">
            <a:noFill/>
            <a:miter lim="800000"/>
            <a:headEnd/>
            <a:tailEnd/>
          </a:ln>
        </p:spPr>
      </p:pic>
      <p:sp>
        <p:nvSpPr>
          <p:cNvPr id="2" name="1 - Τίτλος"/>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l-GR" dirty="0" smtClean="0"/>
              <a:t>Η είδηση της καταστροφής στους Αιγός Ποταμούς φτάνει στην Αθήνα…</a:t>
            </a:r>
            <a:endParaRPr lang="el-GR" dirty="0"/>
          </a:p>
        </p:txBody>
      </p:sp>
      <p:sp>
        <p:nvSpPr>
          <p:cNvPr id="3" name="2 - Θέση περιεχομένου"/>
          <p:cNvSpPr>
            <a:spLocks noGrp="1"/>
          </p:cNvSpPr>
          <p:nvPr>
            <p:ph sz="quarter" idx="1"/>
          </p:nvPr>
        </p:nvSpPr>
        <p:spPr/>
        <p:txBody>
          <a:bodyPr>
            <a:normAutofit fontScale="92500" lnSpcReduction="20000"/>
          </a:bodyPr>
          <a:lstStyle/>
          <a:p>
            <a:pPr>
              <a:buNone/>
            </a:pPr>
            <a:r>
              <a:rPr lang="el-GR" dirty="0" smtClean="0"/>
              <a:t>	Ήταν νύχτα όταν η Πάραλος [= το ένα από τα δύο ιερά πλοία της Αθήνας – το άλλο ήταν η Σαλαμινία] έφτασε στην Αθήνα φέρνοντας την είδηση της συμφοράς </a:t>
            </a:r>
            <a:r>
              <a:rPr lang="el-GR" dirty="0" smtClean="0">
                <a:sym typeface="Wingdings 2"/>
              </a:rPr>
              <a:t></a:t>
            </a:r>
            <a:r>
              <a:rPr lang="el-GR" dirty="0" smtClean="0"/>
              <a:t> κι ο θρήνος μέσα από τα μακρά τείχη έφτανε από τον Πειραιά ως την Αθήνα καθώς ανάγγελνε την είδηση ο ένας στον άλλο </a:t>
            </a:r>
            <a:r>
              <a:rPr lang="el-GR" dirty="0" smtClean="0">
                <a:sym typeface="Wingdings 2"/>
              </a:rPr>
              <a:t></a:t>
            </a:r>
            <a:r>
              <a:rPr lang="el-GR" dirty="0" smtClean="0"/>
              <a:t> και τη νύχτα εκείνη δε κοιμήθηκε κανείς, όχι μόνο γιατί πενθούσαν αυτούς που είχαν χαθεί, αλλά πολύ περισσότερο τον εαυτό τους, νομίζοντας πως θα πάθουν αυτά που έκαναν στους Μηλίους, 			που ήταν άποικοι των Λακεδαιμονίων, 			αφού τους πολιόρκησαν και τους 				υπέταξαν, και στους κατοίκους της 				Ιστιαίας και της Σκιώνης και της </a:t>
            </a:r>
            <a:r>
              <a:rPr lang="el-GR" dirty="0" err="1" smtClean="0"/>
              <a:t>Τορώνης</a:t>
            </a:r>
            <a:r>
              <a:rPr lang="el-GR" dirty="0" smtClean="0"/>
              <a:t> 			και της Αίγινας, και σε άλλους πολλούς 			από τους Έλληνες.</a:t>
            </a:r>
          </a:p>
          <a:p>
            <a:pPr algn="r">
              <a:buNone/>
            </a:pPr>
            <a:r>
              <a:rPr lang="el-GR" dirty="0" smtClean="0"/>
              <a:t>	Ξενοφώντας, «Ελληνικά», Β, ΙΙ, 3.</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pPr algn="ctr"/>
            <a:r>
              <a:rPr lang="el-GR" dirty="0" smtClean="0"/>
              <a:t>Το Συνέδριο της Σπάρτης και οι όροι της ειρήνης</a:t>
            </a:r>
            <a:endParaRPr lang="el-GR" dirty="0"/>
          </a:p>
        </p:txBody>
      </p:sp>
      <p:sp>
        <p:nvSpPr>
          <p:cNvPr id="3" name="2 - Θέση περιεχομένου"/>
          <p:cNvSpPr>
            <a:spLocks noGrp="1"/>
          </p:cNvSpPr>
          <p:nvPr>
            <p:ph sz="quarter" idx="1"/>
          </p:nvPr>
        </p:nvSpPr>
        <p:spPr/>
        <p:style>
          <a:lnRef idx="1">
            <a:schemeClr val="accent6"/>
          </a:lnRef>
          <a:fillRef idx="2">
            <a:schemeClr val="accent6"/>
          </a:fillRef>
          <a:effectRef idx="1">
            <a:schemeClr val="accent6"/>
          </a:effectRef>
          <a:fontRef idx="minor">
            <a:schemeClr val="dk1"/>
          </a:fontRef>
        </p:style>
        <p:txBody>
          <a:bodyPr/>
          <a:lstStyle/>
          <a:p>
            <a:r>
              <a:rPr lang="el-GR" dirty="0" smtClean="0"/>
              <a:t>Οι Αθηναίοι να παραδώσουν όλα τους τα πλοία εκτός από 12.</a:t>
            </a:r>
          </a:p>
          <a:p>
            <a:pPr>
              <a:buNone/>
            </a:pPr>
            <a:endParaRPr lang="el-GR" dirty="0" smtClean="0"/>
          </a:p>
          <a:p>
            <a:r>
              <a:rPr lang="el-GR" dirty="0" smtClean="0"/>
              <a:t>Να κατεδαφιστούν τα Μακρά τείχη και τα τείχη του Πειραιά.</a:t>
            </a:r>
          </a:p>
          <a:p>
            <a:pPr>
              <a:buNone/>
            </a:pPr>
            <a:endParaRPr lang="el-GR" dirty="0" smtClean="0"/>
          </a:p>
          <a:p>
            <a:r>
              <a:rPr lang="el-GR" dirty="0" smtClean="0"/>
              <a:t>Να επανέλθουν όλοι οι πολιτικοί εξόριστοι.</a:t>
            </a:r>
          </a:p>
          <a:p>
            <a:pPr>
              <a:buNone/>
            </a:pPr>
            <a:endParaRPr lang="el-GR" dirty="0" smtClean="0"/>
          </a:p>
          <a:p>
            <a:r>
              <a:rPr lang="el-GR" dirty="0" smtClean="0"/>
              <a:t>Οι Αθηναίοι να ακολουθούν τους Σπαρτιάτες και να έχουν τους ίδιους εχθρούς και φίλους.</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55</TotalTime>
  <Words>217</Words>
  <Application>Microsoft Office PowerPoint</Application>
  <PresentationFormat>Προβολή στην οθόνη (4:3)</PresentationFormat>
  <Paragraphs>55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Ρίζες</vt:lpstr>
      <vt:lpstr>Η εκστρατεία στη Σικελία, 415 – 413 π. Χ. Ο Δεκελεικός Πόλεμος, 413 – 411 π. Χ.</vt:lpstr>
      <vt:lpstr>Η πολυτάραχη ζωή του Αλκιβιάδη</vt:lpstr>
      <vt:lpstr>Η πολυτάραχη ζωή του Αλκιβιάδη</vt:lpstr>
      <vt:lpstr>Η κατάληξη της Σικελικής εκστρατείας</vt:lpstr>
      <vt:lpstr>Η πολυτάραχη ζωή του Αλκιβιάδη</vt:lpstr>
      <vt:lpstr>Οι Πέρσες επιστρέφουν στα ελληνικά πράγματα</vt:lpstr>
      <vt:lpstr>Τα γεγονότα με μια ματιά…</vt:lpstr>
      <vt:lpstr>Η είδηση της καταστροφής στους Αιγός Ποταμούς φτάνει στην Αθήνα…</vt:lpstr>
      <vt:lpstr>Το Συνέδριο της Σπάρτης και οι όροι της ειρήνης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εκστρατεία στη Σικελία, 415 – 413 π. Χ. Ο Δεκελεικός Πόλεμος, 413 – 411 π. Χ.</dc:title>
  <dc:creator>user1</dc:creator>
  <cp:lastModifiedBy>user1</cp:lastModifiedBy>
  <cp:revision>16</cp:revision>
  <dcterms:created xsi:type="dcterms:W3CDTF">2017-02-06T17:52:48Z</dcterms:created>
  <dcterms:modified xsi:type="dcterms:W3CDTF">2017-02-07T19:07:19Z</dcterms:modified>
</cp:coreProperties>
</file>