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7" r:id="rId3"/>
    <p:sldId id="265" r:id="rId4"/>
    <p:sldId id="266" r:id="rId5"/>
    <p:sldId id="261" r:id="rId6"/>
    <p:sldId id="268" r:id="rId7"/>
    <p:sldId id="262" r:id="rId8"/>
    <p:sldId id="269" r:id="rId9"/>
    <p:sldId id="267" r:id="rId10"/>
    <p:sldId id="270" r:id="rId11"/>
    <p:sldId id="271" r:id="rId1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8" d="100"/>
          <a:sy n="68" d="100"/>
        </p:scale>
        <p:origin x="538" y="37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11E80C-C109-8B5F-367F-2CBCFCF64A4E}"/>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F4D24BD3-57F7-DAC9-4CDF-6ACC9B6F2E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19B105-3A05-B17C-6C6F-04E082BD16F7}"/>
              </a:ext>
            </a:extLst>
          </p:cNvPr>
          <p:cNvSpPr>
            <a:spLocks noGrp="1"/>
          </p:cNvSpPr>
          <p:nvPr>
            <p:ph type="dt" sz="half" idx="10"/>
          </p:nvPr>
        </p:nvSpPr>
        <p:spPr/>
        <p:txBody>
          <a:bodyPr/>
          <a:lstStyle/>
          <a:p>
            <a:fld id="{351D8468-0C7D-4FF7-BD15-BA105661FC09}" type="datetimeFigureOut">
              <a:rPr lang="el-GR" smtClean="0"/>
              <a:t>21/12/2023</a:t>
            </a:fld>
            <a:endParaRPr lang="el-GR"/>
          </a:p>
        </p:txBody>
      </p:sp>
      <p:sp>
        <p:nvSpPr>
          <p:cNvPr id="5" name="Θέση υποσέλιδου 4">
            <a:extLst>
              <a:ext uri="{FF2B5EF4-FFF2-40B4-BE49-F238E27FC236}">
                <a16:creationId xmlns:a16="http://schemas.microsoft.com/office/drawing/2014/main" id="{074E9358-80C9-6FD2-95C1-A29DB92E64A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39ADE7C-0F8A-0375-969B-C05376B94439}"/>
              </a:ext>
            </a:extLst>
          </p:cNvPr>
          <p:cNvSpPr>
            <a:spLocks noGrp="1"/>
          </p:cNvSpPr>
          <p:nvPr>
            <p:ph type="sldNum" sz="quarter" idx="12"/>
          </p:nvPr>
        </p:nvSpPr>
        <p:spPr/>
        <p:txBody>
          <a:bodyPr/>
          <a:lstStyle/>
          <a:p>
            <a:fld id="{14E940FB-BA27-49DA-96EB-EE2FF6EC9C23}" type="slidenum">
              <a:rPr lang="el-GR" smtClean="0"/>
              <a:t>‹#›</a:t>
            </a:fld>
            <a:endParaRPr lang="el-GR"/>
          </a:p>
        </p:txBody>
      </p:sp>
    </p:spTree>
    <p:extLst>
      <p:ext uri="{BB962C8B-B14F-4D97-AF65-F5344CB8AC3E}">
        <p14:creationId xmlns:p14="http://schemas.microsoft.com/office/powerpoint/2010/main" val="593015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1E3B81-8574-BCB8-ECB1-0886DC7D05D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763677B-3DFD-0A3D-526D-45DD3CA8AEC3}"/>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5D46817-3BB2-5E44-B03A-E9F86F532694}"/>
              </a:ext>
            </a:extLst>
          </p:cNvPr>
          <p:cNvSpPr>
            <a:spLocks noGrp="1"/>
          </p:cNvSpPr>
          <p:nvPr>
            <p:ph type="dt" sz="half" idx="10"/>
          </p:nvPr>
        </p:nvSpPr>
        <p:spPr/>
        <p:txBody>
          <a:bodyPr/>
          <a:lstStyle/>
          <a:p>
            <a:fld id="{351D8468-0C7D-4FF7-BD15-BA105661FC09}" type="datetimeFigureOut">
              <a:rPr lang="el-GR" smtClean="0"/>
              <a:t>21/12/2023</a:t>
            </a:fld>
            <a:endParaRPr lang="el-GR"/>
          </a:p>
        </p:txBody>
      </p:sp>
      <p:sp>
        <p:nvSpPr>
          <p:cNvPr id="5" name="Θέση υποσέλιδου 4">
            <a:extLst>
              <a:ext uri="{FF2B5EF4-FFF2-40B4-BE49-F238E27FC236}">
                <a16:creationId xmlns:a16="http://schemas.microsoft.com/office/drawing/2014/main" id="{4A829A00-CEF5-A0B2-2924-2A2C15F8741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8901478-8214-41F9-3F7E-6EC47AE8DBEB}"/>
              </a:ext>
            </a:extLst>
          </p:cNvPr>
          <p:cNvSpPr>
            <a:spLocks noGrp="1"/>
          </p:cNvSpPr>
          <p:nvPr>
            <p:ph type="sldNum" sz="quarter" idx="12"/>
          </p:nvPr>
        </p:nvSpPr>
        <p:spPr/>
        <p:txBody>
          <a:bodyPr/>
          <a:lstStyle/>
          <a:p>
            <a:fld id="{14E940FB-BA27-49DA-96EB-EE2FF6EC9C23}" type="slidenum">
              <a:rPr lang="el-GR" smtClean="0"/>
              <a:t>‹#›</a:t>
            </a:fld>
            <a:endParaRPr lang="el-GR"/>
          </a:p>
        </p:txBody>
      </p:sp>
    </p:spTree>
    <p:extLst>
      <p:ext uri="{BB962C8B-B14F-4D97-AF65-F5344CB8AC3E}">
        <p14:creationId xmlns:p14="http://schemas.microsoft.com/office/powerpoint/2010/main" val="690316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AACBAC8D-36FB-7E59-FEFE-45B6A7F34A9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D0EAF1F-C54E-612A-05BD-F7F37F612592}"/>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194019A-C438-4062-457C-EA25ED7A995B}"/>
              </a:ext>
            </a:extLst>
          </p:cNvPr>
          <p:cNvSpPr>
            <a:spLocks noGrp="1"/>
          </p:cNvSpPr>
          <p:nvPr>
            <p:ph type="dt" sz="half" idx="10"/>
          </p:nvPr>
        </p:nvSpPr>
        <p:spPr/>
        <p:txBody>
          <a:bodyPr/>
          <a:lstStyle/>
          <a:p>
            <a:fld id="{351D8468-0C7D-4FF7-BD15-BA105661FC09}" type="datetimeFigureOut">
              <a:rPr lang="el-GR" smtClean="0"/>
              <a:t>21/12/2023</a:t>
            </a:fld>
            <a:endParaRPr lang="el-GR"/>
          </a:p>
        </p:txBody>
      </p:sp>
      <p:sp>
        <p:nvSpPr>
          <p:cNvPr id="5" name="Θέση υποσέλιδου 4">
            <a:extLst>
              <a:ext uri="{FF2B5EF4-FFF2-40B4-BE49-F238E27FC236}">
                <a16:creationId xmlns:a16="http://schemas.microsoft.com/office/drawing/2014/main" id="{044D9310-15C2-3CB8-1833-35DEF89D624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2E0C07B-54A0-2712-2BA3-F6DC04CE546F}"/>
              </a:ext>
            </a:extLst>
          </p:cNvPr>
          <p:cNvSpPr>
            <a:spLocks noGrp="1"/>
          </p:cNvSpPr>
          <p:nvPr>
            <p:ph type="sldNum" sz="quarter" idx="12"/>
          </p:nvPr>
        </p:nvSpPr>
        <p:spPr/>
        <p:txBody>
          <a:bodyPr/>
          <a:lstStyle/>
          <a:p>
            <a:fld id="{14E940FB-BA27-49DA-96EB-EE2FF6EC9C23}" type="slidenum">
              <a:rPr lang="el-GR" smtClean="0"/>
              <a:t>‹#›</a:t>
            </a:fld>
            <a:endParaRPr lang="el-GR"/>
          </a:p>
        </p:txBody>
      </p:sp>
    </p:spTree>
    <p:extLst>
      <p:ext uri="{BB962C8B-B14F-4D97-AF65-F5344CB8AC3E}">
        <p14:creationId xmlns:p14="http://schemas.microsoft.com/office/powerpoint/2010/main" val="3238510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E7E642-873A-B58C-FAEF-279EEAC21F3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49B2150-5229-3D4C-54C8-CB53D52B12E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52212BA-F856-4BFB-2D22-A38A66C1AF8E}"/>
              </a:ext>
            </a:extLst>
          </p:cNvPr>
          <p:cNvSpPr>
            <a:spLocks noGrp="1"/>
          </p:cNvSpPr>
          <p:nvPr>
            <p:ph type="dt" sz="half" idx="10"/>
          </p:nvPr>
        </p:nvSpPr>
        <p:spPr/>
        <p:txBody>
          <a:bodyPr/>
          <a:lstStyle/>
          <a:p>
            <a:fld id="{351D8468-0C7D-4FF7-BD15-BA105661FC09}" type="datetimeFigureOut">
              <a:rPr lang="el-GR" smtClean="0"/>
              <a:t>21/12/2023</a:t>
            </a:fld>
            <a:endParaRPr lang="el-GR"/>
          </a:p>
        </p:txBody>
      </p:sp>
      <p:sp>
        <p:nvSpPr>
          <p:cNvPr id="5" name="Θέση υποσέλιδου 4">
            <a:extLst>
              <a:ext uri="{FF2B5EF4-FFF2-40B4-BE49-F238E27FC236}">
                <a16:creationId xmlns:a16="http://schemas.microsoft.com/office/drawing/2014/main" id="{E7098279-909D-48A0-B75F-844A613EAC8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B3594E3-B328-1ACD-93DE-3F71FB6331AA}"/>
              </a:ext>
            </a:extLst>
          </p:cNvPr>
          <p:cNvSpPr>
            <a:spLocks noGrp="1"/>
          </p:cNvSpPr>
          <p:nvPr>
            <p:ph type="sldNum" sz="quarter" idx="12"/>
          </p:nvPr>
        </p:nvSpPr>
        <p:spPr/>
        <p:txBody>
          <a:bodyPr/>
          <a:lstStyle/>
          <a:p>
            <a:fld id="{14E940FB-BA27-49DA-96EB-EE2FF6EC9C23}" type="slidenum">
              <a:rPr lang="el-GR" smtClean="0"/>
              <a:t>‹#›</a:t>
            </a:fld>
            <a:endParaRPr lang="el-GR"/>
          </a:p>
        </p:txBody>
      </p:sp>
    </p:spTree>
    <p:extLst>
      <p:ext uri="{BB962C8B-B14F-4D97-AF65-F5344CB8AC3E}">
        <p14:creationId xmlns:p14="http://schemas.microsoft.com/office/powerpoint/2010/main" val="3024538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EDF068-07B7-7E40-2EA9-E5784C8EB326}"/>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2A6D51AC-189C-32BB-F6F4-811155512A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DAB48D06-9043-2FF2-539C-F528991BF346}"/>
              </a:ext>
            </a:extLst>
          </p:cNvPr>
          <p:cNvSpPr>
            <a:spLocks noGrp="1"/>
          </p:cNvSpPr>
          <p:nvPr>
            <p:ph type="dt" sz="half" idx="10"/>
          </p:nvPr>
        </p:nvSpPr>
        <p:spPr/>
        <p:txBody>
          <a:bodyPr/>
          <a:lstStyle/>
          <a:p>
            <a:fld id="{351D8468-0C7D-4FF7-BD15-BA105661FC09}" type="datetimeFigureOut">
              <a:rPr lang="el-GR" smtClean="0"/>
              <a:t>21/12/2023</a:t>
            </a:fld>
            <a:endParaRPr lang="el-GR"/>
          </a:p>
        </p:txBody>
      </p:sp>
      <p:sp>
        <p:nvSpPr>
          <p:cNvPr id="5" name="Θέση υποσέλιδου 4">
            <a:extLst>
              <a:ext uri="{FF2B5EF4-FFF2-40B4-BE49-F238E27FC236}">
                <a16:creationId xmlns:a16="http://schemas.microsoft.com/office/drawing/2014/main" id="{2425822F-2008-C627-16AB-0F6B44D45BE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E76F70A-829F-7C2F-9513-5BCA2C598858}"/>
              </a:ext>
            </a:extLst>
          </p:cNvPr>
          <p:cNvSpPr>
            <a:spLocks noGrp="1"/>
          </p:cNvSpPr>
          <p:nvPr>
            <p:ph type="sldNum" sz="quarter" idx="12"/>
          </p:nvPr>
        </p:nvSpPr>
        <p:spPr/>
        <p:txBody>
          <a:bodyPr/>
          <a:lstStyle/>
          <a:p>
            <a:fld id="{14E940FB-BA27-49DA-96EB-EE2FF6EC9C23}" type="slidenum">
              <a:rPr lang="el-GR" smtClean="0"/>
              <a:t>‹#›</a:t>
            </a:fld>
            <a:endParaRPr lang="el-GR"/>
          </a:p>
        </p:txBody>
      </p:sp>
    </p:spTree>
    <p:extLst>
      <p:ext uri="{BB962C8B-B14F-4D97-AF65-F5344CB8AC3E}">
        <p14:creationId xmlns:p14="http://schemas.microsoft.com/office/powerpoint/2010/main" val="1179826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287A43-666F-1DF5-21FA-863629BD85A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665BCA7-EF76-BCA6-4330-1B5080631F68}"/>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A95FA011-3278-802B-97A0-E6D393DD3FF9}"/>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FDC7564-6634-130B-215C-0758A7DBC0B0}"/>
              </a:ext>
            </a:extLst>
          </p:cNvPr>
          <p:cNvSpPr>
            <a:spLocks noGrp="1"/>
          </p:cNvSpPr>
          <p:nvPr>
            <p:ph type="dt" sz="half" idx="10"/>
          </p:nvPr>
        </p:nvSpPr>
        <p:spPr/>
        <p:txBody>
          <a:bodyPr/>
          <a:lstStyle/>
          <a:p>
            <a:fld id="{351D8468-0C7D-4FF7-BD15-BA105661FC09}" type="datetimeFigureOut">
              <a:rPr lang="el-GR" smtClean="0"/>
              <a:t>21/12/2023</a:t>
            </a:fld>
            <a:endParaRPr lang="el-GR"/>
          </a:p>
        </p:txBody>
      </p:sp>
      <p:sp>
        <p:nvSpPr>
          <p:cNvPr id="6" name="Θέση υποσέλιδου 5">
            <a:extLst>
              <a:ext uri="{FF2B5EF4-FFF2-40B4-BE49-F238E27FC236}">
                <a16:creationId xmlns:a16="http://schemas.microsoft.com/office/drawing/2014/main" id="{74B4AF21-E0B3-ED5F-67C5-30A56E9A26E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4302C50-1E64-ECDF-D929-EC3CFBACACE9}"/>
              </a:ext>
            </a:extLst>
          </p:cNvPr>
          <p:cNvSpPr>
            <a:spLocks noGrp="1"/>
          </p:cNvSpPr>
          <p:nvPr>
            <p:ph type="sldNum" sz="quarter" idx="12"/>
          </p:nvPr>
        </p:nvSpPr>
        <p:spPr/>
        <p:txBody>
          <a:bodyPr/>
          <a:lstStyle/>
          <a:p>
            <a:fld id="{14E940FB-BA27-49DA-96EB-EE2FF6EC9C23}" type="slidenum">
              <a:rPr lang="el-GR" smtClean="0"/>
              <a:t>‹#›</a:t>
            </a:fld>
            <a:endParaRPr lang="el-GR"/>
          </a:p>
        </p:txBody>
      </p:sp>
    </p:spTree>
    <p:extLst>
      <p:ext uri="{BB962C8B-B14F-4D97-AF65-F5344CB8AC3E}">
        <p14:creationId xmlns:p14="http://schemas.microsoft.com/office/powerpoint/2010/main" val="833969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F6C3B3-04A9-941A-8240-65E6FF5E4933}"/>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CDC50F4-ED02-C14D-E70A-90EC4441A6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71AA9936-D5E9-C87C-AE78-EF114D57A438}"/>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CEB1DAFA-1859-923E-E7B8-986DF703FD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64B09F13-CFCF-363A-E7C6-E3ED18389EE8}"/>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22252DF8-FBF0-C240-CFEF-A3585F7C8EAE}"/>
              </a:ext>
            </a:extLst>
          </p:cNvPr>
          <p:cNvSpPr>
            <a:spLocks noGrp="1"/>
          </p:cNvSpPr>
          <p:nvPr>
            <p:ph type="dt" sz="half" idx="10"/>
          </p:nvPr>
        </p:nvSpPr>
        <p:spPr/>
        <p:txBody>
          <a:bodyPr/>
          <a:lstStyle/>
          <a:p>
            <a:fld id="{351D8468-0C7D-4FF7-BD15-BA105661FC09}" type="datetimeFigureOut">
              <a:rPr lang="el-GR" smtClean="0"/>
              <a:t>21/12/2023</a:t>
            </a:fld>
            <a:endParaRPr lang="el-GR"/>
          </a:p>
        </p:txBody>
      </p:sp>
      <p:sp>
        <p:nvSpPr>
          <p:cNvPr id="8" name="Θέση υποσέλιδου 7">
            <a:extLst>
              <a:ext uri="{FF2B5EF4-FFF2-40B4-BE49-F238E27FC236}">
                <a16:creationId xmlns:a16="http://schemas.microsoft.com/office/drawing/2014/main" id="{A18BC3A9-A67A-6980-E75F-6502DB4D190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63F39D56-6CE2-5E24-39CE-70F68CBB6947}"/>
              </a:ext>
            </a:extLst>
          </p:cNvPr>
          <p:cNvSpPr>
            <a:spLocks noGrp="1"/>
          </p:cNvSpPr>
          <p:nvPr>
            <p:ph type="sldNum" sz="quarter" idx="12"/>
          </p:nvPr>
        </p:nvSpPr>
        <p:spPr/>
        <p:txBody>
          <a:bodyPr/>
          <a:lstStyle/>
          <a:p>
            <a:fld id="{14E940FB-BA27-49DA-96EB-EE2FF6EC9C23}" type="slidenum">
              <a:rPr lang="el-GR" smtClean="0"/>
              <a:t>‹#›</a:t>
            </a:fld>
            <a:endParaRPr lang="el-GR"/>
          </a:p>
        </p:txBody>
      </p:sp>
    </p:spTree>
    <p:extLst>
      <p:ext uri="{BB962C8B-B14F-4D97-AF65-F5344CB8AC3E}">
        <p14:creationId xmlns:p14="http://schemas.microsoft.com/office/powerpoint/2010/main" val="138783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F4D623-A793-50E2-ECF4-059DA5EBA70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803F330F-D4FE-64BA-2760-F708F8D24254}"/>
              </a:ext>
            </a:extLst>
          </p:cNvPr>
          <p:cNvSpPr>
            <a:spLocks noGrp="1"/>
          </p:cNvSpPr>
          <p:nvPr>
            <p:ph type="dt" sz="half" idx="10"/>
          </p:nvPr>
        </p:nvSpPr>
        <p:spPr/>
        <p:txBody>
          <a:bodyPr/>
          <a:lstStyle/>
          <a:p>
            <a:fld id="{351D8468-0C7D-4FF7-BD15-BA105661FC09}" type="datetimeFigureOut">
              <a:rPr lang="el-GR" smtClean="0"/>
              <a:t>21/12/2023</a:t>
            </a:fld>
            <a:endParaRPr lang="el-GR"/>
          </a:p>
        </p:txBody>
      </p:sp>
      <p:sp>
        <p:nvSpPr>
          <p:cNvPr id="4" name="Θέση υποσέλιδου 3">
            <a:extLst>
              <a:ext uri="{FF2B5EF4-FFF2-40B4-BE49-F238E27FC236}">
                <a16:creationId xmlns:a16="http://schemas.microsoft.com/office/drawing/2014/main" id="{F1D0EAF9-57A0-0738-AE7D-3C24F501A837}"/>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2313FDAA-9A8C-BAB1-9A2C-627FD67104D4}"/>
              </a:ext>
            </a:extLst>
          </p:cNvPr>
          <p:cNvSpPr>
            <a:spLocks noGrp="1"/>
          </p:cNvSpPr>
          <p:nvPr>
            <p:ph type="sldNum" sz="quarter" idx="12"/>
          </p:nvPr>
        </p:nvSpPr>
        <p:spPr/>
        <p:txBody>
          <a:bodyPr/>
          <a:lstStyle/>
          <a:p>
            <a:fld id="{14E940FB-BA27-49DA-96EB-EE2FF6EC9C23}" type="slidenum">
              <a:rPr lang="el-GR" smtClean="0"/>
              <a:t>‹#›</a:t>
            </a:fld>
            <a:endParaRPr lang="el-GR"/>
          </a:p>
        </p:txBody>
      </p:sp>
    </p:spTree>
    <p:extLst>
      <p:ext uri="{BB962C8B-B14F-4D97-AF65-F5344CB8AC3E}">
        <p14:creationId xmlns:p14="http://schemas.microsoft.com/office/powerpoint/2010/main" val="2284091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FCC734A9-3376-4D95-67EE-D4E4DD45F1D3}"/>
              </a:ext>
            </a:extLst>
          </p:cNvPr>
          <p:cNvSpPr>
            <a:spLocks noGrp="1"/>
          </p:cNvSpPr>
          <p:nvPr>
            <p:ph type="dt" sz="half" idx="10"/>
          </p:nvPr>
        </p:nvSpPr>
        <p:spPr/>
        <p:txBody>
          <a:bodyPr/>
          <a:lstStyle/>
          <a:p>
            <a:fld id="{351D8468-0C7D-4FF7-BD15-BA105661FC09}" type="datetimeFigureOut">
              <a:rPr lang="el-GR" smtClean="0"/>
              <a:t>21/12/2023</a:t>
            </a:fld>
            <a:endParaRPr lang="el-GR"/>
          </a:p>
        </p:txBody>
      </p:sp>
      <p:sp>
        <p:nvSpPr>
          <p:cNvPr id="3" name="Θέση υποσέλιδου 2">
            <a:extLst>
              <a:ext uri="{FF2B5EF4-FFF2-40B4-BE49-F238E27FC236}">
                <a16:creationId xmlns:a16="http://schemas.microsoft.com/office/drawing/2014/main" id="{72B17A9E-C634-C536-0A2B-ADD0E1D30C31}"/>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8D8536E-44FA-84FF-A07D-D63520E7E7C6}"/>
              </a:ext>
            </a:extLst>
          </p:cNvPr>
          <p:cNvSpPr>
            <a:spLocks noGrp="1"/>
          </p:cNvSpPr>
          <p:nvPr>
            <p:ph type="sldNum" sz="quarter" idx="12"/>
          </p:nvPr>
        </p:nvSpPr>
        <p:spPr/>
        <p:txBody>
          <a:bodyPr/>
          <a:lstStyle/>
          <a:p>
            <a:fld id="{14E940FB-BA27-49DA-96EB-EE2FF6EC9C23}" type="slidenum">
              <a:rPr lang="el-GR" smtClean="0"/>
              <a:t>‹#›</a:t>
            </a:fld>
            <a:endParaRPr lang="el-GR"/>
          </a:p>
        </p:txBody>
      </p:sp>
    </p:spTree>
    <p:extLst>
      <p:ext uri="{BB962C8B-B14F-4D97-AF65-F5344CB8AC3E}">
        <p14:creationId xmlns:p14="http://schemas.microsoft.com/office/powerpoint/2010/main" val="3909297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1513D0-C077-995E-AF9D-C0C9A8F651E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A97BC88-7AF2-DEE7-80DA-8E207E5103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D84870C9-88D2-555D-F372-543C62E834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1AB26FE-F3A2-0120-2514-2CDAD24F44F2}"/>
              </a:ext>
            </a:extLst>
          </p:cNvPr>
          <p:cNvSpPr>
            <a:spLocks noGrp="1"/>
          </p:cNvSpPr>
          <p:nvPr>
            <p:ph type="dt" sz="half" idx="10"/>
          </p:nvPr>
        </p:nvSpPr>
        <p:spPr/>
        <p:txBody>
          <a:bodyPr/>
          <a:lstStyle/>
          <a:p>
            <a:fld id="{351D8468-0C7D-4FF7-BD15-BA105661FC09}" type="datetimeFigureOut">
              <a:rPr lang="el-GR" smtClean="0"/>
              <a:t>21/12/2023</a:t>
            </a:fld>
            <a:endParaRPr lang="el-GR"/>
          </a:p>
        </p:txBody>
      </p:sp>
      <p:sp>
        <p:nvSpPr>
          <p:cNvPr id="6" name="Θέση υποσέλιδου 5">
            <a:extLst>
              <a:ext uri="{FF2B5EF4-FFF2-40B4-BE49-F238E27FC236}">
                <a16:creationId xmlns:a16="http://schemas.microsoft.com/office/drawing/2014/main" id="{81409498-52E5-2BB4-DAFB-0468C323829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BE1F990-600E-89A9-89E3-72DEF8E5921D}"/>
              </a:ext>
            </a:extLst>
          </p:cNvPr>
          <p:cNvSpPr>
            <a:spLocks noGrp="1"/>
          </p:cNvSpPr>
          <p:nvPr>
            <p:ph type="sldNum" sz="quarter" idx="12"/>
          </p:nvPr>
        </p:nvSpPr>
        <p:spPr/>
        <p:txBody>
          <a:bodyPr/>
          <a:lstStyle/>
          <a:p>
            <a:fld id="{14E940FB-BA27-49DA-96EB-EE2FF6EC9C23}" type="slidenum">
              <a:rPr lang="el-GR" smtClean="0"/>
              <a:t>‹#›</a:t>
            </a:fld>
            <a:endParaRPr lang="el-GR"/>
          </a:p>
        </p:txBody>
      </p:sp>
    </p:spTree>
    <p:extLst>
      <p:ext uri="{BB962C8B-B14F-4D97-AF65-F5344CB8AC3E}">
        <p14:creationId xmlns:p14="http://schemas.microsoft.com/office/powerpoint/2010/main" val="1428859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B1ECBB-BA40-6E5F-40B7-1795950A8BF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717C45BE-799B-88EA-FBD7-29AB827E19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24199354-249C-85F9-B415-E36342BB9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C404DEC-EAB5-C596-C4A8-EA0A9468427C}"/>
              </a:ext>
            </a:extLst>
          </p:cNvPr>
          <p:cNvSpPr>
            <a:spLocks noGrp="1"/>
          </p:cNvSpPr>
          <p:nvPr>
            <p:ph type="dt" sz="half" idx="10"/>
          </p:nvPr>
        </p:nvSpPr>
        <p:spPr/>
        <p:txBody>
          <a:bodyPr/>
          <a:lstStyle/>
          <a:p>
            <a:fld id="{351D8468-0C7D-4FF7-BD15-BA105661FC09}" type="datetimeFigureOut">
              <a:rPr lang="el-GR" smtClean="0"/>
              <a:t>21/12/2023</a:t>
            </a:fld>
            <a:endParaRPr lang="el-GR"/>
          </a:p>
        </p:txBody>
      </p:sp>
      <p:sp>
        <p:nvSpPr>
          <p:cNvPr id="6" name="Θέση υποσέλιδου 5">
            <a:extLst>
              <a:ext uri="{FF2B5EF4-FFF2-40B4-BE49-F238E27FC236}">
                <a16:creationId xmlns:a16="http://schemas.microsoft.com/office/drawing/2014/main" id="{6EC444F2-32EE-9163-075D-3A0BF100AB7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27510BE-D397-800F-76DD-140D773758A1}"/>
              </a:ext>
            </a:extLst>
          </p:cNvPr>
          <p:cNvSpPr>
            <a:spLocks noGrp="1"/>
          </p:cNvSpPr>
          <p:nvPr>
            <p:ph type="sldNum" sz="quarter" idx="12"/>
          </p:nvPr>
        </p:nvSpPr>
        <p:spPr/>
        <p:txBody>
          <a:bodyPr/>
          <a:lstStyle/>
          <a:p>
            <a:fld id="{14E940FB-BA27-49DA-96EB-EE2FF6EC9C23}" type="slidenum">
              <a:rPr lang="el-GR" smtClean="0"/>
              <a:t>‹#›</a:t>
            </a:fld>
            <a:endParaRPr lang="el-GR"/>
          </a:p>
        </p:txBody>
      </p:sp>
    </p:spTree>
    <p:extLst>
      <p:ext uri="{BB962C8B-B14F-4D97-AF65-F5344CB8AC3E}">
        <p14:creationId xmlns:p14="http://schemas.microsoft.com/office/powerpoint/2010/main" val="831431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61D73613-6222-DD7C-4055-D9E1E6EECE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FCDB5CE-073D-00AD-21DA-F1DC58F102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359C647-EC38-23DA-B920-C5F1B7E986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1D8468-0C7D-4FF7-BD15-BA105661FC09}" type="datetimeFigureOut">
              <a:rPr lang="el-GR" smtClean="0"/>
              <a:t>21/12/2023</a:t>
            </a:fld>
            <a:endParaRPr lang="el-GR"/>
          </a:p>
        </p:txBody>
      </p:sp>
      <p:sp>
        <p:nvSpPr>
          <p:cNvPr id="5" name="Θέση υποσέλιδου 4">
            <a:extLst>
              <a:ext uri="{FF2B5EF4-FFF2-40B4-BE49-F238E27FC236}">
                <a16:creationId xmlns:a16="http://schemas.microsoft.com/office/drawing/2014/main" id="{69B60C12-DC64-86DD-8AA2-1957A2A953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A0676F1A-2176-7998-166E-D1BB2E9CEC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940FB-BA27-49DA-96EB-EE2FF6EC9C23}" type="slidenum">
              <a:rPr lang="el-GR" smtClean="0"/>
              <a:t>‹#›</a:t>
            </a:fld>
            <a:endParaRPr lang="el-GR"/>
          </a:p>
        </p:txBody>
      </p:sp>
    </p:spTree>
    <p:extLst>
      <p:ext uri="{BB962C8B-B14F-4D97-AF65-F5344CB8AC3E}">
        <p14:creationId xmlns:p14="http://schemas.microsoft.com/office/powerpoint/2010/main" val="157146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travel.gr/explore/i-mageia-ton-giorton-stin-kastoria-them/" TargetMode="External"/><Relationship Id="rId7" Type="http://schemas.openxmlformats.org/officeDocument/2006/relationships/hyperlink" Target="http://www.ime.gr/choros/kastoria/en/" TargetMode="External"/><Relationship Id="rId2" Type="http://schemas.openxmlformats.org/officeDocument/2006/relationships/hyperlink" Target="https://www.tripadvisor.com.gr/Attractions-g315844-Activities-Kastoria_Kastoria_Region_West_Macedonia.html" TargetMode="External"/><Relationship Id="rId1" Type="http://schemas.openxmlformats.org/officeDocument/2006/relationships/slideLayout" Target="../slideLayouts/slideLayout2.xml"/><Relationship Id="rId6" Type="http://schemas.openxmlformats.org/officeDocument/2006/relationships/hyperlink" Target="http://exploringbyzantium.gr/EKBMM/Page?name=stop&amp;lang=gr&amp;id=6&amp;sub=643&amp;sub2=107" TargetMode="External"/><Relationship Id="rId5" Type="http://schemas.openxmlformats.org/officeDocument/2006/relationships/hyperlink" Target="https://panosholidays.gr/kastoria-nymfaio-florina-prespes-19-21-11-119-eyro-kalampaka-meteora-metsovo/" TargetMode="External"/><Relationship Id="rId4" Type="http://schemas.openxmlformats.org/officeDocument/2006/relationships/hyperlink" Target="https://www.facebook.com/groups/114607935799839/"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jfi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artisticBlur/>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7249F2-AE86-55AF-C12D-B22C06D6BAD9}"/>
              </a:ext>
            </a:extLst>
          </p:cNvPr>
          <p:cNvSpPr>
            <a:spLocks noGrp="1"/>
          </p:cNvSpPr>
          <p:nvPr>
            <p:ph type="title"/>
          </p:nvPr>
        </p:nvSpPr>
        <p:spPr>
          <a:xfrm>
            <a:off x="7032978" y="1327336"/>
            <a:ext cx="4459111" cy="3822180"/>
          </a:xfrm>
        </p:spPr>
        <p:txBody>
          <a:bodyPr>
            <a:normAutofit/>
          </a:bodyPr>
          <a:lstStyle/>
          <a:p>
            <a:r>
              <a:rPr lang="el-GR" sz="6600" b="1" dirty="0">
                <a:solidFill>
                  <a:schemeClr val="bg1"/>
                </a:solidFill>
                <a:latin typeface="Constantia" panose="02030602050306030303" pitchFamily="18" charset="0"/>
              </a:rPr>
              <a:t>Βυζαντινή Καστοριά</a:t>
            </a:r>
            <a:endParaRPr lang="el-GR" sz="6600" dirty="0">
              <a:solidFill>
                <a:schemeClr val="bg1"/>
              </a:solidFill>
            </a:endParaRPr>
          </a:p>
        </p:txBody>
      </p:sp>
      <p:pic>
        <p:nvPicPr>
          <p:cNvPr id="8" name="Εικόνα 7">
            <a:extLst>
              <a:ext uri="{FF2B5EF4-FFF2-40B4-BE49-F238E27FC236}">
                <a16:creationId xmlns:a16="http://schemas.microsoft.com/office/drawing/2014/main" id="{6E61CC9D-74B1-DCF2-8552-C28D43A8075D}"/>
              </a:ext>
            </a:extLst>
          </p:cNvPr>
          <p:cNvPicPr>
            <a:picLocks noChangeAspect="1"/>
          </p:cNvPicPr>
          <p:nvPr/>
        </p:nvPicPr>
        <p:blipFill>
          <a:blip r:embed="rId4"/>
          <a:stretch>
            <a:fillRect/>
          </a:stretch>
        </p:blipFill>
        <p:spPr>
          <a:xfrm>
            <a:off x="1229300" y="666027"/>
            <a:ext cx="5123373" cy="5129407"/>
          </a:xfrm>
          <a:prstGeom prst="rect">
            <a:avLst/>
          </a:prstGeom>
        </p:spPr>
      </p:pic>
    </p:spTree>
    <p:extLst>
      <p:ext uri="{BB962C8B-B14F-4D97-AF65-F5344CB8AC3E}">
        <p14:creationId xmlns:p14="http://schemas.microsoft.com/office/powerpoint/2010/main" val="25440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0EA783-B65B-927A-5D5C-F1359EA77BD0}"/>
              </a:ext>
            </a:extLst>
          </p:cNvPr>
          <p:cNvSpPr>
            <a:spLocks noGrp="1"/>
          </p:cNvSpPr>
          <p:nvPr>
            <p:ph type="title"/>
          </p:nvPr>
        </p:nvSpPr>
        <p:spPr>
          <a:xfrm>
            <a:off x="838200" y="500062"/>
            <a:ext cx="10515600" cy="1325563"/>
          </a:xfrm>
        </p:spPr>
        <p:txBody>
          <a:bodyPr>
            <a:normAutofit/>
          </a:bodyPr>
          <a:lstStyle/>
          <a:p>
            <a:r>
              <a:rPr lang="el-GR" sz="6600" b="1" dirty="0"/>
              <a:t>ΠΗΓΕΣ</a:t>
            </a:r>
          </a:p>
        </p:txBody>
      </p:sp>
      <p:sp>
        <p:nvSpPr>
          <p:cNvPr id="3" name="Θέση περιεχομένου 2">
            <a:extLst>
              <a:ext uri="{FF2B5EF4-FFF2-40B4-BE49-F238E27FC236}">
                <a16:creationId xmlns:a16="http://schemas.microsoft.com/office/drawing/2014/main" id="{808A13FB-15ED-FAB0-3879-200A0B58D258}"/>
              </a:ext>
            </a:extLst>
          </p:cNvPr>
          <p:cNvSpPr>
            <a:spLocks noGrp="1"/>
          </p:cNvSpPr>
          <p:nvPr>
            <p:ph idx="1"/>
          </p:nvPr>
        </p:nvSpPr>
        <p:spPr/>
        <p:txBody>
          <a:bodyPr>
            <a:normAutofit lnSpcReduction="10000"/>
          </a:bodyPr>
          <a:lstStyle/>
          <a:p>
            <a:pPr>
              <a:buFont typeface="Wingdings" panose="05000000000000000000" pitchFamily="2" charset="2"/>
              <a:buChar char="Ø"/>
            </a:pPr>
            <a:r>
              <a:rPr lang="en-US" dirty="0">
                <a:hlinkClick r:id="rId2"/>
              </a:rPr>
              <a:t>https://www.tripadvisor.com.gr/Attractions-g315844-Activities-Kastoria_Kastoria_Region_West_Macedonia.html</a:t>
            </a:r>
            <a:endParaRPr lang="el-GR" dirty="0"/>
          </a:p>
          <a:p>
            <a:pPr>
              <a:buFont typeface="Wingdings" panose="05000000000000000000" pitchFamily="2" charset="2"/>
              <a:buChar char="Ø"/>
            </a:pPr>
            <a:r>
              <a:rPr lang="en-US" dirty="0">
                <a:hlinkClick r:id="rId3"/>
              </a:rPr>
              <a:t>https://www.travel.gr/explore/i-mageia-ton-giorton-stin-kastoria-them/</a:t>
            </a:r>
            <a:endParaRPr lang="el-GR" dirty="0"/>
          </a:p>
          <a:p>
            <a:pPr>
              <a:buFont typeface="Wingdings" panose="05000000000000000000" pitchFamily="2" charset="2"/>
              <a:buChar char="Ø"/>
            </a:pPr>
            <a:r>
              <a:rPr lang="en-US" dirty="0">
                <a:hlinkClick r:id="rId4"/>
              </a:rPr>
              <a:t>https://www.facebook.com/groups/114607935799839/</a:t>
            </a:r>
            <a:endParaRPr lang="el-GR" dirty="0"/>
          </a:p>
          <a:p>
            <a:pPr>
              <a:buFont typeface="Wingdings" panose="05000000000000000000" pitchFamily="2" charset="2"/>
              <a:buChar char="Ø"/>
            </a:pPr>
            <a:r>
              <a:rPr lang="en-US" dirty="0">
                <a:hlinkClick r:id="rId5"/>
              </a:rPr>
              <a:t>https://panosholidays.gr/kastoria-nymfaio-florina-prespes-19-21-11-119-eyro-kalampaka-meteora-metsovo/</a:t>
            </a:r>
            <a:endParaRPr lang="el-GR" dirty="0"/>
          </a:p>
          <a:p>
            <a:pPr>
              <a:buFont typeface="Wingdings" panose="05000000000000000000" pitchFamily="2" charset="2"/>
              <a:buChar char="Ø"/>
            </a:pPr>
            <a:r>
              <a:rPr lang="en-US" sz="2400" b="1"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6"/>
              </a:rPr>
              <a:t>http://exploringbyzantium.gr/EKBMM/Page?name=stop&amp;lang=gr&amp;id=6 &amp;sub=643&amp;sub2=107</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l-GR" sz="2400" b="1"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7"/>
              </a:rPr>
              <a:t>http://www.ime.gr/choros/kastoria/en/</a:t>
            </a:r>
            <a:endParaRPr lang="el-GR" sz="2400" dirty="0"/>
          </a:p>
        </p:txBody>
      </p:sp>
    </p:spTree>
    <p:extLst>
      <p:ext uri="{BB962C8B-B14F-4D97-AF65-F5344CB8AC3E}">
        <p14:creationId xmlns:p14="http://schemas.microsoft.com/office/powerpoint/2010/main" val="3931331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7B50F9-8A14-63FC-A6B5-45A368D5283B}"/>
              </a:ext>
            </a:extLst>
          </p:cNvPr>
          <p:cNvSpPr>
            <a:spLocks noGrp="1"/>
          </p:cNvSpPr>
          <p:nvPr>
            <p:ph type="title"/>
          </p:nvPr>
        </p:nvSpPr>
        <p:spPr/>
        <p:txBody>
          <a:bodyPr>
            <a:normAutofit/>
          </a:bodyPr>
          <a:lstStyle/>
          <a:p>
            <a:r>
              <a:rPr lang="el-GR" b="1" dirty="0"/>
              <a:t>Την παρουσίαση επιμελήθηκαν οι μαθητές</a:t>
            </a:r>
          </a:p>
        </p:txBody>
      </p:sp>
      <p:sp>
        <p:nvSpPr>
          <p:cNvPr id="3" name="Θέση περιεχομένου 2">
            <a:extLst>
              <a:ext uri="{FF2B5EF4-FFF2-40B4-BE49-F238E27FC236}">
                <a16:creationId xmlns:a16="http://schemas.microsoft.com/office/drawing/2014/main" id="{5FF0BBC5-D8C2-B4FA-F20B-5912F20D327B}"/>
              </a:ext>
            </a:extLst>
          </p:cNvPr>
          <p:cNvSpPr>
            <a:spLocks noGrp="1"/>
          </p:cNvSpPr>
          <p:nvPr>
            <p:ph idx="1"/>
          </p:nvPr>
        </p:nvSpPr>
        <p:spPr/>
        <p:txBody>
          <a:bodyPr>
            <a:normAutofit/>
          </a:bodyPr>
          <a:lstStyle/>
          <a:p>
            <a:pPr>
              <a:buFont typeface="Wingdings" panose="05000000000000000000" pitchFamily="2" charset="2"/>
              <a:buChar char="Ø"/>
            </a:pPr>
            <a:r>
              <a:rPr lang="el-GR" sz="4800" dirty="0"/>
              <a:t>Νίκος Αρβανίτης</a:t>
            </a:r>
          </a:p>
          <a:p>
            <a:pPr>
              <a:buFont typeface="Wingdings" panose="05000000000000000000" pitchFamily="2" charset="2"/>
              <a:buChar char="Ø"/>
            </a:pPr>
            <a:r>
              <a:rPr lang="el-GR" sz="4800" dirty="0"/>
              <a:t>Γιώργος Δημητρίου</a:t>
            </a:r>
          </a:p>
          <a:p>
            <a:pPr>
              <a:buFont typeface="Wingdings" panose="05000000000000000000" pitchFamily="2" charset="2"/>
              <a:buChar char="Ø"/>
            </a:pPr>
            <a:r>
              <a:rPr lang="el-GR" sz="4800" dirty="0"/>
              <a:t>Γιάννης Κιτσάκης</a:t>
            </a:r>
          </a:p>
          <a:p>
            <a:pPr>
              <a:buFont typeface="Wingdings" panose="05000000000000000000" pitchFamily="2" charset="2"/>
              <a:buChar char="Ø"/>
            </a:pPr>
            <a:r>
              <a:rPr lang="el-GR" sz="4800" dirty="0"/>
              <a:t>Γιώργος </a:t>
            </a:r>
            <a:r>
              <a:rPr lang="el-GR" sz="4800" dirty="0" err="1"/>
              <a:t>Φαλλιέρας</a:t>
            </a:r>
            <a:endParaRPr lang="el-GR" sz="4800" dirty="0"/>
          </a:p>
        </p:txBody>
      </p:sp>
      <p:sp>
        <p:nvSpPr>
          <p:cNvPr id="4" name="Ορθογώνιο: Στρογγύλεμα γωνιών 3">
            <a:extLst>
              <a:ext uri="{FF2B5EF4-FFF2-40B4-BE49-F238E27FC236}">
                <a16:creationId xmlns:a16="http://schemas.microsoft.com/office/drawing/2014/main" id="{D070C480-23A9-AC1D-61A4-59051E801AC6}"/>
              </a:ext>
            </a:extLst>
          </p:cNvPr>
          <p:cNvSpPr/>
          <p:nvPr/>
        </p:nvSpPr>
        <p:spPr>
          <a:xfrm>
            <a:off x="7145866" y="1690688"/>
            <a:ext cx="3959578" cy="3524779"/>
          </a:xfrm>
          <a:prstGeom prst="roundRect">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4002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9CE9EC2-2FCA-1AA4-52BC-B050FE5B0762}"/>
              </a:ext>
            </a:extLst>
          </p:cNvPr>
          <p:cNvSpPr>
            <a:spLocks noGrp="1"/>
          </p:cNvSpPr>
          <p:nvPr>
            <p:ph type="title"/>
          </p:nvPr>
        </p:nvSpPr>
        <p:spPr>
          <a:xfrm>
            <a:off x="640080" y="280063"/>
            <a:ext cx="4368602" cy="1956841"/>
          </a:xfrm>
        </p:spPr>
        <p:txBody>
          <a:bodyPr anchor="b">
            <a:normAutofit/>
          </a:bodyPr>
          <a:lstStyle/>
          <a:p>
            <a:r>
              <a:rPr lang="el-GR" sz="3600" b="1" dirty="0">
                <a:solidFill>
                  <a:schemeClr val="bg1"/>
                </a:solidFill>
              </a:rPr>
              <a:t>Η θέση της Καστοριάς στον χάρτη</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Θέση περιεχομένου 2">
            <a:extLst>
              <a:ext uri="{FF2B5EF4-FFF2-40B4-BE49-F238E27FC236}">
                <a16:creationId xmlns:a16="http://schemas.microsoft.com/office/drawing/2014/main" id="{018B529D-D6DF-3199-C156-9704504625FA}"/>
              </a:ext>
            </a:extLst>
          </p:cNvPr>
          <p:cNvSpPr>
            <a:spLocks noGrp="1"/>
          </p:cNvSpPr>
          <p:nvPr>
            <p:ph idx="1"/>
          </p:nvPr>
        </p:nvSpPr>
        <p:spPr>
          <a:xfrm>
            <a:off x="640080" y="2872899"/>
            <a:ext cx="4670097" cy="4111454"/>
          </a:xfrm>
          <a:ln>
            <a:noFill/>
          </a:ln>
          <a:effectLst>
            <a:reflection stA="0" endPos="65000" dir="5400000" sy="-100000" algn="bl" rotWithShape="0"/>
          </a:effectLst>
        </p:spPr>
        <p:txBody>
          <a:bodyPr>
            <a:normAutofit/>
          </a:bodyPr>
          <a:lstStyle/>
          <a:p>
            <a:pPr marL="0" indent="0">
              <a:buNone/>
            </a:pPr>
            <a:r>
              <a:rPr lang="el-G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Η πόλη της Καστοριάς</a:t>
            </a:r>
            <a:r>
              <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el-G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l-GR"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Β</a:t>
            </a:r>
            <a:r>
              <a:rPr lang="el-GR"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ρίσκεται στη Δυτική Μακεδονία και είναι πρωτεύουσα του ομώνυμου νομού</a:t>
            </a:r>
          </a:p>
          <a:p>
            <a:pPr>
              <a:buFont typeface="Wingdings" panose="05000000000000000000" pitchFamily="2" charset="2"/>
              <a:buChar char="Ø"/>
            </a:pPr>
            <a:r>
              <a:rPr lang="el-GR"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Είναι χτισμένη ανάμεσα στα όρη Βέρνο και Γράμμο, πάνω σε μία στενή χερσόνησο που εισέρχεται στη λίμνη Ορεστιάδα</a:t>
            </a:r>
          </a:p>
          <a:p>
            <a:pPr>
              <a:buFont typeface="Wingdings" panose="05000000000000000000" pitchFamily="2" charset="2"/>
              <a:buChar char="Ø"/>
            </a:pPr>
            <a:r>
              <a:rPr lang="el-GR"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Η γεωγραφική της θέση και η φυσική της οχύρωση, περιβάλλεται από τη λίμνη σε όλες τις πλευρές εκτός από τη νότια και την ανέδειξαν ως ένα από τους σημαντικούς κόμβους της περιοχής της Δυτικής Μακεδονίας, γεγονός που συνέβαλε αποφασιστικά στην ανάπτυξη της πόλης</a:t>
            </a:r>
          </a:p>
        </p:txBody>
      </p:sp>
      <p:pic>
        <p:nvPicPr>
          <p:cNvPr id="3" name="Εικόνα 2">
            <a:extLst>
              <a:ext uri="{FF2B5EF4-FFF2-40B4-BE49-F238E27FC236}">
                <a16:creationId xmlns:a16="http://schemas.microsoft.com/office/drawing/2014/main" id="{9958495F-3604-BFF0-F06B-587F4EF00628}"/>
              </a:ext>
            </a:extLst>
          </p:cNvPr>
          <p:cNvPicPr>
            <a:picLocks noChangeAspect="1"/>
          </p:cNvPicPr>
          <p:nvPr/>
        </p:nvPicPr>
        <p:blipFill>
          <a:blip r:embed="rId4"/>
          <a:stretch>
            <a:fillRect/>
          </a:stretch>
        </p:blipFill>
        <p:spPr>
          <a:xfrm>
            <a:off x="6096000" y="1258484"/>
            <a:ext cx="5081046" cy="5181892"/>
          </a:xfrm>
          <a:prstGeom prst="rect">
            <a:avLst/>
          </a:prstGeom>
        </p:spPr>
      </p:pic>
    </p:spTree>
    <p:extLst>
      <p:ext uri="{BB962C8B-B14F-4D97-AF65-F5344CB8AC3E}">
        <p14:creationId xmlns:p14="http://schemas.microsoft.com/office/powerpoint/2010/main" val="1849191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2872AE-0D56-27C2-FA4B-683DFCDB2C4F}"/>
              </a:ext>
            </a:extLst>
          </p:cNvPr>
          <p:cNvSpPr>
            <a:spLocks noGrp="1"/>
          </p:cNvSpPr>
          <p:nvPr>
            <p:ph type="title"/>
          </p:nvPr>
        </p:nvSpPr>
        <p:spPr>
          <a:xfrm>
            <a:off x="838200" y="365126"/>
            <a:ext cx="6621379" cy="1303254"/>
          </a:xfrm>
        </p:spPr>
        <p:txBody>
          <a:bodyPr/>
          <a:lstStyle/>
          <a:p>
            <a:r>
              <a:rPr lang="el-GR" sz="4400" b="1" dirty="0">
                <a:solidFill>
                  <a:schemeClr val="bg1"/>
                </a:solidFill>
                <a:effectLst/>
                <a:latin typeface="Times New Roman" panose="02020603050405020304" pitchFamily="18" charset="0"/>
                <a:ea typeface="Calibri" panose="020F0502020204030204" pitchFamily="34" charset="0"/>
              </a:rPr>
              <a:t>Η Καστοριά κατά τη βυζαντινή περίοδο</a:t>
            </a:r>
            <a:endParaRPr lang="el-GR" dirty="0">
              <a:solidFill>
                <a:schemeClr val="bg1"/>
              </a:solidFill>
            </a:endParaRPr>
          </a:p>
        </p:txBody>
      </p:sp>
      <p:sp>
        <p:nvSpPr>
          <p:cNvPr id="3" name="Θέση περιεχομένου 2">
            <a:extLst>
              <a:ext uri="{FF2B5EF4-FFF2-40B4-BE49-F238E27FC236}">
                <a16:creationId xmlns:a16="http://schemas.microsoft.com/office/drawing/2014/main" id="{D0F9F7D6-3A08-6F15-7F4C-A3E6B1F98E9E}"/>
              </a:ext>
            </a:extLst>
          </p:cNvPr>
          <p:cNvSpPr>
            <a:spLocks noGrp="1"/>
          </p:cNvSpPr>
          <p:nvPr>
            <p:ph idx="1"/>
          </p:nvPr>
        </p:nvSpPr>
        <p:spPr>
          <a:xfrm>
            <a:off x="453190" y="1917866"/>
            <a:ext cx="7327231" cy="4819817"/>
          </a:xfrm>
        </p:spPr>
        <p:txBody>
          <a:bodyPr>
            <a:normAutofit fontScale="92500" lnSpcReduction="10000"/>
          </a:bodyPr>
          <a:lstStyle/>
          <a:p>
            <a:pPr>
              <a:buFont typeface="Wingdings" panose="05000000000000000000" pitchFamily="2" charset="2"/>
              <a:buChar char="Ø"/>
            </a:pPr>
            <a:r>
              <a:rPr lang="el-G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Η περιοχή  έχει μακραίωνη ιστορία με τα πρώτα στοιχεία κατοίκησης να ανιχνεύονται ήδη από τη νεολιθική εποχή</a:t>
            </a:r>
            <a:br>
              <a:rPr lang="el-G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l-G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l-G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Σύμφωνα με γραπτές πηγές, στην τοποθεσία που σήμερα βρίσκεται η Βυζαντινή Καστοριά, στα προχριστιανικά χρόνια υπήρχε η μία από τις δύο γνωστές πόλεις της </a:t>
            </a:r>
            <a:r>
              <a:rPr lang="el-GR" sz="28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Ορεστίδος</a:t>
            </a:r>
            <a:r>
              <a:rPr lang="el-G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το </a:t>
            </a:r>
            <a:r>
              <a:rPr lang="el-GR" sz="28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Κέλετρον</a:t>
            </a:r>
            <a:r>
              <a:rPr lang="el-G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br>
              <a:rPr lang="el-G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l-G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l-G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Ο ιστορικός Προκόπιος αναφέρει ότι στα ερείπια εκείνης της πόλης ίδρυσε τον 6</a:t>
            </a:r>
            <a:r>
              <a:rPr lang="el-GR" sz="2800" b="1"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ο</a:t>
            </a:r>
            <a:r>
              <a:rPr lang="el-G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αιώνα ο Ιουστινιανός νέα οχυρωμένη πόλη που ονόμασε </a:t>
            </a:r>
            <a:r>
              <a:rPr lang="el-GR" sz="28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Διοκλητιανούπολη</a:t>
            </a:r>
            <a:r>
              <a:rPr lang="el-G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η οποία από τον 10</a:t>
            </a:r>
            <a:r>
              <a:rPr lang="el-GR" sz="2800" b="1"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ο</a:t>
            </a:r>
            <a:r>
              <a:rPr lang="el-G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αιώνα απαντά στις γραπτές πηγές ως Καστοριά</a:t>
            </a:r>
            <a:endParaRPr lang="el-GR" b="1" dirty="0">
              <a:solidFill>
                <a:schemeClr val="bg1"/>
              </a:solidFill>
            </a:endParaRPr>
          </a:p>
        </p:txBody>
      </p:sp>
      <p:pic>
        <p:nvPicPr>
          <p:cNvPr id="75" name="Εικόνα 74">
            <a:extLst>
              <a:ext uri="{FF2B5EF4-FFF2-40B4-BE49-F238E27FC236}">
                <a16:creationId xmlns:a16="http://schemas.microsoft.com/office/drawing/2014/main" id="{516DD989-BC1C-40F9-F5AC-DF4CD2DCB0A8}"/>
              </a:ext>
            </a:extLst>
          </p:cNvPr>
          <p:cNvPicPr>
            <a:picLocks noChangeAspect="1"/>
          </p:cNvPicPr>
          <p:nvPr/>
        </p:nvPicPr>
        <p:blipFill>
          <a:blip r:embed="rId4"/>
          <a:stretch>
            <a:fillRect/>
          </a:stretch>
        </p:blipFill>
        <p:spPr>
          <a:xfrm>
            <a:off x="8152748" y="365126"/>
            <a:ext cx="3586062" cy="3009542"/>
          </a:xfrm>
          <a:prstGeom prst="rect">
            <a:avLst/>
          </a:prstGeom>
        </p:spPr>
      </p:pic>
      <p:sp>
        <p:nvSpPr>
          <p:cNvPr id="78" name="Ορθογώνιο: Στρογγύλεμα γωνιών 77">
            <a:extLst>
              <a:ext uri="{FF2B5EF4-FFF2-40B4-BE49-F238E27FC236}">
                <a16:creationId xmlns:a16="http://schemas.microsoft.com/office/drawing/2014/main" id="{D876FE4F-7F08-69A5-2FA0-AB2E74B39D5D}"/>
              </a:ext>
            </a:extLst>
          </p:cNvPr>
          <p:cNvSpPr/>
          <p:nvPr/>
        </p:nvSpPr>
        <p:spPr>
          <a:xfrm>
            <a:off x="8152748" y="3725998"/>
            <a:ext cx="3590855" cy="3011685"/>
          </a:xfrm>
          <a:prstGeom prst="round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823928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grpSp>
        <p:nvGrpSpPr>
          <p:cNvPr id="81" name="Ομάδα 80">
            <a:extLst>
              <a:ext uri="{FF2B5EF4-FFF2-40B4-BE49-F238E27FC236}">
                <a16:creationId xmlns:a16="http://schemas.microsoft.com/office/drawing/2014/main" id="{83F57108-87FF-2587-3FCF-53D04BE5A679}"/>
              </a:ext>
            </a:extLst>
          </p:cNvPr>
          <p:cNvGrpSpPr/>
          <p:nvPr/>
        </p:nvGrpSpPr>
        <p:grpSpPr>
          <a:xfrm>
            <a:off x="1263810" y="0"/>
            <a:ext cx="10977974" cy="6879842"/>
            <a:chOff x="1263810" y="0"/>
            <a:chExt cx="10977974" cy="6879842"/>
          </a:xfrm>
          <a:blipFill>
            <a:blip r:embed="rId4"/>
            <a:stretch>
              <a:fillRect/>
            </a:stretch>
          </a:blipFill>
        </p:grpSpPr>
        <p:sp>
          <p:nvSpPr>
            <p:cNvPr id="12" name="Εξάγωνο 11">
              <a:extLst>
                <a:ext uri="{FF2B5EF4-FFF2-40B4-BE49-F238E27FC236}">
                  <a16:creationId xmlns:a16="http://schemas.microsoft.com/office/drawing/2014/main" id="{9B13B7B9-E5E3-6BAB-139B-17E8D774A570}"/>
                </a:ext>
              </a:extLst>
            </p:cNvPr>
            <p:cNvSpPr/>
            <p:nvPr/>
          </p:nvSpPr>
          <p:spPr>
            <a:xfrm>
              <a:off x="8521954" y="5466683"/>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Εξάγωνο 14">
              <a:extLst>
                <a:ext uri="{FF2B5EF4-FFF2-40B4-BE49-F238E27FC236}">
                  <a16:creationId xmlns:a16="http://schemas.microsoft.com/office/drawing/2014/main" id="{4FC357BA-7B61-B132-02CE-C730A5E89815}"/>
                </a:ext>
              </a:extLst>
            </p:cNvPr>
            <p:cNvSpPr/>
            <p:nvPr/>
          </p:nvSpPr>
          <p:spPr>
            <a:xfrm>
              <a:off x="8504174" y="4521830"/>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Εξάγωνο 16">
              <a:extLst>
                <a:ext uri="{FF2B5EF4-FFF2-40B4-BE49-F238E27FC236}">
                  <a16:creationId xmlns:a16="http://schemas.microsoft.com/office/drawing/2014/main" id="{7649B376-9C98-B1ED-B0B2-82F4A19F9ABA}"/>
                </a:ext>
              </a:extLst>
            </p:cNvPr>
            <p:cNvSpPr/>
            <p:nvPr/>
          </p:nvSpPr>
          <p:spPr>
            <a:xfrm>
              <a:off x="8452612" y="3566484"/>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Εξάγωνο 18">
              <a:extLst>
                <a:ext uri="{FF2B5EF4-FFF2-40B4-BE49-F238E27FC236}">
                  <a16:creationId xmlns:a16="http://schemas.microsoft.com/office/drawing/2014/main" id="{8813DB7F-EB2D-B27C-6B91-4DE9B64895D0}"/>
                </a:ext>
              </a:extLst>
            </p:cNvPr>
            <p:cNvSpPr/>
            <p:nvPr/>
          </p:nvSpPr>
          <p:spPr>
            <a:xfrm>
              <a:off x="8434832" y="2549592"/>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Εξάγωνο 19">
              <a:extLst>
                <a:ext uri="{FF2B5EF4-FFF2-40B4-BE49-F238E27FC236}">
                  <a16:creationId xmlns:a16="http://schemas.microsoft.com/office/drawing/2014/main" id="{1103DC5D-004B-A135-442A-51D5FC10CF84}"/>
                </a:ext>
              </a:extLst>
            </p:cNvPr>
            <p:cNvSpPr/>
            <p:nvPr/>
          </p:nvSpPr>
          <p:spPr>
            <a:xfrm>
              <a:off x="8372094" y="1505035"/>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Εξάγωνο 20">
              <a:extLst>
                <a:ext uri="{FF2B5EF4-FFF2-40B4-BE49-F238E27FC236}">
                  <a16:creationId xmlns:a16="http://schemas.microsoft.com/office/drawing/2014/main" id="{FFFFA47F-9B0D-8D34-6162-C5CC3E3E2552}"/>
                </a:ext>
              </a:extLst>
            </p:cNvPr>
            <p:cNvSpPr/>
            <p:nvPr/>
          </p:nvSpPr>
          <p:spPr>
            <a:xfrm>
              <a:off x="8396224" y="475160"/>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Εξάγωνο 21">
              <a:extLst>
                <a:ext uri="{FF2B5EF4-FFF2-40B4-BE49-F238E27FC236}">
                  <a16:creationId xmlns:a16="http://schemas.microsoft.com/office/drawing/2014/main" id="{931A6439-068C-441C-AB46-C427100BF058}"/>
                </a:ext>
              </a:extLst>
            </p:cNvPr>
            <p:cNvSpPr/>
            <p:nvPr/>
          </p:nvSpPr>
          <p:spPr>
            <a:xfrm>
              <a:off x="9297924" y="2029860"/>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Εξάγωνο 22">
              <a:extLst>
                <a:ext uri="{FF2B5EF4-FFF2-40B4-BE49-F238E27FC236}">
                  <a16:creationId xmlns:a16="http://schemas.microsoft.com/office/drawing/2014/main" id="{908FF459-3C1B-9C6E-4259-E4F22EA2CC24}"/>
                </a:ext>
              </a:extLst>
            </p:cNvPr>
            <p:cNvSpPr/>
            <p:nvPr/>
          </p:nvSpPr>
          <p:spPr>
            <a:xfrm>
              <a:off x="9359646" y="3058004"/>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Εξάγωνο 23">
              <a:extLst>
                <a:ext uri="{FF2B5EF4-FFF2-40B4-BE49-F238E27FC236}">
                  <a16:creationId xmlns:a16="http://schemas.microsoft.com/office/drawing/2014/main" id="{6C7BCE9A-4573-21BF-7A77-CB6B86AF4653}"/>
                </a:ext>
              </a:extLst>
            </p:cNvPr>
            <p:cNvSpPr/>
            <p:nvPr/>
          </p:nvSpPr>
          <p:spPr>
            <a:xfrm>
              <a:off x="9383268" y="4010505"/>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Εξάγωνο 24">
              <a:extLst>
                <a:ext uri="{FF2B5EF4-FFF2-40B4-BE49-F238E27FC236}">
                  <a16:creationId xmlns:a16="http://schemas.microsoft.com/office/drawing/2014/main" id="{306514C3-8F5A-7401-FE2D-CF5A7014CA30}"/>
                </a:ext>
              </a:extLst>
            </p:cNvPr>
            <p:cNvSpPr/>
            <p:nvPr/>
          </p:nvSpPr>
          <p:spPr>
            <a:xfrm>
              <a:off x="9403080" y="4967924"/>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Εξάγωνο 25">
              <a:extLst>
                <a:ext uri="{FF2B5EF4-FFF2-40B4-BE49-F238E27FC236}">
                  <a16:creationId xmlns:a16="http://schemas.microsoft.com/office/drawing/2014/main" id="{63903080-3637-81A7-556F-A8C0C0D8927A}"/>
                </a:ext>
              </a:extLst>
            </p:cNvPr>
            <p:cNvSpPr/>
            <p:nvPr/>
          </p:nvSpPr>
          <p:spPr>
            <a:xfrm>
              <a:off x="9408414" y="5918244"/>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Εξάγωνο 26">
              <a:extLst>
                <a:ext uri="{FF2B5EF4-FFF2-40B4-BE49-F238E27FC236}">
                  <a16:creationId xmlns:a16="http://schemas.microsoft.com/office/drawing/2014/main" id="{1FAC7201-D111-B474-99FC-16CE9244CA32}"/>
                </a:ext>
              </a:extLst>
            </p:cNvPr>
            <p:cNvSpPr/>
            <p:nvPr/>
          </p:nvSpPr>
          <p:spPr>
            <a:xfrm>
              <a:off x="11179556" y="5903040"/>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Εξάγωνο 27">
              <a:extLst>
                <a:ext uri="{FF2B5EF4-FFF2-40B4-BE49-F238E27FC236}">
                  <a16:creationId xmlns:a16="http://schemas.microsoft.com/office/drawing/2014/main" id="{630874A3-24E5-E338-14EF-03E588E72B75}"/>
                </a:ext>
              </a:extLst>
            </p:cNvPr>
            <p:cNvSpPr/>
            <p:nvPr/>
          </p:nvSpPr>
          <p:spPr>
            <a:xfrm>
              <a:off x="10291318" y="5444807"/>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Εξάγωνο 28">
              <a:extLst>
                <a:ext uri="{FF2B5EF4-FFF2-40B4-BE49-F238E27FC236}">
                  <a16:creationId xmlns:a16="http://schemas.microsoft.com/office/drawing/2014/main" id="{A3FF1B35-6FCA-8AE8-4E95-53E7912C973B}"/>
                </a:ext>
              </a:extLst>
            </p:cNvPr>
            <p:cNvSpPr/>
            <p:nvPr/>
          </p:nvSpPr>
          <p:spPr>
            <a:xfrm>
              <a:off x="10291318" y="4472623"/>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Εξάγωνο 29">
              <a:extLst>
                <a:ext uri="{FF2B5EF4-FFF2-40B4-BE49-F238E27FC236}">
                  <a16:creationId xmlns:a16="http://schemas.microsoft.com/office/drawing/2014/main" id="{239993B2-4B83-52C4-3C52-03815CAD1BEF}"/>
                </a:ext>
              </a:extLst>
            </p:cNvPr>
            <p:cNvSpPr/>
            <p:nvPr/>
          </p:nvSpPr>
          <p:spPr>
            <a:xfrm>
              <a:off x="11179556" y="4958715"/>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Εξάγωνο 30">
              <a:extLst>
                <a:ext uri="{FF2B5EF4-FFF2-40B4-BE49-F238E27FC236}">
                  <a16:creationId xmlns:a16="http://schemas.microsoft.com/office/drawing/2014/main" id="{8AF4AF53-CC92-285C-0E95-F57BF7EB6EBD}"/>
                </a:ext>
              </a:extLst>
            </p:cNvPr>
            <p:cNvSpPr/>
            <p:nvPr/>
          </p:nvSpPr>
          <p:spPr>
            <a:xfrm>
              <a:off x="10271252" y="3502025"/>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Εξάγωνο 31">
              <a:extLst>
                <a:ext uri="{FF2B5EF4-FFF2-40B4-BE49-F238E27FC236}">
                  <a16:creationId xmlns:a16="http://schemas.microsoft.com/office/drawing/2014/main" id="{D7AECE27-CB3A-019E-F6C9-1DE3DB0B1FD7}"/>
                </a:ext>
              </a:extLst>
            </p:cNvPr>
            <p:cNvSpPr/>
            <p:nvPr/>
          </p:nvSpPr>
          <p:spPr>
            <a:xfrm>
              <a:off x="11181080" y="3959225"/>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Εξάγωνο 32">
              <a:extLst>
                <a:ext uri="{FF2B5EF4-FFF2-40B4-BE49-F238E27FC236}">
                  <a16:creationId xmlns:a16="http://schemas.microsoft.com/office/drawing/2014/main" id="{60F8314E-966F-D8C8-9DCD-8F2AD7990E1B}"/>
                </a:ext>
              </a:extLst>
            </p:cNvPr>
            <p:cNvSpPr/>
            <p:nvPr/>
          </p:nvSpPr>
          <p:spPr>
            <a:xfrm>
              <a:off x="10205974" y="2508569"/>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Εξάγωνο 33">
              <a:extLst>
                <a:ext uri="{FF2B5EF4-FFF2-40B4-BE49-F238E27FC236}">
                  <a16:creationId xmlns:a16="http://schemas.microsoft.com/office/drawing/2014/main" id="{023CF0FF-C1CA-2BB5-313A-F1155DC3D8E3}"/>
                </a:ext>
              </a:extLst>
            </p:cNvPr>
            <p:cNvSpPr/>
            <p:nvPr/>
          </p:nvSpPr>
          <p:spPr>
            <a:xfrm>
              <a:off x="11179556" y="2987040"/>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Εξάγωνο 34">
              <a:extLst>
                <a:ext uri="{FF2B5EF4-FFF2-40B4-BE49-F238E27FC236}">
                  <a16:creationId xmlns:a16="http://schemas.microsoft.com/office/drawing/2014/main" id="{03074B47-A410-D647-167E-F4D479B2639B}"/>
                </a:ext>
              </a:extLst>
            </p:cNvPr>
            <p:cNvSpPr/>
            <p:nvPr/>
          </p:nvSpPr>
          <p:spPr>
            <a:xfrm>
              <a:off x="9243568" y="1015842"/>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Εξάγωνο 35">
              <a:extLst>
                <a:ext uri="{FF2B5EF4-FFF2-40B4-BE49-F238E27FC236}">
                  <a16:creationId xmlns:a16="http://schemas.microsoft.com/office/drawing/2014/main" id="{0AF1069F-2949-5932-D196-D6F55C903886}"/>
                </a:ext>
              </a:extLst>
            </p:cNvPr>
            <p:cNvSpPr/>
            <p:nvPr/>
          </p:nvSpPr>
          <p:spPr>
            <a:xfrm>
              <a:off x="11147552" y="1987074"/>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Εξάγωνο 36">
              <a:extLst>
                <a:ext uri="{FF2B5EF4-FFF2-40B4-BE49-F238E27FC236}">
                  <a16:creationId xmlns:a16="http://schemas.microsoft.com/office/drawing/2014/main" id="{E355F436-C6ED-BEED-0F8E-4B095617E551}"/>
                </a:ext>
              </a:extLst>
            </p:cNvPr>
            <p:cNvSpPr/>
            <p:nvPr/>
          </p:nvSpPr>
          <p:spPr>
            <a:xfrm>
              <a:off x="10212324" y="1501934"/>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Εξάγωνο 37">
              <a:extLst>
                <a:ext uri="{FF2B5EF4-FFF2-40B4-BE49-F238E27FC236}">
                  <a16:creationId xmlns:a16="http://schemas.microsoft.com/office/drawing/2014/main" id="{BE9F8869-9482-DD6A-65C3-DEF60D49B29E}"/>
                </a:ext>
              </a:extLst>
            </p:cNvPr>
            <p:cNvSpPr/>
            <p:nvPr/>
          </p:nvSpPr>
          <p:spPr>
            <a:xfrm>
              <a:off x="9316720" y="0"/>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Εξάγωνο 38">
              <a:extLst>
                <a:ext uri="{FF2B5EF4-FFF2-40B4-BE49-F238E27FC236}">
                  <a16:creationId xmlns:a16="http://schemas.microsoft.com/office/drawing/2014/main" id="{5F29CD9A-A40D-C0E4-D237-22ABECB646DC}"/>
                </a:ext>
              </a:extLst>
            </p:cNvPr>
            <p:cNvSpPr/>
            <p:nvPr/>
          </p:nvSpPr>
          <p:spPr>
            <a:xfrm>
              <a:off x="11139424" y="978059"/>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Εξάγωνο 39">
              <a:extLst>
                <a:ext uri="{FF2B5EF4-FFF2-40B4-BE49-F238E27FC236}">
                  <a16:creationId xmlns:a16="http://schemas.microsoft.com/office/drawing/2014/main" id="{9255AF32-FFF5-8F78-9092-19EBF887233B}"/>
                </a:ext>
              </a:extLst>
            </p:cNvPr>
            <p:cNvSpPr/>
            <p:nvPr/>
          </p:nvSpPr>
          <p:spPr>
            <a:xfrm>
              <a:off x="10231120" y="495776"/>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1" name="Εξάγωνο 40">
              <a:extLst>
                <a:ext uri="{FF2B5EF4-FFF2-40B4-BE49-F238E27FC236}">
                  <a16:creationId xmlns:a16="http://schemas.microsoft.com/office/drawing/2014/main" id="{6AC77CD1-808F-1388-44E2-D0816772BBE8}"/>
                </a:ext>
              </a:extLst>
            </p:cNvPr>
            <p:cNvSpPr/>
            <p:nvPr/>
          </p:nvSpPr>
          <p:spPr>
            <a:xfrm>
              <a:off x="11110976" y="0"/>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2" name="Εξάγωνο 41">
              <a:extLst>
                <a:ext uri="{FF2B5EF4-FFF2-40B4-BE49-F238E27FC236}">
                  <a16:creationId xmlns:a16="http://schemas.microsoft.com/office/drawing/2014/main" id="{FF39E553-EC4E-DEDD-245B-5D1ADC87F5D1}"/>
                </a:ext>
              </a:extLst>
            </p:cNvPr>
            <p:cNvSpPr/>
            <p:nvPr/>
          </p:nvSpPr>
          <p:spPr>
            <a:xfrm>
              <a:off x="5708650" y="2145116"/>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3" name="Εξάγωνο 42">
              <a:extLst>
                <a:ext uri="{FF2B5EF4-FFF2-40B4-BE49-F238E27FC236}">
                  <a16:creationId xmlns:a16="http://schemas.microsoft.com/office/drawing/2014/main" id="{72DA274D-F144-EB70-F78D-4C1146E38B41}"/>
                </a:ext>
              </a:extLst>
            </p:cNvPr>
            <p:cNvSpPr/>
            <p:nvPr/>
          </p:nvSpPr>
          <p:spPr>
            <a:xfrm>
              <a:off x="3956050" y="3139723"/>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 name="Εξάγωνο 43">
              <a:extLst>
                <a:ext uri="{FF2B5EF4-FFF2-40B4-BE49-F238E27FC236}">
                  <a16:creationId xmlns:a16="http://schemas.microsoft.com/office/drawing/2014/main" id="{F1163B58-A387-7A68-5667-45AD74209F0A}"/>
                </a:ext>
              </a:extLst>
            </p:cNvPr>
            <p:cNvSpPr/>
            <p:nvPr/>
          </p:nvSpPr>
          <p:spPr>
            <a:xfrm>
              <a:off x="4834636" y="2624338"/>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 name="Εξάγωνο 44">
              <a:extLst>
                <a:ext uri="{FF2B5EF4-FFF2-40B4-BE49-F238E27FC236}">
                  <a16:creationId xmlns:a16="http://schemas.microsoft.com/office/drawing/2014/main" id="{46610853-B433-5F01-6B0B-DA2935412FF0}"/>
                </a:ext>
              </a:extLst>
            </p:cNvPr>
            <p:cNvSpPr/>
            <p:nvPr/>
          </p:nvSpPr>
          <p:spPr>
            <a:xfrm>
              <a:off x="5708650" y="3098206"/>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6" name="Εξάγωνο 45">
              <a:extLst>
                <a:ext uri="{FF2B5EF4-FFF2-40B4-BE49-F238E27FC236}">
                  <a16:creationId xmlns:a16="http://schemas.microsoft.com/office/drawing/2014/main" id="{D325BE67-5436-7E79-C924-EEC1332ED2A1}"/>
                </a:ext>
              </a:extLst>
            </p:cNvPr>
            <p:cNvSpPr/>
            <p:nvPr/>
          </p:nvSpPr>
          <p:spPr>
            <a:xfrm>
              <a:off x="6613906" y="3545684"/>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 name="Εξάγωνο 46">
              <a:extLst>
                <a:ext uri="{FF2B5EF4-FFF2-40B4-BE49-F238E27FC236}">
                  <a16:creationId xmlns:a16="http://schemas.microsoft.com/office/drawing/2014/main" id="{3986D1FC-9FD2-07B7-1DCF-68FAACF6494D}"/>
                </a:ext>
              </a:extLst>
            </p:cNvPr>
            <p:cNvSpPr/>
            <p:nvPr/>
          </p:nvSpPr>
          <p:spPr>
            <a:xfrm>
              <a:off x="4875530" y="4577914"/>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2" name="Εξάγωνο 51">
              <a:extLst>
                <a:ext uri="{FF2B5EF4-FFF2-40B4-BE49-F238E27FC236}">
                  <a16:creationId xmlns:a16="http://schemas.microsoft.com/office/drawing/2014/main" id="{69E747EA-CB12-E8B6-F74B-1D57DB8E48D6}"/>
                </a:ext>
              </a:extLst>
            </p:cNvPr>
            <p:cNvSpPr/>
            <p:nvPr/>
          </p:nvSpPr>
          <p:spPr>
            <a:xfrm>
              <a:off x="5750560" y="4080074"/>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3" name="Εξάγωνο 52">
              <a:extLst>
                <a:ext uri="{FF2B5EF4-FFF2-40B4-BE49-F238E27FC236}">
                  <a16:creationId xmlns:a16="http://schemas.microsoft.com/office/drawing/2014/main" id="{29710EB2-66A4-EDB4-E26C-5D8E01C682EB}"/>
                </a:ext>
              </a:extLst>
            </p:cNvPr>
            <p:cNvSpPr/>
            <p:nvPr/>
          </p:nvSpPr>
          <p:spPr>
            <a:xfrm>
              <a:off x="5779700" y="5061942"/>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4" name="Εξάγωνο 53">
              <a:extLst>
                <a:ext uri="{FF2B5EF4-FFF2-40B4-BE49-F238E27FC236}">
                  <a16:creationId xmlns:a16="http://schemas.microsoft.com/office/drawing/2014/main" id="{EDB1707F-0C41-3D5A-F68F-7578186CF0A7}"/>
                </a:ext>
              </a:extLst>
            </p:cNvPr>
            <p:cNvSpPr/>
            <p:nvPr/>
          </p:nvSpPr>
          <p:spPr>
            <a:xfrm>
              <a:off x="7633716" y="5965442"/>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5" name="Εξάγωνο 54">
              <a:extLst>
                <a:ext uri="{FF2B5EF4-FFF2-40B4-BE49-F238E27FC236}">
                  <a16:creationId xmlns:a16="http://schemas.microsoft.com/office/drawing/2014/main" id="{84280228-6B98-E23D-F43E-76F667EDFB8E}"/>
                </a:ext>
              </a:extLst>
            </p:cNvPr>
            <p:cNvSpPr/>
            <p:nvPr/>
          </p:nvSpPr>
          <p:spPr>
            <a:xfrm>
              <a:off x="7478776" y="9928"/>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6" name="Εξάγωνο 55">
              <a:extLst>
                <a:ext uri="{FF2B5EF4-FFF2-40B4-BE49-F238E27FC236}">
                  <a16:creationId xmlns:a16="http://schemas.microsoft.com/office/drawing/2014/main" id="{013BD72F-3D07-2321-3743-234E45C3B6D9}"/>
                </a:ext>
              </a:extLst>
            </p:cNvPr>
            <p:cNvSpPr/>
            <p:nvPr/>
          </p:nvSpPr>
          <p:spPr>
            <a:xfrm>
              <a:off x="7466203" y="996589"/>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7" name="Εξάγωνο 56">
              <a:extLst>
                <a:ext uri="{FF2B5EF4-FFF2-40B4-BE49-F238E27FC236}">
                  <a16:creationId xmlns:a16="http://schemas.microsoft.com/office/drawing/2014/main" id="{A7237F4B-2754-6E16-0AFB-4A6FA507A67D}"/>
                </a:ext>
              </a:extLst>
            </p:cNvPr>
            <p:cNvSpPr/>
            <p:nvPr/>
          </p:nvSpPr>
          <p:spPr>
            <a:xfrm>
              <a:off x="5620131" y="91757"/>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Εξάγωνο 57">
              <a:extLst>
                <a:ext uri="{FF2B5EF4-FFF2-40B4-BE49-F238E27FC236}">
                  <a16:creationId xmlns:a16="http://schemas.microsoft.com/office/drawing/2014/main" id="{AB059A01-0E07-716D-B00A-D0C645C36302}"/>
                </a:ext>
              </a:extLst>
            </p:cNvPr>
            <p:cNvSpPr/>
            <p:nvPr/>
          </p:nvSpPr>
          <p:spPr>
            <a:xfrm>
              <a:off x="7536434" y="3037387"/>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9" name="Εξάγωνο 58">
              <a:extLst>
                <a:ext uri="{FF2B5EF4-FFF2-40B4-BE49-F238E27FC236}">
                  <a16:creationId xmlns:a16="http://schemas.microsoft.com/office/drawing/2014/main" id="{769B28E9-CD12-A3A7-0E7C-AD38FB15A9F0}"/>
                </a:ext>
              </a:extLst>
            </p:cNvPr>
            <p:cNvSpPr/>
            <p:nvPr/>
          </p:nvSpPr>
          <p:spPr>
            <a:xfrm>
              <a:off x="4727321" y="680676"/>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0" name="Εξάγωνο 59">
              <a:extLst>
                <a:ext uri="{FF2B5EF4-FFF2-40B4-BE49-F238E27FC236}">
                  <a16:creationId xmlns:a16="http://schemas.microsoft.com/office/drawing/2014/main" id="{20FA83E4-9200-E459-83BF-0FFC15E230CC}"/>
                </a:ext>
              </a:extLst>
            </p:cNvPr>
            <p:cNvSpPr/>
            <p:nvPr/>
          </p:nvSpPr>
          <p:spPr>
            <a:xfrm>
              <a:off x="3875851" y="1254774"/>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1" name="Εξάγωνο 60">
              <a:extLst>
                <a:ext uri="{FF2B5EF4-FFF2-40B4-BE49-F238E27FC236}">
                  <a16:creationId xmlns:a16="http://schemas.microsoft.com/office/drawing/2014/main" id="{30C32E2F-79CF-61A3-2EF3-936F69AF8B10}"/>
                </a:ext>
              </a:extLst>
            </p:cNvPr>
            <p:cNvSpPr/>
            <p:nvPr/>
          </p:nvSpPr>
          <p:spPr>
            <a:xfrm>
              <a:off x="7502209" y="2040037"/>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2" name="Εξάγωνο 61">
              <a:extLst>
                <a:ext uri="{FF2B5EF4-FFF2-40B4-BE49-F238E27FC236}">
                  <a16:creationId xmlns:a16="http://schemas.microsoft.com/office/drawing/2014/main" id="{C37B9B41-BFD9-C832-BEE0-BBD5CCB04B43}"/>
                </a:ext>
              </a:extLst>
            </p:cNvPr>
            <p:cNvSpPr/>
            <p:nvPr/>
          </p:nvSpPr>
          <p:spPr>
            <a:xfrm>
              <a:off x="6623177" y="1565303"/>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3" name="Εξάγωνο 62">
              <a:extLst>
                <a:ext uri="{FF2B5EF4-FFF2-40B4-BE49-F238E27FC236}">
                  <a16:creationId xmlns:a16="http://schemas.microsoft.com/office/drawing/2014/main" id="{E1E105E8-7562-3900-267C-D94B514B9F71}"/>
                </a:ext>
              </a:extLst>
            </p:cNvPr>
            <p:cNvSpPr/>
            <p:nvPr/>
          </p:nvSpPr>
          <p:spPr>
            <a:xfrm>
              <a:off x="5688838" y="1066962"/>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4" name="Εξάγωνο 63">
              <a:extLst>
                <a:ext uri="{FF2B5EF4-FFF2-40B4-BE49-F238E27FC236}">
                  <a16:creationId xmlns:a16="http://schemas.microsoft.com/office/drawing/2014/main" id="{8B4C9F1C-583C-EE7A-0E1E-A8CC4F3BBEF8}"/>
                </a:ext>
              </a:extLst>
            </p:cNvPr>
            <p:cNvSpPr/>
            <p:nvPr/>
          </p:nvSpPr>
          <p:spPr>
            <a:xfrm>
              <a:off x="4808347" y="1665625"/>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5" name="Εξάγωνο 64">
              <a:extLst>
                <a:ext uri="{FF2B5EF4-FFF2-40B4-BE49-F238E27FC236}">
                  <a16:creationId xmlns:a16="http://schemas.microsoft.com/office/drawing/2014/main" id="{0C1405E3-1C1C-63DF-1BFC-CA7A9432E3C9}"/>
                </a:ext>
              </a:extLst>
            </p:cNvPr>
            <p:cNvSpPr/>
            <p:nvPr/>
          </p:nvSpPr>
          <p:spPr>
            <a:xfrm>
              <a:off x="6623177" y="2560293"/>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6" name="Εξάγωνο 65">
              <a:extLst>
                <a:ext uri="{FF2B5EF4-FFF2-40B4-BE49-F238E27FC236}">
                  <a16:creationId xmlns:a16="http://schemas.microsoft.com/office/drawing/2014/main" id="{D5BD3004-0E99-B987-FC06-F73C7C5EAA54}"/>
                </a:ext>
              </a:extLst>
            </p:cNvPr>
            <p:cNvSpPr/>
            <p:nvPr/>
          </p:nvSpPr>
          <p:spPr>
            <a:xfrm>
              <a:off x="6573012" y="490967"/>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7" name="Εξάγωνο 66">
              <a:extLst>
                <a:ext uri="{FF2B5EF4-FFF2-40B4-BE49-F238E27FC236}">
                  <a16:creationId xmlns:a16="http://schemas.microsoft.com/office/drawing/2014/main" id="{0BB39B8E-F781-7C0D-F515-35BA1149E87E}"/>
                </a:ext>
              </a:extLst>
            </p:cNvPr>
            <p:cNvSpPr/>
            <p:nvPr/>
          </p:nvSpPr>
          <p:spPr>
            <a:xfrm>
              <a:off x="1263810" y="1786269"/>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8" name="Εξάγωνο 67">
              <a:extLst>
                <a:ext uri="{FF2B5EF4-FFF2-40B4-BE49-F238E27FC236}">
                  <a16:creationId xmlns:a16="http://schemas.microsoft.com/office/drawing/2014/main" id="{81230A1F-BF2F-1455-CEBE-D835BC6E96AC}"/>
                </a:ext>
              </a:extLst>
            </p:cNvPr>
            <p:cNvSpPr/>
            <p:nvPr/>
          </p:nvSpPr>
          <p:spPr>
            <a:xfrm>
              <a:off x="2098962" y="1254774"/>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9" name="Εξάγωνο 68">
              <a:extLst>
                <a:ext uri="{FF2B5EF4-FFF2-40B4-BE49-F238E27FC236}">
                  <a16:creationId xmlns:a16="http://schemas.microsoft.com/office/drawing/2014/main" id="{B8A81FBB-B525-90FF-7776-6A04A07BF7EA}"/>
                </a:ext>
              </a:extLst>
            </p:cNvPr>
            <p:cNvSpPr/>
            <p:nvPr/>
          </p:nvSpPr>
          <p:spPr>
            <a:xfrm>
              <a:off x="2977994" y="1705512"/>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0" name="Εξάγωνο 69">
              <a:extLst>
                <a:ext uri="{FF2B5EF4-FFF2-40B4-BE49-F238E27FC236}">
                  <a16:creationId xmlns:a16="http://schemas.microsoft.com/office/drawing/2014/main" id="{EB2F0F02-2407-7020-326B-AD5B40E64F96}"/>
                </a:ext>
              </a:extLst>
            </p:cNvPr>
            <p:cNvSpPr/>
            <p:nvPr/>
          </p:nvSpPr>
          <p:spPr>
            <a:xfrm>
              <a:off x="2215968" y="5156803"/>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1" name="Εξάγωνο 70">
              <a:extLst>
                <a:ext uri="{FF2B5EF4-FFF2-40B4-BE49-F238E27FC236}">
                  <a16:creationId xmlns:a16="http://schemas.microsoft.com/office/drawing/2014/main" id="{7909BE24-F87F-F808-B8B0-62900B4211C9}"/>
                </a:ext>
              </a:extLst>
            </p:cNvPr>
            <p:cNvSpPr/>
            <p:nvPr/>
          </p:nvSpPr>
          <p:spPr>
            <a:xfrm>
              <a:off x="3138623" y="5603226"/>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2" name="Εξάγωνο 71">
              <a:extLst>
                <a:ext uri="{FF2B5EF4-FFF2-40B4-BE49-F238E27FC236}">
                  <a16:creationId xmlns:a16="http://schemas.microsoft.com/office/drawing/2014/main" id="{624BC04D-68FA-FA63-68B1-EB7279254B1B}"/>
                </a:ext>
              </a:extLst>
            </p:cNvPr>
            <p:cNvSpPr/>
            <p:nvPr/>
          </p:nvSpPr>
          <p:spPr>
            <a:xfrm>
              <a:off x="3993079" y="5081284"/>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3" name="Εξάγωνο 72">
              <a:extLst>
                <a:ext uri="{FF2B5EF4-FFF2-40B4-BE49-F238E27FC236}">
                  <a16:creationId xmlns:a16="http://schemas.microsoft.com/office/drawing/2014/main" id="{C238F663-78A9-39FE-0AFA-D21A80C79ACF}"/>
                </a:ext>
              </a:extLst>
            </p:cNvPr>
            <p:cNvSpPr/>
            <p:nvPr/>
          </p:nvSpPr>
          <p:spPr>
            <a:xfrm>
              <a:off x="3099308" y="3636977"/>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4" name="Εξάγωνο 73">
              <a:extLst>
                <a:ext uri="{FF2B5EF4-FFF2-40B4-BE49-F238E27FC236}">
                  <a16:creationId xmlns:a16="http://schemas.microsoft.com/office/drawing/2014/main" id="{8E34432C-A613-92A0-1E21-BEE2BC243E17}"/>
                </a:ext>
              </a:extLst>
            </p:cNvPr>
            <p:cNvSpPr/>
            <p:nvPr/>
          </p:nvSpPr>
          <p:spPr>
            <a:xfrm>
              <a:off x="1341700" y="5614003"/>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77" name="Τίτλος 1">
            <a:extLst>
              <a:ext uri="{FF2B5EF4-FFF2-40B4-BE49-F238E27FC236}">
                <a16:creationId xmlns:a16="http://schemas.microsoft.com/office/drawing/2014/main" id="{D77637A0-09B2-B51E-C9AA-BD0A72C0EE83}"/>
              </a:ext>
            </a:extLst>
          </p:cNvPr>
          <p:cNvSpPr>
            <a:spLocks noGrp="1"/>
          </p:cNvSpPr>
          <p:nvPr>
            <p:ph type="title"/>
          </p:nvPr>
        </p:nvSpPr>
        <p:spPr>
          <a:xfrm>
            <a:off x="816356" y="234774"/>
            <a:ext cx="10515600" cy="1325563"/>
          </a:xfrm>
        </p:spPr>
        <p:txBody>
          <a:bodyPr>
            <a:normAutofit/>
          </a:bodyPr>
          <a:lstStyle/>
          <a:p>
            <a:r>
              <a:rPr lang="el-GR" sz="4400" b="1" dirty="0">
                <a:solidFill>
                  <a:schemeClr val="bg1"/>
                </a:solidFill>
                <a:effectLst/>
                <a:latin typeface="Times New Roman" panose="02020603050405020304" pitchFamily="18" charset="0"/>
                <a:ea typeface="Calibri" panose="020F0502020204030204" pitchFamily="34" charset="0"/>
              </a:rPr>
              <a:t>Η Καστοριά κατά τη βυζαντινή περίοδο</a:t>
            </a:r>
            <a:endParaRPr lang="el-GR" dirty="0"/>
          </a:p>
        </p:txBody>
      </p:sp>
      <p:sp>
        <p:nvSpPr>
          <p:cNvPr id="80" name="Θέση περιεχομένου 15">
            <a:extLst>
              <a:ext uri="{FF2B5EF4-FFF2-40B4-BE49-F238E27FC236}">
                <a16:creationId xmlns:a16="http://schemas.microsoft.com/office/drawing/2014/main" id="{2420DC46-7714-B7A3-A48B-B59AFBDE9E17}"/>
              </a:ext>
            </a:extLst>
          </p:cNvPr>
          <p:cNvSpPr>
            <a:spLocks noGrp="1"/>
          </p:cNvSpPr>
          <p:nvPr>
            <p:ph idx="1"/>
          </p:nvPr>
        </p:nvSpPr>
        <p:spPr>
          <a:xfrm>
            <a:off x="678434" y="2127225"/>
            <a:ext cx="10515600" cy="4351338"/>
          </a:xfrm>
          <a:effectLst>
            <a:softEdge rad="0"/>
          </a:effectLst>
        </p:spPr>
        <p:txBody>
          <a:bodyPr>
            <a:normAutofit/>
          </a:bodyPr>
          <a:lstStyle/>
          <a:p>
            <a:pPr>
              <a:buFont typeface="Wingdings" panose="05000000000000000000" pitchFamily="2" charset="2"/>
              <a:buChar char="Ø"/>
            </a:pPr>
            <a:r>
              <a:rPr lang="el-G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Στην πόλη δε σώζονται κατάλοιπα μνημείων από την </a:t>
            </a:r>
            <a:r>
              <a:rPr lang="el-GR" sz="28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πρωτοβυζαντινή</a:t>
            </a:r>
            <a:r>
              <a:rPr lang="el-G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περίοδο εκτός από ένα κιονόκρανο το οποίο συνηγορεί στην υπόθεση για ύπαρξη παλαιοχριστιανικής βασιλικής σε αυτή την περιοχή. </a:t>
            </a:r>
            <a:endParaRPr lang="el-G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l-G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Η σύνδεση της </a:t>
            </a:r>
            <a:r>
              <a:rPr lang="el-GR" sz="28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Kαστοριάς</a:t>
            </a:r>
            <a:r>
              <a:rPr lang="el-G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με την Εγνατία Οδό έκανε δυνατή την επικοινωνία της με το κέντρο της αυτοκρατορίας, την </a:t>
            </a:r>
            <a:r>
              <a:rPr lang="el-GR" sz="28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Kωνσταντινούπολη</a:t>
            </a:r>
            <a:r>
              <a:rPr lang="el-G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a:buFont typeface="Wingdings" panose="05000000000000000000" pitchFamily="2" charset="2"/>
              <a:buChar char="Ø"/>
            </a:pPr>
            <a:r>
              <a:rPr lang="el-G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Οι σχέσεις της με την πρωτεύουσα πιστοποιούνται σε όλη τη διάρκεια της </a:t>
            </a:r>
            <a:r>
              <a:rPr lang="el-GR" sz="28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Μεσοβυζαντινής</a:t>
            </a:r>
            <a:r>
              <a:rPr lang="el-G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περιόδου, κυρίως μέσα από τις πολιτιστικές εκφάνσεις τους, όπως αυτές φαίνονται στα μνημεία. </a:t>
            </a:r>
            <a:endParaRPr lang="el-GR" sz="2800" b="1" dirty="0">
              <a:solidFill>
                <a:schemeClr val="bg1"/>
              </a:solidFill>
            </a:endParaRPr>
          </a:p>
          <a:p>
            <a:endParaRPr lang="el-GR" dirty="0"/>
          </a:p>
        </p:txBody>
      </p:sp>
    </p:spTree>
    <p:extLst>
      <p:ext uri="{BB962C8B-B14F-4D97-AF65-F5344CB8AC3E}">
        <p14:creationId xmlns:p14="http://schemas.microsoft.com/office/powerpoint/2010/main" val="3675017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3" name="Rectangle 105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Τίτλος 1">
            <a:extLst>
              <a:ext uri="{FF2B5EF4-FFF2-40B4-BE49-F238E27FC236}">
                <a16:creationId xmlns:a16="http://schemas.microsoft.com/office/drawing/2014/main" id="{589BA90A-3B3C-434E-2F63-94ECBC833044}"/>
              </a:ext>
            </a:extLst>
          </p:cNvPr>
          <p:cNvSpPr>
            <a:spLocks noGrp="1"/>
          </p:cNvSpPr>
          <p:nvPr>
            <p:ph type="title"/>
          </p:nvPr>
        </p:nvSpPr>
        <p:spPr>
          <a:xfrm>
            <a:off x="1203174" y="278740"/>
            <a:ext cx="4800600" cy="1325563"/>
          </a:xfrm>
        </p:spPr>
        <p:txBody>
          <a:bodyPr anchor="b">
            <a:normAutofit/>
          </a:bodyPr>
          <a:lstStyle/>
          <a:p>
            <a:r>
              <a:rPr lang="el-GR" sz="3700" b="1" dirty="0">
                <a:solidFill>
                  <a:schemeClr val="bg1"/>
                </a:solidFill>
                <a:effectLst/>
                <a:latin typeface="Times New Roman" panose="02020603050405020304" pitchFamily="18" charset="0"/>
                <a:ea typeface="Calibri" panose="020F0502020204030204" pitchFamily="34" charset="0"/>
              </a:rPr>
              <a:t>Η Καστοριά κατά τη βυζαντινή περίοδο</a:t>
            </a:r>
            <a:endParaRPr lang="el-GR" sz="3700" dirty="0">
              <a:solidFill>
                <a:schemeClr val="bg1"/>
              </a:solidFill>
            </a:endParaRPr>
          </a:p>
        </p:txBody>
      </p:sp>
      <p:cxnSp>
        <p:nvCxnSpPr>
          <p:cNvPr id="1055" name="Straight Connector 105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17415E3A-A678-F917-6E70-EF7EFB117353}"/>
              </a:ext>
            </a:extLst>
          </p:cNvPr>
          <p:cNvSpPr>
            <a:spLocks noGrp="1"/>
          </p:cNvSpPr>
          <p:nvPr>
            <p:ph idx="1"/>
          </p:nvPr>
        </p:nvSpPr>
        <p:spPr>
          <a:xfrm>
            <a:off x="1178252" y="2026340"/>
            <a:ext cx="4800600" cy="4763566"/>
          </a:xfrm>
        </p:spPr>
        <p:txBody>
          <a:bodyPr>
            <a:noAutofit/>
          </a:bodyPr>
          <a:lstStyle/>
          <a:p>
            <a:pPr>
              <a:buFont typeface="Wingdings" panose="05000000000000000000" pitchFamily="2" charset="2"/>
              <a:buChar char="Ø"/>
            </a:pPr>
            <a:r>
              <a:rPr lang="el-GR"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Η πόλη έχει πολυτάραχη ιστορία. Από το 927 μέχρι το 969 ήταν υπό την κατοχή των Βουλγάρων</a:t>
            </a:r>
          </a:p>
          <a:p>
            <a:pPr>
              <a:buFont typeface="Wingdings" panose="05000000000000000000" pitchFamily="2" charset="2"/>
              <a:buChar char="Ø"/>
            </a:pPr>
            <a:r>
              <a:rPr lang="el-GR"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Το 990 ο τσάρος των Βουλγάρων Σαμουήλ,  κατά την επιδρομή του στον ελλαδικό χώρο κατέλαβε την Καστοριά</a:t>
            </a:r>
          </a:p>
          <a:p>
            <a:pPr>
              <a:buFont typeface="Wingdings" panose="05000000000000000000" pitchFamily="2" charset="2"/>
              <a:buChar char="Ø"/>
            </a:pPr>
            <a:r>
              <a:rPr lang="el-GR"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Το 1018 απελευθερώθηκε από τον Βασίλειο Β’ και έγινε ορμητήριο για τις στρατιωτικές του επιχειρήσεις</a:t>
            </a:r>
          </a:p>
        </p:txBody>
      </p:sp>
      <p:pic>
        <p:nvPicPr>
          <p:cNvPr id="1028" name="Picture 4" descr="Τα 10 κορυφαία αξιοθέατα - Καστοριά - Tripadvisor">
            <a:extLst>
              <a:ext uri="{FF2B5EF4-FFF2-40B4-BE49-F238E27FC236}">
                <a16:creationId xmlns:a16="http://schemas.microsoft.com/office/drawing/2014/main" id="{D187477A-5F78-045C-A596-6095302EEF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61" r="15136"/>
          <a:stretch/>
        </p:blipFill>
        <p:spPr bwMode="auto">
          <a:xfrm>
            <a:off x="6933889" y="275753"/>
            <a:ext cx="2991688" cy="2991708"/>
          </a:xfrm>
          <a:prstGeom prst="rect">
            <a:avLst/>
          </a:prstGeom>
          <a:noFill/>
          <a:extLst>
            <a:ext uri="{909E8E84-426E-40DD-AFC4-6F175D3DCCD1}">
              <a14:hiddenFill xmlns:a14="http://schemas.microsoft.com/office/drawing/2010/main">
                <a:solidFill>
                  <a:srgbClr val="FFFFFF"/>
                </a:solidFill>
              </a14:hiddenFill>
            </a:ext>
          </a:extLst>
        </p:spPr>
      </p:pic>
      <p:sp>
        <p:nvSpPr>
          <p:cNvPr id="1057" name="Rectangle 1056">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Εικόνα 7">
            <a:extLst>
              <a:ext uri="{FF2B5EF4-FFF2-40B4-BE49-F238E27FC236}">
                <a16:creationId xmlns:a16="http://schemas.microsoft.com/office/drawing/2014/main" id="{8880096E-1579-1DB9-814F-647D028160DB}"/>
              </a:ext>
            </a:extLst>
          </p:cNvPr>
          <p:cNvPicPr>
            <a:picLocks noChangeAspect="1"/>
          </p:cNvPicPr>
          <p:nvPr/>
        </p:nvPicPr>
        <p:blipFill>
          <a:blip r:embed="rId3"/>
          <a:stretch>
            <a:fillRect/>
          </a:stretch>
        </p:blipFill>
        <p:spPr>
          <a:xfrm>
            <a:off x="8038661" y="4202944"/>
            <a:ext cx="3588640" cy="1839178"/>
          </a:xfrm>
          <a:prstGeom prst="rect">
            <a:avLst/>
          </a:prstGeom>
        </p:spPr>
      </p:pic>
      <p:sp>
        <p:nvSpPr>
          <p:cNvPr id="1059" name="Rectangle 1058">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07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420EFE-2FE6-D274-F1A3-643D97CF6537}"/>
              </a:ext>
            </a:extLst>
          </p:cNvPr>
          <p:cNvSpPr>
            <a:spLocks noGrp="1"/>
          </p:cNvSpPr>
          <p:nvPr>
            <p:ph type="title"/>
          </p:nvPr>
        </p:nvSpPr>
        <p:spPr/>
        <p:txBody>
          <a:bodyPr/>
          <a:lstStyle/>
          <a:p>
            <a:r>
              <a:rPr lang="el-GR" sz="4400" b="1" dirty="0">
                <a:solidFill>
                  <a:schemeClr val="bg1"/>
                </a:solidFill>
                <a:effectLst/>
                <a:latin typeface="Times New Roman" panose="02020603050405020304" pitchFamily="18" charset="0"/>
                <a:ea typeface="Calibri" panose="020F0502020204030204" pitchFamily="34" charset="0"/>
              </a:rPr>
              <a:t>Η Καστοριά κατά τη βυζαντινή περίοδο</a:t>
            </a:r>
            <a:endParaRPr lang="el-GR" dirty="0">
              <a:solidFill>
                <a:schemeClr val="bg1"/>
              </a:solidFill>
            </a:endParaRPr>
          </a:p>
        </p:txBody>
      </p:sp>
      <p:sp>
        <p:nvSpPr>
          <p:cNvPr id="3" name="Θέση περιεχομένου 2">
            <a:extLst>
              <a:ext uri="{FF2B5EF4-FFF2-40B4-BE49-F238E27FC236}">
                <a16:creationId xmlns:a16="http://schemas.microsoft.com/office/drawing/2014/main" id="{75197AC8-C798-A118-8D5B-0AA3801E4092}"/>
              </a:ext>
            </a:extLst>
          </p:cNvPr>
          <p:cNvSpPr>
            <a:spLocks noGrp="1"/>
          </p:cNvSpPr>
          <p:nvPr>
            <p:ph idx="1"/>
          </p:nvPr>
        </p:nvSpPr>
        <p:spPr>
          <a:xfrm>
            <a:off x="838201" y="1825624"/>
            <a:ext cx="5898776" cy="4667251"/>
          </a:xfrm>
        </p:spPr>
        <p:txBody>
          <a:bodyPr>
            <a:normAutofit lnSpcReduction="10000"/>
          </a:bodyPr>
          <a:lstStyle/>
          <a:p>
            <a:pPr>
              <a:buFont typeface="Wingdings" panose="05000000000000000000" pitchFamily="2" charset="2"/>
              <a:buChar char="Ø"/>
            </a:pPr>
            <a:r>
              <a:rPr lang="el-G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Το 1082 κατέλαβε την πόλη ο Βοημούνδος, γιος του αρχηγού των Νορμανδών Ροβέρτου </a:t>
            </a:r>
            <a:r>
              <a:rPr lang="el-GR" sz="3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Γυϊσκάρδου</a:t>
            </a:r>
            <a:endParaRPr lang="el-G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l-G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Ένα χρόνο αργότερα, το 1083, την ανακατάλαβε ο Αλέξιος Α΄ Κομνηνός και άρχισε για την πόλη ένα διάστημα μακρόχρονης ειρήνης με αποτέλεσμα αξιοσημείωτη ακμή και ευημερία</a:t>
            </a:r>
          </a:p>
          <a:p>
            <a:endParaRPr lang="el-GR" dirty="0"/>
          </a:p>
        </p:txBody>
      </p:sp>
      <p:grpSp>
        <p:nvGrpSpPr>
          <p:cNvPr id="11" name="Ομάδα 10">
            <a:extLst>
              <a:ext uri="{FF2B5EF4-FFF2-40B4-BE49-F238E27FC236}">
                <a16:creationId xmlns:a16="http://schemas.microsoft.com/office/drawing/2014/main" id="{AAD54B2F-AA8C-BF9E-1524-BB7DC5968853}"/>
              </a:ext>
            </a:extLst>
          </p:cNvPr>
          <p:cNvGrpSpPr/>
          <p:nvPr/>
        </p:nvGrpSpPr>
        <p:grpSpPr>
          <a:xfrm>
            <a:off x="7247467" y="1825624"/>
            <a:ext cx="4233333" cy="4315532"/>
            <a:chOff x="7247467" y="1825624"/>
            <a:chExt cx="4233333" cy="4315532"/>
          </a:xfrm>
          <a:blipFill>
            <a:blip r:embed="rId3"/>
            <a:stretch>
              <a:fillRect/>
            </a:stretch>
          </a:blipFill>
        </p:grpSpPr>
        <p:sp>
          <p:nvSpPr>
            <p:cNvPr id="6" name="Πλαίσιο 5">
              <a:extLst>
                <a:ext uri="{FF2B5EF4-FFF2-40B4-BE49-F238E27FC236}">
                  <a16:creationId xmlns:a16="http://schemas.microsoft.com/office/drawing/2014/main" id="{EE96DD05-D6CB-0CBF-E02E-4A872E11889F}"/>
                </a:ext>
              </a:extLst>
            </p:cNvPr>
            <p:cNvSpPr/>
            <p:nvPr/>
          </p:nvSpPr>
          <p:spPr>
            <a:xfrm>
              <a:off x="7247467" y="1825624"/>
              <a:ext cx="4233333" cy="4315532"/>
            </a:xfrm>
            <a:prstGeom prst="fram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7" name="Ορθογώνιο τρίγωνο 6">
              <a:extLst>
                <a:ext uri="{FF2B5EF4-FFF2-40B4-BE49-F238E27FC236}">
                  <a16:creationId xmlns:a16="http://schemas.microsoft.com/office/drawing/2014/main" id="{E28CBC01-93AF-CEE7-A2A6-F0F9459B002B}"/>
                </a:ext>
              </a:extLst>
            </p:cNvPr>
            <p:cNvSpPr/>
            <p:nvPr/>
          </p:nvSpPr>
          <p:spPr>
            <a:xfrm>
              <a:off x="7845778" y="3691467"/>
              <a:ext cx="2686755" cy="1862666"/>
            </a:xfrm>
            <a:prstGeom prst="rtTriangl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τρίγωνο 7">
              <a:extLst>
                <a:ext uri="{FF2B5EF4-FFF2-40B4-BE49-F238E27FC236}">
                  <a16:creationId xmlns:a16="http://schemas.microsoft.com/office/drawing/2014/main" id="{424F06B1-D707-89D7-EA81-4543EE17F279}"/>
                </a:ext>
              </a:extLst>
            </p:cNvPr>
            <p:cNvSpPr/>
            <p:nvPr/>
          </p:nvSpPr>
          <p:spPr>
            <a:xfrm rot="10800000">
              <a:off x="8407401" y="2497667"/>
              <a:ext cx="2489199" cy="1862666"/>
            </a:xfrm>
            <a:prstGeom prst="rtTriangl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0" name="Παραλληλόγραμμο 9">
              <a:extLst>
                <a:ext uri="{FF2B5EF4-FFF2-40B4-BE49-F238E27FC236}">
                  <a16:creationId xmlns:a16="http://schemas.microsoft.com/office/drawing/2014/main" id="{FAADB4D2-85F8-FE86-981B-D338B62A94A1}"/>
                </a:ext>
              </a:extLst>
            </p:cNvPr>
            <p:cNvSpPr/>
            <p:nvPr/>
          </p:nvSpPr>
          <p:spPr>
            <a:xfrm rot="17896575">
              <a:off x="8609634" y="2395595"/>
              <a:ext cx="1484270" cy="3180812"/>
            </a:xfrm>
            <a:prstGeom prst="parallelogram">
              <a:avLst>
                <a:gd name="adj" fmla="val 26689"/>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721989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44FE56E-4D09-E646-5687-4FFB41BE7952}"/>
              </a:ext>
            </a:extLst>
          </p:cNvPr>
          <p:cNvSpPr>
            <a:spLocks noGrp="1"/>
          </p:cNvSpPr>
          <p:nvPr>
            <p:ph type="title"/>
          </p:nvPr>
        </p:nvSpPr>
        <p:spPr>
          <a:xfrm>
            <a:off x="838201" y="365125"/>
            <a:ext cx="3816095" cy="1938076"/>
          </a:xfrm>
        </p:spPr>
        <p:txBody>
          <a:bodyPr>
            <a:normAutofit/>
          </a:bodyPr>
          <a:lstStyle/>
          <a:p>
            <a:r>
              <a:rPr lang="el-GR" sz="3700" b="1" dirty="0">
                <a:effectLst/>
                <a:latin typeface="Times New Roman" panose="02020603050405020304" pitchFamily="18" charset="0"/>
                <a:ea typeface="Calibri" panose="020F0502020204030204" pitchFamily="34" charset="0"/>
              </a:rPr>
              <a:t>Η Καστοριά κατά τη βυζαντινή περίοδο</a:t>
            </a:r>
            <a:endParaRPr lang="el-GR" sz="3700" dirty="0"/>
          </a:p>
        </p:txBody>
      </p:sp>
      <p:sp>
        <p:nvSpPr>
          <p:cNvPr id="3" name="Θέση περιεχομένου 2">
            <a:extLst>
              <a:ext uri="{FF2B5EF4-FFF2-40B4-BE49-F238E27FC236}">
                <a16:creationId xmlns:a16="http://schemas.microsoft.com/office/drawing/2014/main" id="{CD6E15C3-72CD-B5F4-BBA5-A425217EAEA8}"/>
              </a:ext>
            </a:extLst>
          </p:cNvPr>
          <p:cNvSpPr>
            <a:spLocks noGrp="1"/>
          </p:cNvSpPr>
          <p:nvPr>
            <p:ph idx="1"/>
          </p:nvPr>
        </p:nvSpPr>
        <p:spPr>
          <a:xfrm>
            <a:off x="856308" y="2303201"/>
            <a:ext cx="3816096" cy="6198568"/>
          </a:xfrm>
        </p:spPr>
        <p:txBody>
          <a:bodyPr>
            <a:normAutofit fontScale="55000" lnSpcReduction="20000"/>
          </a:bodyPr>
          <a:lstStyle/>
          <a:p>
            <a:pPr>
              <a:buFont typeface="Wingdings" panose="05000000000000000000" pitchFamily="2" charset="2"/>
              <a:buChar char="Ø"/>
            </a:pPr>
            <a:r>
              <a:rPr lang="el-GR" sz="4400" dirty="0">
                <a:effectLst/>
                <a:latin typeface="Calibri" panose="020F0502020204030204" pitchFamily="34" charset="0"/>
                <a:ea typeface="Calibri" panose="020F0502020204030204" pitchFamily="34" charset="0"/>
                <a:cs typeface="Times New Roman" panose="02020603050405020304" pitchFamily="18" charset="0"/>
              </a:rPr>
              <a:t>Κατά το τέλος του 12</a:t>
            </a:r>
            <a:r>
              <a:rPr lang="el-GR" sz="4400" baseline="30000" dirty="0">
                <a:effectLst/>
                <a:latin typeface="Calibri" panose="020F0502020204030204" pitchFamily="34" charset="0"/>
                <a:ea typeface="Calibri" panose="020F0502020204030204" pitchFamily="34" charset="0"/>
                <a:cs typeface="Times New Roman" panose="02020603050405020304" pitchFamily="18" charset="0"/>
              </a:rPr>
              <a:t>ου</a:t>
            </a:r>
            <a:r>
              <a:rPr lang="el-GR" sz="4400" dirty="0">
                <a:effectLst/>
                <a:latin typeface="Calibri" panose="020F0502020204030204" pitchFamily="34" charset="0"/>
                <a:ea typeface="Calibri" panose="020F0502020204030204" pitchFamily="34" charset="0"/>
                <a:cs typeface="Times New Roman" panose="02020603050405020304" pitchFamily="18" charset="0"/>
              </a:rPr>
              <a:t> αιώνα ίσως η πόλη κατακτήθηκε για λίγους μήνες από του Νορμανδούς, όταν το καλοκαίρι του 1185 διέσχισαν τη δυτική Μακεδονία κατευθυνόμενοι από το Δυρράχιο στη Θεσσαλονίκη </a:t>
            </a:r>
          </a:p>
          <a:p>
            <a:pPr>
              <a:buFont typeface="Wingdings" panose="05000000000000000000" pitchFamily="2" charset="2"/>
              <a:buChar char="Ø"/>
            </a:pPr>
            <a:r>
              <a:rPr lang="el-GR" sz="4400" dirty="0">
                <a:effectLst/>
                <a:latin typeface="Calibri" panose="020F0502020204030204" pitchFamily="34" charset="0"/>
                <a:ea typeface="Calibri" panose="020F0502020204030204" pitchFamily="34" charset="0"/>
                <a:cs typeface="Times New Roman" panose="02020603050405020304" pitchFamily="18" charset="0"/>
              </a:rPr>
              <a:t>Τα πρώτα χρόνια του 13</a:t>
            </a:r>
            <a:r>
              <a:rPr lang="el-GR" sz="4400" baseline="30000" dirty="0">
                <a:effectLst/>
                <a:latin typeface="Calibri" panose="020F0502020204030204" pitchFamily="34" charset="0"/>
                <a:ea typeface="Calibri" panose="020F0502020204030204" pitchFamily="34" charset="0"/>
                <a:cs typeface="Times New Roman" panose="02020603050405020304" pitchFamily="18" charset="0"/>
              </a:rPr>
              <a:t>ου</a:t>
            </a:r>
            <a:r>
              <a:rPr lang="el-GR" sz="4400" dirty="0">
                <a:effectLst/>
                <a:latin typeface="Calibri" panose="020F0502020204030204" pitchFamily="34" charset="0"/>
                <a:ea typeface="Calibri" panose="020F0502020204030204" pitchFamily="34" charset="0"/>
                <a:cs typeface="Times New Roman" panose="02020603050405020304" pitchFamily="18" charset="0"/>
              </a:rPr>
              <a:t> αιώνα, η ευρύτερη περιοχή της Καστοριάς υπήρξε πεδίο δράσης Βουλγάρων επιδρομέων</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l-GR" sz="3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br>
              <a:rPr lang="el-GR" sz="1300" dirty="0">
                <a:effectLst/>
                <a:latin typeface="Calibri" panose="020F0502020204030204" pitchFamily="34" charset="0"/>
                <a:ea typeface="Calibri" panose="020F0502020204030204" pitchFamily="34" charset="0"/>
                <a:cs typeface="Times New Roman" panose="02020603050405020304" pitchFamily="18" charset="0"/>
              </a:rPr>
            </a:br>
            <a:endParaRPr lang="el-GR" sz="1300" dirty="0"/>
          </a:p>
          <a:p>
            <a:endParaRPr lang="el-GR" sz="1300" dirty="0"/>
          </a:p>
        </p:txBody>
      </p:sp>
      <p:pic>
        <p:nvPicPr>
          <p:cNvPr id="4" name="Εικόνα 3">
            <a:extLst>
              <a:ext uri="{FF2B5EF4-FFF2-40B4-BE49-F238E27FC236}">
                <a16:creationId xmlns:a16="http://schemas.microsoft.com/office/drawing/2014/main" id="{35F93531-352E-4351-14B3-DA9DA37F924D}"/>
              </a:ext>
            </a:extLst>
          </p:cNvPr>
          <p:cNvPicPr>
            <a:picLocks noChangeAspect="1"/>
          </p:cNvPicPr>
          <p:nvPr/>
        </p:nvPicPr>
        <p:blipFill rotWithShape="1">
          <a:blip r:embed="rId2"/>
          <a:srcRect t="9879" r="-1" b="-1"/>
          <a:stretch/>
        </p:blipFill>
        <p:spPr>
          <a:xfrm>
            <a:off x="4937484" y="0"/>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6" name="Εικόνα 5">
            <a:extLst>
              <a:ext uri="{FF2B5EF4-FFF2-40B4-BE49-F238E27FC236}">
                <a16:creationId xmlns:a16="http://schemas.microsoft.com/office/drawing/2014/main" id="{362E2159-9B0C-4376-D8F1-670A5C6EF5F9}"/>
              </a:ext>
            </a:extLst>
          </p:cNvPr>
          <p:cNvPicPr>
            <a:picLocks noChangeAspect="1"/>
          </p:cNvPicPr>
          <p:nvPr/>
        </p:nvPicPr>
        <p:blipFill rotWithShape="1">
          <a:blip r:embed="rId3"/>
          <a:srcRect t="25847" b="1470"/>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3481598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B07AD60-DB44-E76D-E844-EC6937357638}"/>
              </a:ext>
            </a:extLst>
          </p:cNvPr>
          <p:cNvSpPr>
            <a:spLocks noGrp="1"/>
          </p:cNvSpPr>
          <p:nvPr>
            <p:ph type="title"/>
          </p:nvPr>
        </p:nvSpPr>
        <p:spPr/>
        <p:txBody>
          <a:bodyPr/>
          <a:lstStyle/>
          <a:p>
            <a:r>
              <a:rPr lang="el-GR" sz="4400" b="1" dirty="0">
                <a:effectLst/>
                <a:latin typeface="Times New Roman" panose="02020603050405020304" pitchFamily="18" charset="0"/>
                <a:ea typeface="Calibri" panose="020F0502020204030204" pitchFamily="34" charset="0"/>
              </a:rPr>
              <a:t>Η Καστοριά κατά τη βυζαντινή περίοδο</a:t>
            </a:r>
            <a:endParaRPr lang="el-GR" dirty="0"/>
          </a:p>
        </p:txBody>
      </p:sp>
      <p:sp>
        <p:nvSpPr>
          <p:cNvPr id="3" name="Θέση περιεχομένου 2">
            <a:extLst>
              <a:ext uri="{FF2B5EF4-FFF2-40B4-BE49-F238E27FC236}">
                <a16:creationId xmlns:a16="http://schemas.microsoft.com/office/drawing/2014/main" id="{1D341A39-7265-B68A-9713-CE27141E79FA}"/>
              </a:ext>
            </a:extLst>
          </p:cNvPr>
          <p:cNvSpPr>
            <a:spLocks noGrp="1"/>
          </p:cNvSpPr>
          <p:nvPr>
            <p:ph idx="1"/>
          </p:nvPr>
        </p:nvSpPr>
        <p:spPr>
          <a:xfrm>
            <a:off x="747889" y="1825625"/>
            <a:ext cx="5483578" cy="4351338"/>
          </a:xfrm>
        </p:spPr>
        <p:txBody>
          <a:bodyPr>
            <a:normAutofit lnSpcReduction="10000"/>
          </a:bodyPr>
          <a:lstStyle/>
          <a:p>
            <a:pPr>
              <a:buFont typeface="Wingdings" panose="05000000000000000000" pitchFamily="2" charset="2"/>
              <a:buChar char="Ø"/>
            </a:pPr>
            <a:r>
              <a:rPr lang="el-GR" sz="2800" dirty="0">
                <a:effectLst/>
                <a:latin typeface="Calibri" panose="020F0502020204030204" pitchFamily="34" charset="0"/>
                <a:ea typeface="Calibri" panose="020F0502020204030204" pitchFamily="34" charset="0"/>
                <a:cs typeface="Times New Roman" panose="02020603050405020304" pitchFamily="18" charset="0"/>
              </a:rPr>
              <a:t> Από το 1259 η Καστοριά αποτέλεσε τμήμα της αυτοκρατορίας της Νίκαιας και μετά της Κωνσταντινούπολης</a:t>
            </a:r>
          </a:p>
          <a:p>
            <a:pPr>
              <a:buFont typeface="Wingdings" panose="05000000000000000000" pitchFamily="2" charset="2"/>
              <a:buChar char="Ø"/>
            </a:pPr>
            <a:r>
              <a:rPr lang="el-GR" sz="2800" dirty="0">
                <a:effectLst/>
                <a:latin typeface="Calibri" panose="020F0502020204030204" pitchFamily="34" charset="0"/>
                <a:ea typeface="Calibri" panose="020F0502020204030204" pitchFamily="34" charset="0"/>
                <a:cs typeface="Times New Roman" panose="02020603050405020304" pitchFamily="18" charset="0"/>
              </a:rPr>
              <a:t>Στη συνέχεια του 13</a:t>
            </a:r>
            <a:r>
              <a:rPr lang="el-GR" sz="2800" baseline="30000" dirty="0">
                <a:effectLst/>
                <a:latin typeface="Calibri" panose="020F0502020204030204" pitchFamily="34" charset="0"/>
                <a:ea typeface="Calibri" panose="020F0502020204030204" pitchFamily="34" charset="0"/>
                <a:cs typeface="Times New Roman" panose="02020603050405020304" pitchFamily="18" charset="0"/>
              </a:rPr>
              <a:t>ου</a:t>
            </a:r>
            <a:r>
              <a:rPr lang="el-GR" sz="2800" dirty="0">
                <a:effectLst/>
                <a:latin typeface="Calibri" panose="020F0502020204030204" pitchFamily="34" charset="0"/>
                <a:ea typeface="Calibri" panose="020F0502020204030204" pitchFamily="34" charset="0"/>
                <a:cs typeface="Times New Roman" panose="02020603050405020304" pitchFamily="18" charset="0"/>
              </a:rPr>
              <a:t> και του 14</a:t>
            </a:r>
            <a:r>
              <a:rPr lang="el-GR" sz="2800" baseline="30000" dirty="0">
                <a:effectLst/>
                <a:latin typeface="Calibri" panose="020F0502020204030204" pitchFamily="34" charset="0"/>
                <a:ea typeface="Calibri" panose="020F0502020204030204" pitchFamily="34" charset="0"/>
                <a:cs typeface="Times New Roman" panose="02020603050405020304" pitchFamily="18" charset="0"/>
              </a:rPr>
              <a:t>ου</a:t>
            </a:r>
            <a:r>
              <a:rPr lang="el-GR" sz="2800" dirty="0">
                <a:effectLst/>
                <a:latin typeface="Calibri" panose="020F0502020204030204" pitchFamily="34" charset="0"/>
                <a:ea typeface="Calibri" panose="020F0502020204030204" pitchFamily="34" charset="0"/>
                <a:cs typeface="Times New Roman" panose="02020603050405020304" pitchFamily="18" charset="0"/>
              </a:rPr>
              <a:t> αιώνα, έως την άλωση της Κωνσταντινούπολης, Σέρβοι και Αλβανοί κατέλαβαν την Καστοριά για μικρό χρονικό διάστημα, ενώ η πόλη πέρασε στα χέρια των Τούρκων γύρω στο 1385</a:t>
            </a:r>
            <a:endParaRPr lang="el-GR" dirty="0"/>
          </a:p>
        </p:txBody>
      </p:sp>
      <p:sp>
        <p:nvSpPr>
          <p:cNvPr id="4" name="Ορθογώνιο: Με κορνίζα 3">
            <a:extLst>
              <a:ext uri="{FF2B5EF4-FFF2-40B4-BE49-F238E27FC236}">
                <a16:creationId xmlns:a16="http://schemas.microsoft.com/office/drawing/2014/main" id="{E0FEE08E-E4DB-0EA0-218B-DDC2884651B0}"/>
              </a:ext>
            </a:extLst>
          </p:cNvPr>
          <p:cNvSpPr/>
          <p:nvPr/>
        </p:nvSpPr>
        <p:spPr>
          <a:xfrm>
            <a:off x="6920089" y="1690688"/>
            <a:ext cx="4433711" cy="4190823"/>
          </a:xfrm>
          <a:prstGeom prst="bevel">
            <a:avLst>
              <a:gd name="adj" fmla="val 7921"/>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491644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Ομάδα 7">
            <a:extLst>
              <a:ext uri="{FF2B5EF4-FFF2-40B4-BE49-F238E27FC236}">
                <a16:creationId xmlns:a16="http://schemas.microsoft.com/office/drawing/2014/main" id="{234678AC-9D08-4B09-8223-A5E922E1B9CB}"/>
              </a:ext>
            </a:extLst>
          </p:cNvPr>
          <p:cNvGrpSpPr/>
          <p:nvPr/>
        </p:nvGrpSpPr>
        <p:grpSpPr>
          <a:xfrm>
            <a:off x="-1400409" y="-1190782"/>
            <a:ext cx="11585660" cy="8628095"/>
            <a:chOff x="-1494503" y="-1401385"/>
            <a:chExt cx="11585660" cy="8628095"/>
          </a:xfrm>
          <a:blipFill>
            <a:blip r:embed="rId2"/>
            <a:stretch>
              <a:fillRect/>
            </a:stretch>
          </a:blipFill>
        </p:grpSpPr>
        <p:sp>
          <p:nvSpPr>
            <p:cNvPr id="5" name="Ορθογώνιο: Στρογγύλεμα γωνιών 4">
              <a:extLst>
                <a:ext uri="{FF2B5EF4-FFF2-40B4-BE49-F238E27FC236}">
                  <a16:creationId xmlns:a16="http://schemas.microsoft.com/office/drawing/2014/main" id="{528CEC12-179D-E91A-7099-353184019B63}"/>
                </a:ext>
              </a:extLst>
            </p:cNvPr>
            <p:cNvSpPr/>
            <p:nvPr/>
          </p:nvSpPr>
          <p:spPr>
            <a:xfrm rot="471176">
              <a:off x="-166261" y="-1401385"/>
              <a:ext cx="7083160" cy="292018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Στρογγύλεμα γωνιών 5">
              <a:extLst>
                <a:ext uri="{FF2B5EF4-FFF2-40B4-BE49-F238E27FC236}">
                  <a16:creationId xmlns:a16="http://schemas.microsoft.com/office/drawing/2014/main" id="{852C5C66-E783-D4F6-486A-B67DA016E813}"/>
                </a:ext>
              </a:extLst>
            </p:cNvPr>
            <p:cNvSpPr/>
            <p:nvPr/>
          </p:nvSpPr>
          <p:spPr>
            <a:xfrm rot="469617">
              <a:off x="-1396323" y="1800384"/>
              <a:ext cx="11487480" cy="2483978"/>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Στρογγύλεμα γωνιών 6">
              <a:extLst>
                <a:ext uri="{FF2B5EF4-FFF2-40B4-BE49-F238E27FC236}">
                  <a16:creationId xmlns:a16="http://schemas.microsoft.com/office/drawing/2014/main" id="{FD1E6154-EC75-DDBD-C71C-4F983D4E0038}"/>
                </a:ext>
              </a:extLst>
            </p:cNvPr>
            <p:cNvSpPr/>
            <p:nvPr/>
          </p:nvSpPr>
          <p:spPr>
            <a:xfrm rot="451417">
              <a:off x="-1494503" y="4306529"/>
              <a:ext cx="9655277" cy="2920181"/>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3" name="TextBox 2">
            <a:extLst>
              <a:ext uri="{FF2B5EF4-FFF2-40B4-BE49-F238E27FC236}">
                <a16:creationId xmlns:a16="http://schemas.microsoft.com/office/drawing/2014/main" id="{D51226E8-4FF3-0412-C4E5-ECD16C4D8FF2}"/>
              </a:ext>
            </a:extLst>
          </p:cNvPr>
          <p:cNvSpPr txBox="1"/>
          <p:nvPr/>
        </p:nvSpPr>
        <p:spPr>
          <a:xfrm>
            <a:off x="222853" y="861109"/>
            <a:ext cx="6685947" cy="4524315"/>
          </a:xfrm>
          <a:prstGeom prst="rect">
            <a:avLst/>
          </a:prstGeom>
          <a:noFill/>
        </p:spPr>
        <p:txBody>
          <a:bodyPr wrap="square">
            <a:spAutoFit/>
          </a:bodyPr>
          <a:lstStyle/>
          <a:p>
            <a:pPr marL="285750" indent="-285750">
              <a:buFont typeface="Wingdings" panose="05000000000000000000" pitchFamily="2" charset="2"/>
              <a:buChar char="Ø"/>
            </a:pPr>
            <a:r>
              <a:rPr lang="el-GR" sz="2400" dirty="0">
                <a:effectLst/>
                <a:latin typeface="Calibri" panose="020F0502020204030204" pitchFamily="34" charset="0"/>
                <a:ea typeface="Calibri" panose="020F0502020204030204" pitchFamily="34" charset="0"/>
                <a:cs typeface="Times New Roman" panose="02020603050405020304" pitchFamily="18" charset="0"/>
              </a:rPr>
              <a:t>Κατά τη διάρκεια της τουρκοκρατίας η περιοχή κατάφερε να διατηρήσει την εθνική της συνείδηση και τη θρησκευτική της πίστη και εξελίχθηκε σε ένα από τα πιο σημαντικά εμπορικά και πνευματικά κέντρα των Βαλκανίων.</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r>
              <a:rPr lang="el-GR" sz="2400" dirty="0">
                <a:effectLst/>
                <a:latin typeface="Calibri" panose="020F0502020204030204" pitchFamily="34" charset="0"/>
                <a:ea typeface="Calibri" panose="020F0502020204030204" pitchFamily="34" charset="0"/>
                <a:cs typeface="Times New Roman" panose="02020603050405020304" pitchFamily="18" charset="0"/>
              </a:rPr>
              <a:t>Κατά τον 15ο αιώνα η Καστοριά πληθυσμιακά συγκαταλέγεται στις μεγάλες πόλεις των Βαλκανίων.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r>
              <a:rPr lang="el-GR" sz="2400" dirty="0">
                <a:effectLst/>
                <a:latin typeface="Calibri" panose="020F0502020204030204" pitchFamily="34" charset="0"/>
                <a:ea typeface="Calibri" panose="020F0502020204030204" pitchFamily="34" charset="0"/>
                <a:cs typeface="Times New Roman" panose="02020603050405020304" pitchFamily="18" charset="0"/>
              </a:rPr>
              <a:t>Οι κάτοικοί της είναι κυρίως Χριστιανοί, αλλά σημαντική είναι και η παρουσία των Τούρκων και των Εβραίων. </a:t>
            </a:r>
            <a:br>
              <a:rPr lang="el-G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l-GR" sz="2400" dirty="0">
              <a:solidFill>
                <a:schemeClr val="bg1"/>
              </a:solidFill>
            </a:endParaRPr>
          </a:p>
        </p:txBody>
      </p:sp>
      <p:sp>
        <p:nvSpPr>
          <p:cNvPr id="9" name="TextBox 8">
            <a:extLst>
              <a:ext uri="{FF2B5EF4-FFF2-40B4-BE49-F238E27FC236}">
                <a16:creationId xmlns:a16="http://schemas.microsoft.com/office/drawing/2014/main" id="{219992A5-CD98-6B89-D293-01C8224FF220}"/>
              </a:ext>
            </a:extLst>
          </p:cNvPr>
          <p:cNvSpPr txBox="1"/>
          <p:nvPr/>
        </p:nvSpPr>
        <p:spPr>
          <a:xfrm>
            <a:off x="222853" y="4852594"/>
            <a:ext cx="8339136" cy="2091085"/>
          </a:xfrm>
          <a:prstGeom prst="rect">
            <a:avLst/>
          </a:prstGeom>
          <a:noFill/>
        </p:spPr>
        <p:txBody>
          <a:bodyPr wrap="square">
            <a:spAutoFit/>
          </a:bodyPr>
          <a:lstStyle/>
          <a:p>
            <a:pPr marL="285750" indent="-285750">
              <a:lnSpc>
                <a:spcPct val="115000"/>
              </a:lnSpc>
              <a:spcAft>
                <a:spcPts val="1000"/>
              </a:spcAft>
              <a:buFont typeface="Wingdings" panose="05000000000000000000" pitchFamily="2" charset="2"/>
              <a:buChar char="Ø"/>
            </a:pPr>
            <a:r>
              <a:rPr lang="el-GR" sz="2400" dirty="0">
                <a:effectLst/>
                <a:latin typeface="Calibri" panose="020F0502020204030204" pitchFamily="34" charset="0"/>
                <a:ea typeface="Calibri" panose="020F0502020204030204" pitchFamily="34" charset="0"/>
                <a:cs typeface="Times New Roman" panose="02020603050405020304" pitchFamily="18" charset="0"/>
              </a:rPr>
              <a:t>Τέλος κατά τον 16</a:t>
            </a:r>
            <a:r>
              <a:rPr lang="el-GR" sz="2400" baseline="30000" dirty="0">
                <a:effectLst/>
                <a:latin typeface="Calibri" panose="020F0502020204030204" pitchFamily="34" charset="0"/>
                <a:ea typeface="Calibri" panose="020F0502020204030204" pitchFamily="34" charset="0"/>
                <a:cs typeface="Times New Roman" panose="02020603050405020304" pitchFamily="18" charset="0"/>
              </a:rPr>
              <a:t>ο</a:t>
            </a:r>
            <a:r>
              <a:rPr lang="el-GR" sz="2400" dirty="0">
                <a:effectLst/>
                <a:latin typeface="Calibri" panose="020F0502020204030204" pitchFamily="34" charset="0"/>
                <a:ea typeface="Calibri" panose="020F0502020204030204" pitchFamily="34" charset="0"/>
                <a:cs typeface="Times New Roman" panose="02020603050405020304" pitchFamily="18" charset="0"/>
              </a:rPr>
              <a:t> αιώνα εντείνεται η επικοινωνία με τη  Βενετία και πυκνώνουν όχι μόνο οι εμπορικές αλλά και οι πολιτιστικές σχέσεις όπως φανερώνουν οι επιρροές σε φορητές εικόνες και τοιχογραφίες της εποχής.</a:t>
            </a:r>
            <a:br>
              <a:rPr lang="el-G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l-G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59BC7B1-7350-29D0-D80D-1988A025A43F}"/>
              </a:ext>
            </a:extLst>
          </p:cNvPr>
          <p:cNvSpPr txBox="1"/>
          <p:nvPr/>
        </p:nvSpPr>
        <p:spPr>
          <a:xfrm>
            <a:off x="7547188" y="91702"/>
            <a:ext cx="4097528" cy="3416320"/>
          </a:xfrm>
          <a:prstGeom prst="rect">
            <a:avLst/>
          </a:prstGeom>
          <a:noFill/>
        </p:spPr>
        <p:txBody>
          <a:bodyPr wrap="square">
            <a:spAutoFit/>
          </a:bodyPr>
          <a:lstStyle/>
          <a:p>
            <a:r>
              <a:rPr lang="el-GR" sz="5400" b="1" dirty="0">
                <a:effectLst/>
                <a:latin typeface="Times New Roman" panose="02020603050405020304" pitchFamily="18" charset="0"/>
                <a:ea typeface="Calibri" panose="020F0502020204030204" pitchFamily="34" charset="0"/>
              </a:rPr>
              <a:t>Η Καστοριά κατά τη βυζαντινή περίοδο</a:t>
            </a:r>
            <a:endParaRPr lang="el-GR" sz="5400" dirty="0"/>
          </a:p>
        </p:txBody>
      </p:sp>
      <p:sp>
        <p:nvSpPr>
          <p:cNvPr id="12" name="Οβάλ 11">
            <a:extLst>
              <a:ext uri="{FF2B5EF4-FFF2-40B4-BE49-F238E27FC236}">
                <a16:creationId xmlns:a16="http://schemas.microsoft.com/office/drawing/2014/main" id="{32D76D80-4DE3-4D9C-0808-5FCF6EAB873F}"/>
              </a:ext>
            </a:extLst>
          </p:cNvPr>
          <p:cNvSpPr/>
          <p:nvPr/>
        </p:nvSpPr>
        <p:spPr>
          <a:xfrm>
            <a:off x="8210748" y="3674687"/>
            <a:ext cx="3668889" cy="3206045"/>
          </a:xfrm>
          <a:prstGeom prst="ellipse">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363387432"/>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TotalTime>
  <Words>704</Words>
  <Application>Microsoft Office PowerPoint</Application>
  <PresentationFormat>Ευρεία οθόνη</PresentationFormat>
  <Paragraphs>46</Paragraphs>
  <Slides>11</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11</vt:i4>
      </vt:variant>
    </vt:vector>
  </HeadingPairs>
  <TitlesOfParts>
    <vt:vector size="18" baseType="lpstr">
      <vt:lpstr>Arial</vt:lpstr>
      <vt:lpstr>Calibri</vt:lpstr>
      <vt:lpstr>Calibri Light</vt:lpstr>
      <vt:lpstr>Constantia</vt:lpstr>
      <vt:lpstr>Times New Roman</vt:lpstr>
      <vt:lpstr>Wingdings</vt:lpstr>
      <vt:lpstr>Θέμα του Office</vt:lpstr>
      <vt:lpstr>Βυζαντινή Καστοριά</vt:lpstr>
      <vt:lpstr>Η θέση της Καστοριάς στον χάρτη</vt:lpstr>
      <vt:lpstr>Η Καστοριά κατά τη βυζαντινή περίοδο</vt:lpstr>
      <vt:lpstr>Η Καστοριά κατά τη βυζαντινή περίοδο</vt:lpstr>
      <vt:lpstr>Η Καστοριά κατά τη βυζαντινή περίοδο</vt:lpstr>
      <vt:lpstr>Η Καστοριά κατά τη βυζαντινή περίοδο</vt:lpstr>
      <vt:lpstr>Η Καστοριά κατά τη βυζαντινή περίοδο</vt:lpstr>
      <vt:lpstr>Η Καστοριά κατά τη βυζαντινή περίοδο</vt:lpstr>
      <vt:lpstr>Παρουσίαση του PowerPoint</vt:lpstr>
      <vt:lpstr>ΠΗΓΕΣ</vt:lpstr>
      <vt:lpstr>Την παρουσίαση επιμελήθηκαν οι μαθητές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Βυζαντινή Καστοριά</dc:title>
  <dc:creator>ΓΙΟΒΑΝΝΑ ΚΟΤΑΝΙΔΟΥ</dc:creator>
  <cp:lastModifiedBy>ΓΙΟΒΑΝΝΑ ΚΟΤΑΝΙΔΟΥ</cp:lastModifiedBy>
  <cp:revision>5</cp:revision>
  <dcterms:created xsi:type="dcterms:W3CDTF">2023-11-16T12:33:16Z</dcterms:created>
  <dcterms:modified xsi:type="dcterms:W3CDTF">2023-12-21T13:12:24Z</dcterms:modified>
</cp:coreProperties>
</file>