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0" r:id="rId4"/>
    <p:sldId id="267" r:id="rId5"/>
    <p:sldId id="259" r:id="rId6"/>
    <p:sldId id="261" r:id="rId7"/>
    <p:sldId id="268" r:id="rId8"/>
    <p:sldId id="269" r:id="rId9"/>
    <p:sldId id="262" r:id="rId10"/>
    <p:sldId id="263" r:id="rId11"/>
    <p:sldId id="266" r:id="rId12"/>
    <p:sldId id="264" r:id="rId13"/>
    <p:sldId id="270"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74" d="100"/>
          <a:sy n="74" d="100"/>
        </p:scale>
        <p:origin x="101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EB46D-F63D-499A-97C4-15DFC4F64C03}" type="datetimeFigureOut">
              <a:rPr lang="el-GR" smtClean="0"/>
              <a:t>25/6/2024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1294E-9163-4E4D-879F-3340F1BD03C9}" type="slidenum">
              <a:rPr lang="el-GR" smtClean="0"/>
              <a:t>‹#›</a:t>
            </a:fld>
            <a:endParaRPr lang="el-GR"/>
          </a:p>
        </p:txBody>
      </p:sp>
    </p:spTree>
    <p:extLst>
      <p:ext uri="{BB962C8B-B14F-4D97-AF65-F5344CB8AC3E}">
        <p14:creationId xmlns:p14="http://schemas.microsoft.com/office/powerpoint/2010/main" val="285597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001294E-9163-4E4D-879F-3340F1BD03C9}" type="slidenum">
              <a:rPr lang="el-GR" smtClean="0"/>
              <a:t>9</a:t>
            </a:fld>
            <a:endParaRPr lang="el-GR"/>
          </a:p>
        </p:txBody>
      </p:sp>
    </p:spTree>
    <p:extLst>
      <p:ext uri="{BB962C8B-B14F-4D97-AF65-F5344CB8AC3E}">
        <p14:creationId xmlns:p14="http://schemas.microsoft.com/office/powerpoint/2010/main" val="1463119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FF7078-1B54-F600-5887-48D8384BB79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A6FCACE-6388-58D2-5238-7069EE5A0B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2BC5876-B39D-944F-4074-F3A15772D6D2}"/>
              </a:ext>
            </a:extLst>
          </p:cNvPr>
          <p:cNvSpPr>
            <a:spLocks noGrp="1"/>
          </p:cNvSpPr>
          <p:nvPr>
            <p:ph type="dt" sz="half" idx="10"/>
          </p:nvPr>
        </p:nvSpPr>
        <p:spPr/>
        <p:txBody>
          <a:bodyPr/>
          <a:lstStyle/>
          <a:p>
            <a:fld id="{1A4281CC-40C3-4468-B46B-A7D015CF6300}" type="datetimeFigureOut">
              <a:rPr lang="el-GR" smtClean="0"/>
              <a:t>25/6/2024</a:t>
            </a:fld>
            <a:endParaRPr lang="el-GR"/>
          </a:p>
        </p:txBody>
      </p:sp>
      <p:sp>
        <p:nvSpPr>
          <p:cNvPr id="5" name="Θέση υποσέλιδου 4">
            <a:extLst>
              <a:ext uri="{FF2B5EF4-FFF2-40B4-BE49-F238E27FC236}">
                <a16:creationId xmlns:a16="http://schemas.microsoft.com/office/drawing/2014/main" id="{66B8F038-07F3-AF68-9EB6-36647F756E3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830B93D-54F6-74B9-AFE8-8FC0B1D4AD7A}"/>
              </a:ext>
            </a:extLst>
          </p:cNvPr>
          <p:cNvSpPr>
            <a:spLocks noGrp="1"/>
          </p:cNvSpPr>
          <p:nvPr>
            <p:ph type="sldNum" sz="quarter" idx="12"/>
          </p:nvPr>
        </p:nvSpPr>
        <p:spPr/>
        <p:txBody>
          <a:bodyPr/>
          <a:lstStyle/>
          <a:p>
            <a:fld id="{E406E2A7-403C-4ADB-8584-E0893783E798}" type="slidenum">
              <a:rPr lang="el-GR" smtClean="0"/>
              <a:t>‹#›</a:t>
            </a:fld>
            <a:endParaRPr lang="el-GR"/>
          </a:p>
        </p:txBody>
      </p:sp>
    </p:spTree>
    <p:extLst>
      <p:ext uri="{BB962C8B-B14F-4D97-AF65-F5344CB8AC3E}">
        <p14:creationId xmlns:p14="http://schemas.microsoft.com/office/powerpoint/2010/main" val="800317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FBF356-A054-ABE6-D15F-CCC814B4508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5C31D8D-FB83-2B6E-CF39-EA165907421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2952A7F-B861-72E7-FF96-EE40B3517783}"/>
              </a:ext>
            </a:extLst>
          </p:cNvPr>
          <p:cNvSpPr>
            <a:spLocks noGrp="1"/>
          </p:cNvSpPr>
          <p:nvPr>
            <p:ph type="dt" sz="half" idx="10"/>
          </p:nvPr>
        </p:nvSpPr>
        <p:spPr/>
        <p:txBody>
          <a:bodyPr/>
          <a:lstStyle/>
          <a:p>
            <a:fld id="{1A4281CC-40C3-4468-B46B-A7D015CF6300}" type="datetimeFigureOut">
              <a:rPr lang="el-GR" smtClean="0"/>
              <a:t>25/6/2024</a:t>
            </a:fld>
            <a:endParaRPr lang="el-GR"/>
          </a:p>
        </p:txBody>
      </p:sp>
      <p:sp>
        <p:nvSpPr>
          <p:cNvPr id="5" name="Θέση υποσέλιδου 4">
            <a:extLst>
              <a:ext uri="{FF2B5EF4-FFF2-40B4-BE49-F238E27FC236}">
                <a16:creationId xmlns:a16="http://schemas.microsoft.com/office/drawing/2014/main" id="{59FE1526-DBFF-9C92-8A15-BC33332F529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4A2AE7B-8D2D-A4B0-2CE0-23B19907E5DA}"/>
              </a:ext>
            </a:extLst>
          </p:cNvPr>
          <p:cNvSpPr>
            <a:spLocks noGrp="1"/>
          </p:cNvSpPr>
          <p:nvPr>
            <p:ph type="sldNum" sz="quarter" idx="12"/>
          </p:nvPr>
        </p:nvSpPr>
        <p:spPr/>
        <p:txBody>
          <a:bodyPr/>
          <a:lstStyle/>
          <a:p>
            <a:fld id="{E406E2A7-403C-4ADB-8584-E0893783E798}" type="slidenum">
              <a:rPr lang="el-GR" smtClean="0"/>
              <a:t>‹#›</a:t>
            </a:fld>
            <a:endParaRPr lang="el-GR"/>
          </a:p>
        </p:txBody>
      </p:sp>
    </p:spTree>
    <p:extLst>
      <p:ext uri="{BB962C8B-B14F-4D97-AF65-F5344CB8AC3E}">
        <p14:creationId xmlns:p14="http://schemas.microsoft.com/office/powerpoint/2010/main" val="356227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467570F-A318-AE19-3468-A36EC83FA28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6D12432-CD1F-3508-CD36-7F3934D8073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74D5EDC-6BE0-1A5F-6997-F010DAD5BF49}"/>
              </a:ext>
            </a:extLst>
          </p:cNvPr>
          <p:cNvSpPr>
            <a:spLocks noGrp="1"/>
          </p:cNvSpPr>
          <p:nvPr>
            <p:ph type="dt" sz="half" idx="10"/>
          </p:nvPr>
        </p:nvSpPr>
        <p:spPr/>
        <p:txBody>
          <a:bodyPr/>
          <a:lstStyle/>
          <a:p>
            <a:fld id="{1A4281CC-40C3-4468-B46B-A7D015CF6300}" type="datetimeFigureOut">
              <a:rPr lang="el-GR" smtClean="0"/>
              <a:t>25/6/2024</a:t>
            </a:fld>
            <a:endParaRPr lang="el-GR"/>
          </a:p>
        </p:txBody>
      </p:sp>
      <p:sp>
        <p:nvSpPr>
          <p:cNvPr id="5" name="Θέση υποσέλιδου 4">
            <a:extLst>
              <a:ext uri="{FF2B5EF4-FFF2-40B4-BE49-F238E27FC236}">
                <a16:creationId xmlns:a16="http://schemas.microsoft.com/office/drawing/2014/main" id="{B3F210FF-19FE-00F9-56B4-DAB250D9A3A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7A0F90B-39AF-3B1C-4CFC-2B6C2CE8A8B2}"/>
              </a:ext>
            </a:extLst>
          </p:cNvPr>
          <p:cNvSpPr>
            <a:spLocks noGrp="1"/>
          </p:cNvSpPr>
          <p:nvPr>
            <p:ph type="sldNum" sz="quarter" idx="12"/>
          </p:nvPr>
        </p:nvSpPr>
        <p:spPr/>
        <p:txBody>
          <a:bodyPr/>
          <a:lstStyle/>
          <a:p>
            <a:fld id="{E406E2A7-403C-4ADB-8584-E0893783E798}" type="slidenum">
              <a:rPr lang="el-GR" smtClean="0"/>
              <a:t>‹#›</a:t>
            </a:fld>
            <a:endParaRPr lang="el-GR"/>
          </a:p>
        </p:txBody>
      </p:sp>
    </p:spTree>
    <p:extLst>
      <p:ext uri="{BB962C8B-B14F-4D97-AF65-F5344CB8AC3E}">
        <p14:creationId xmlns:p14="http://schemas.microsoft.com/office/powerpoint/2010/main" val="327005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5BB2DA-6BC2-C4A1-CAC9-C2C57CDF471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0574BB0-EF78-53D5-B675-90BED5D6FCC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B811CE5-055C-DD35-1DE8-36B53834D114}"/>
              </a:ext>
            </a:extLst>
          </p:cNvPr>
          <p:cNvSpPr>
            <a:spLocks noGrp="1"/>
          </p:cNvSpPr>
          <p:nvPr>
            <p:ph type="dt" sz="half" idx="10"/>
          </p:nvPr>
        </p:nvSpPr>
        <p:spPr/>
        <p:txBody>
          <a:bodyPr/>
          <a:lstStyle/>
          <a:p>
            <a:fld id="{1A4281CC-40C3-4468-B46B-A7D015CF6300}" type="datetimeFigureOut">
              <a:rPr lang="el-GR" smtClean="0"/>
              <a:t>25/6/2024</a:t>
            </a:fld>
            <a:endParaRPr lang="el-GR"/>
          </a:p>
        </p:txBody>
      </p:sp>
      <p:sp>
        <p:nvSpPr>
          <p:cNvPr id="5" name="Θέση υποσέλιδου 4">
            <a:extLst>
              <a:ext uri="{FF2B5EF4-FFF2-40B4-BE49-F238E27FC236}">
                <a16:creationId xmlns:a16="http://schemas.microsoft.com/office/drawing/2014/main" id="{9826FFBE-582F-AA00-A93C-99D18BD024A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30CD56D-9042-22C8-818A-A385AAFEAACD}"/>
              </a:ext>
            </a:extLst>
          </p:cNvPr>
          <p:cNvSpPr>
            <a:spLocks noGrp="1"/>
          </p:cNvSpPr>
          <p:nvPr>
            <p:ph type="sldNum" sz="quarter" idx="12"/>
          </p:nvPr>
        </p:nvSpPr>
        <p:spPr/>
        <p:txBody>
          <a:bodyPr/>
          <a:lstStyle/>
          <a:p>
            <a:fld id="{E406E2A7-403C-4ADB-8584-E0893783E798}" type="slidenum">
              <a:rPr lang="el-GR" smtClean="0"/>
              <a:t>‹#›</a:t>
            </a:fld>
            <a:endParaRPr lang="el-GR"/>
          </a:p>
        </p:txBody>
      </p:sp>
    </p:spTree>
    <p:extLst>
      <p:ext uri="{BB962C8B-B14F-4D97-AF65-F5344CB8AC3E}">
        <p14:creationId xmlns:p14="http://schemas.microsoft.com/office/powerpoint/2010/main" val="23650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1A4595-BF3C-FC01-0615-024792821B5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B25289B-D49F-EB59-9A7D-AB6A9EE39B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5B1E57A-9F9E-1E5D-8DF9-A1A7D3348AA7}"/>
              </a:ext>
            </a:extLst>
          </p:cNvPr>
          <p:cNvSpPr>
            <a:spLocks noGrp="1"/>
          </p:cNvSpPr>
          <p:nvPr>
            <p:ph type="dt" sz="half" idx="10"/>
          </p:nvPr>
        </p:nvSpPr>
        <p:spPr/>
        <p:txBody>
          <a:bodyPr/>
          <a:lstStyle/>
          <a:p>
            <a:fld id="{1A4281CC-40C3-4468-B46B-A7D015CF6300}" type="datetimeFigureOut">
              <a:rPr lang="el-GR" smtClean="0"/>
              <a:t>25/6/2024</a:t>
            </a:fld>
            <a:endParaRPr lang="el-GR"/>
          </a:p>
        </p:txBody>
      </p:sp>
      <p:sp>
        <p:nvSpPr>
          <p:cNvPr id="5" name="Θέση υποσέλιδου 4">
            <a:extLst>
              <a:ext uri="{FF2B5EF4-FFF2-40B4-BE49-F238E27FC236}">
                <a16:creationId xmlns:a16="http://schemas.microsoft.com/office/drawing/2014/main" id="{6701AD0F-1ED2-87CE-6C35-AF0D73B7045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3D1D956-09FD-F6BD-7862-E5DF06194AE2}"/>
              </a:ext>
            </a:extLst>
          </p:cNvPr>
          <p:cNvSpPr>
            <a:spLocks noGrp="1"/>
          </p:cNvSpPr>
          <p:nvPr>
            <p:ph type="sldNum" sz="quarter" idx="12"/>
          </p:nvPr>
        </p:nvSpPr>
        <p:spPr/>
        <p:txBody>
          <a:bodyPr/>
          <a:lstStyle/>
          <a:p>
            <a:fld id="{E406E2A7-403C-4ADB-8584-E0893783E798}" type="slidenum">
              <a:rPr lang="el-GR" smtClean="0"/>
              <a:t>‹#›</a:t>
            </a:fld>
            <a:endParaRPr lang="el-GR"/>
          </a:p>
        </p:txBody>
      </p:sp>
    </p:spTree>
    <p:extLst>
      <p:ext uri="{BB962C8B-B14F-4D97-AF65-F5344CB8AC3E}">
        <p14:creationId xmlns:p14="http://schemas.microsoft.com/office/powerpoint/2010/main" val="164067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2228BC-2A05-CE46-62A6-D18A7C136C3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C5E36F1-780A-A4F6-9273-B21AD25DE88A}"/>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52A0C4D-39D5-B621-9096-25CA1EB06A5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A7E9E3D-EEF9-D545-2EC6-4CE978546532}"/>
              </a:ext>
            </a:extLst>
          </p:cNvPr>
          <p:cNvSpPr>
            <a:spLocks noGrp="1"/>
          </p:cNvSpPr>
          <p:nvPr>
            <p:ph type="dt" sz="half" idx="10"/>
          </p:nvPr>
        </p:nvSpPr>
        <p:spPr/>
        <p:txBody>
          <a:bodyPr/>
          <a:lstStyle/>
          <a:p>
            <a:fld id="{1A4281CC-40C3-4468-B46B-A7D015CF6300}" type="datetimeFigureOut">
              <a:rPr lang="el-GR" smtClean="0"/>
              <a:t>25/6/2024</a:t>
            </a:fld>
            <a:endParaRPr lang="el-GR"/>
          </a:p>
        </p:txBody>
      </p:sp>
      <p:sp>
        <p:nvSpPr>
          <p:cNvPr id="6" name="Θέση υποσέλιδου 5">
            <a:extLst>
              <a:ext uri="{FF2B5EF4-FFF2-40B4-BE49-F238E27FC236}">
                <a16:creationId xmlns:a16="http://schemas.microsoft.com/office/drawing/2014/main" id="{B11192B0-8A20-3EDE-8800-6A5AAB8307E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76EEAF7-6B95-AF25-B1F3-433D6FCFD208}"/>
              </a:ext>
            </a:extLst>
          </p:cNvPr>
          <p:cNvSpPr>
            <a:spLocks noGrp="1"/>
          </p:cNvSpPr>
          <p:nvPr>
            <p:ph type="sldNum" sz="quarter" idx="12"/>
          </p:nvPr>
        </p:nvSpPr>
        <p:spPr/>
        <p:txBody>
          <a:bodyPr/>
          <a:lstStyle/>
          <a:p>
            <a:fld id="{E406E2A7-403C-4ADB-8584-E0893783E798}" type="slidenum">
              <a:rPr lang="el-GR" smtClean="0"/>
              <a:t>‹#›</a:t>
            </a:fld>
            <a:endParaRPr lang="el-GR"/>
          </a:p>
        </p:txBody>
      </p:sp>
    </p:spTree>
    <p:extLst>
      <p:ext uri="{BB962C8B-B14F-4D97-AF65-F5344CB8AC3E}">
        <p14:creationId xmlns:p14="http://schemas.microsoft.com/office/powerpoint/2010/main" val="332465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B04983-6F9C-0F75-3FD4-3C973F96458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7BDB885-A7B4-00F5-2B61-2C3BD1718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398E728-829C-61A3-9B50-9560C3D2775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BF2C80E-260E-F6F5-8BD1-3C07574B9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E4738D3-A31E-D336-C4BE-D0151783B37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A040C31D-0AB4-D889-864A-D83CE21C2849}"/>
              </a:ext>
            </a:extLst>
          </p:cNvPr>
          <p:cNvSpPr>
            <a:spLocks noGrp="1"/>
          </p:cNvSpPr>
          <p:nvPr>
            <p:ph type="dt" sz="half" idx="10"/>
          </p:nvPr>
        </p:nvSpPr>
        <p:spPr/>
        <p:txBody>
          <a:bodyPr/>
          <a:lstStyle/>
          <a:p>
            <a:fld id="{1A4281CC-40C3-4468-B46B-A7D015CF6300}" type="datetimeFigureOut">
              <a:rPr lang="el-GR" smtClean="0"/>
              <a:t>25/6/2024</a:t>
            </a:fld>
            <a:endParaRPr lang="el-GR"/>
          </a:p>
        </p:txBody>
      </p:sp>
      <p:sp>
        <p:nvSpPr>
          <p:cNvPr id="8" name="Θέση υποσέλιδου 7">
            <a:extLst>
              <a:ext uri="{FF2B5EF4-FFF2-40B4-BE49-F238E27FC236}">
                <a16:creationId xmlns:a16="http://schemas.microsoft.com/office/drawing/2014/main" id="{47D3D397-32C5-9D26-9C63-15E6A6F26B6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0B22E43-A7A7-465F-6A6C-8662FBB95F3A}"/>
              </a:ext>
            </a:extLst>
          </p:cNvPr>
          <p:cNvSpPr>
            <a:spLocks noGrp="1"/>
          </p:cNvSpPr>
          <p:nvPr>
            <p:ph type="sldNum" sz="quarter" idx="12"/>
          </p:nvPr>
        </p:nvSpPr>
        <p:spPr/>
        <p:txBody>
          <a:bodyPr/>
          <a:lstStyle/>
          <a:p>
            <a:fld id="{E406E2A7-403C-4ADB-8584-E0893783E798}" type="slidenum">
              <a:rPr lang="el-GR" smtClean="0"/>
              <a:t>‹#›</a:t>
            </a:fld>
            <a:endParaRPr lang="el-GR"/>
          </a:p>
        </p:txBody>
      </p:sp>
    </p:spTree>
    <p:extLst>
      <p:ext uri="{BB962C8B-B14F-4D97-AF65-F5344CB8AC3E}">
        <p14:creationId xmlns:p14="http://schemas.microsoft.com/office/powerpoint/2010/main" val="238944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D96321-643F-15DD-6CA0-4F7D0CC0BC4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EFE51C2-0AA8-E055-5B9A-D60BB50BC193}"/>
              </a:ext>
            </a:extLst>
          </p:cNvPr>
          <p:cNvSpPr>
            <a:spLocks noGrp="1"/>
          </p:cNvSpPr>
          <p:nvPr>
            <p:ph type="dt" sz="half" idx="10"/>
          </p:nvPr>
        </p:nvSpPr>
        <p:spPr/>
        <p:txBody>
          <a:bodyPr/>
          <a:lstStyle/>
          <a:p>
            <a:fld id="{1A4281CC-40C3-4468-B46B-A7D015CF6300}" type="datetimeFigureOut">
              <a:rPr lang="el-GR" smtClean="0"/>
              <a:t>25/6/2024</a:t>
            </a:fld>
            <a:endParaRPr lang="el-GR"/>
          </a:p>
        </p:txBody>
      </p:sp>
      <p:sp>
        <p:nvSpPr>
          <p:cNvPr id="4" name="Θέση υποσέλιδου 3">
            <a:extLst>
              <a:ext uri="{FF2B5EF4-FFF2-40B4-BE49-F238E27FC236}">
                <a16:creationId xmlns:a16="http://schemas.microsoft.com/office/drawing/2014/main" id="{65640F2B-193C-7ADD-71CC-A8B07D030C4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1839F13-8586-AF67-3464-46718AD72574}"/>
              </a:ext>
            </a:extLst>
          </p:cNvPr>
          <p:cNvSpPr>
            <a:spLocks noGrp="1"/>
          </p:cNvSpPr>
          <p:nvPr>
            <p:ph type="sldNum" sz="quarter" idx="12"/>
          </p:nvPr>
        </p:nvSpPr>
        <p:spPr/>
        <p:txBody>
          <a:bodyPr/>
          <a:lstStyle/>
          <a:p>
            <a:fld id="{E406E2A7-403C-4ADB-8584-E0893783E798}" type="slidenum">
              <a:rPr lang="el-GR" smtClean="0"/>
              <a:t>‹#›</a:t>
            </a:fld>
            <a:endParaRPr lang="el-GR"/>
          </a:p>
        </p:txBody>
      </p:sp>
    </p:spTree>
    <p:extLst>
      <p:ext uri="{BB962C8B-B14F-4D97-AF65-F5344CB8AC3E}">
        <p14:creationId xmlns:p14="http://schemas.microsoft.com/office/powerpoint/2010/main" val="154477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C084522-7DF6-69CD-30DD-33FECE0B6AC7}"/>
              </a:ext>
            </a:extLst>
          </p:cNvPr>
          <p:cNvSpPr>
            <a:spLocks noGrp="1"/>
          </p:cNvSpPr>
          <p:nvPr>
            <p:ph type="dt" sz="half" idx="10"/>
          </p:nvPr>
        </p:nvSpPr>
        <p:spPr/>
        <p:txBody>
          <a:bodyPr/>
          <a:lstStyle/>
          <a:p>
            <a:fld id="{1A4281CC-40C3-4468-B46B-A7D015CF6300}" type="datetimeFigureOut">
              <a:rPr lang="el-GR" smtClean="0"/>
              <a:t>25/6/2024</a:t>
            </a:fld>
            <a:endParaRPr lang="el-GR"/>
          </a:p>
        </p:txBody>
      </p:sp>
      <p:sp>
        <p:nvSpPr>
          <p:cNvPr id="3" name="Θέση υποσέλιδου 2">
            <a:extLst>
              <a:ext uri="{FF2B5EF4-FFF2-40B4-BE49-F238E27FC236}">
                <a16:creationId xmlns:a16="http://schemas.microsoft.com/office/drawing/2014/main" id="{B43FF9B0-8FE7-C06D-F6A0-DA56DCDA4A6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13AEE088-B536-7839-8B90-53B201EE3764}"/>
              </a:ext>
            </a:extLst>
          </p:cNvPr>
          <p:cNvSpPr>
            <a:spLocks noGrp="1"/>
          </p:cNvSpPr>
          <p:nvPr>
            <p:ph type="sldNum" sz="quarter" idx="12"/>
          </p:nvPr>
        </p:nvSpPr>
        <p:spPr/>
        <p:txBody>
          <a:bodyPr/>
          <a:lstStyle/>
          <a:p>
            <a:fld id="{E406E2A7-403C-4ADB-8584-E0893783E798}" type="slidenum">
              <a:rPr lang="el-GR" smtClean="0"/>
              <a:t>‹#›</a:t>
            </a:fld>
            <a:endParaRPr lang="el-GR"/>
          </a:p>
        </p:txBody>
      </p:sp>
    </p:spTree>
    <p:extLst>
      <p:ext uri="{BB962C8B-B14F-4D97-AF65-F5344CB8AC3E}">
        <p14:creationId xmlns:p14="http://schemas.microsoft.com/office/powerpoint/2010/main" val="427587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19EC52-1B31-75B2-3CBA-1BD952D572B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4BF24B2-7252-4721-269F-585B2A09F5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40B7964-D326-D2F7-B4FE-AACF88CC5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79F7DBA-93A0-E087-77F3-8F61161B91D2}"/>
              </a:ext>
            </a:extLst>
          </p:cNvPr>
          <p:cNvSpPr>
            <a:spLocks noGrp="1"/>
          </p:cNvSpPr>
          <p:nvPr>
            <p:ph type="dt" sz="half" idx="10"/>
          </p:nvPr>
        </p:nvSpPr>
        <p:spPr/>
        <p:txBody>
          <a:bodyPr/>
          <a:lstStyle/>
          <a:p>
            <a:fld id="{1A4281CC-40C3-4468-B46B-A7D015CF6300}" type="datetimeFigureOut">
              <a:rPr lang="el-GR" smtClean="0"/>
              <a:t>25/6/2024</a:t>
            </a:fld>
            <a:endParaRPr lang="el-GR"/>
          </a:p>
        </p:txBody>
      </p:sp>
      <p:sp>
        <p:nvSpPr>
          <p:cNvPr id="6" name="Θέση υποσέλιδου 5">
            <a:extLst>
              <a:ext uri="{FF2B5EF4-FFF2-40B4-BE49-F238E27FC236}">
                <a16:creationId xmlns:a16="http://schemas.microsoft.com/office/drawing/2014/main" id="{85B8BBDF-30A3-FC02-4CEA-0C80F8760A0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A8D34C6-F149-2F1A-0E8E-CF7F2A3679AF}"/>
              </a:ext>
            </a:extLst>
          </p:cNvPr>
          <p:cNvSpPr>
            <a:spLocks noGrp="1"/>
          </p:cNvSpPr>
          <p:nvPr>
            <p:ph type="sldNum" sz="quarter" idx="12"/>
          </p:nvPr>
        </p:nvSpPr>
        <p:spPr/>
        <p:txBody>
          <a:bodyPr/>
          <a:lstStyle/>
          <a:p>
            <a:fld id="{E406E2A7-403C-4ADB-8584-E0893783E798}" type="slidenum">
              <a:rPr lang="el-GR" smtClean="0"/>
              <a:t>‹#›</a:t>
            </a:fld>
            <a:endParaRPr lang="el-GR"/>
          </a:p>
        </p:txBody>
      </p:sp>
    </p:spTree>
    <p:extLst>
      <p:ext uri="{BB962C8B-B14F-4D97-AF65-F5344CB8AC3E}">
        <p14:creationId xmlns:p14="http://schemas.microsoft.com/office/powerpoint/2010/main" val="38865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8248C0-16C1-C1FA-5F7B-685B3E31B4D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695E5E1-7D0A-D5C8-E72A-73BB918C66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75E0674-4030-89AE-3A99-BC74893F9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62FD008-C681-373A-3E68-06ECA0DCF014}"/>
              </a:ext>
            </a:extLst>
          </p:cNvPr>
          <p:cNvSpPr>
            <a:spLocks noGrp="1"/>
          </p:cNvSpPr>
          <p:nvPr>
            <p:ph type="dt" sz="half" idx="10"/>
          </p:nvPr>
        </p:nvSpPr>
        <p:spPr/>
        <p:txBody>
          <a:bodyPr/>
          <a:lstStyle/>
          <a:p>
            <a:fld id="{1A4281CC-40C3-4468-B46B-A7D015CF6300}" type="datetimeFigureOut">
              <a:rPr lang="el-GR" smtClean="0"/>
              <a:t>25/6/2024</a:t>
            </a:fld>
            <a:endParaRPr lang="el-GR"/>
          </a:p>
        </p:txBody>
      </p:sp>
      <p:sp>
        <p:nvSpPr>
          <p:cNvPr id="6" name="Θέση υποσέλιδου 5">
            <a:extLst>
              <a:ext uri="{FF2B5EF4-FFF2-40B4-BE49-F238E27FC236}">
                <a16:creationId xmlns:a16="http://schemas.microsoft.com/office/drawing/2014/main" id="{D1F9990B-4B9C-B217-EA84-1E8264A1299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8E8EA21-2CC8-09F4-6383-923958212A5D}"/>
              </a:ext>
            </a:extLst>
          </p:cNvPr>
          <p:cNvSpPr>
            <a:spLocks noGrp="1"/>
          </p:cNvSpPr>
          <p:nvPr>
            <p:ph type="sldNum" sz="quarter" idx="12"/>
          </p:nvPr>
        </p:nvSpPr>
        <p:spPr/>
        <p:txBody>
          <a:bodyPr/>
          <a:lstStyle/>
          <a:p>
            <a:fld id="{E406E2A7-403C-4ADB-8584-E0893783E798}" type="slidenum">
              <a:rPr lang="el-GR" smtClean="0"/>
              <a:t>‹#›</a:t>
            </a:fld>
            <a:endParaRPr lang="el-GR"/>
          </a:p>
        </p:txBody>
      </p:sp>
    </p:spTree>
    <p:extLst>
      <p:ext uri="{BB962C8B-B14F-4D97-AF65-F5344CB8AC3E}">
        <p14:creationId xmlns:p14="http://schemas.microsoft.com/office/powerpoint/2010/main" val="70295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D4A8C3F-A581-C5ED-9705-9584FFD93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8585D8F-65C7-172E-C24B-D05F91C5CD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E36C573-3385-9EB7-6C8C-23C61874B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281CC-40C3-4468-B46B-A7D015CF6300}" type="datetimeFigureOut">
              <a:rPr lang="el-GR" smtClean="0"/>
              <a:t>25/6/2024</a:t>
            </a:fld>
            <a:endParaRPr lang="el-GR"/>
          </a:p>
        </p:txBody>
      </p:sp>
      <p:sp>
        <p:nvSpPr>
          <p:cNvPr id="5" name="Θέση υποσέλιδου 4">
            <a:extLst>
              <a:ext uri="{FF2B5EF4-FFF2-40B4-BE49-F238E27FC236}">
                <a16:creationId xmlns:a16="http://schemas.microsoft.com/office/drawing/2014/main" id="{AFB1C467-B135-7345-D27E-57711D018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FEFD312-3227-F619-F7FD-F5AB6271F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6E2A7-403C-4ADB-8584-E0893783E798}" type="slidenum">
              <a:rPr lang="el-GR" smtClean="0"/>
              <a:t>‹#›</a:t>
            </a:fld>
            <a:endParaRPr lang="el-GR"/>
          </a:p>
        </p:txBody>
      </p:sp>
    </p:spTree>
    <p:extLst>
      <p:ext uri="{BB962C8B-B14F-4D97-AF65-F5344CB8AC3E}">
        <p14:creationId xmlns:p14="http://schemas.microsoft.com/office/powerpoint/2010/main" val="405213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class.sch.gr/modules/link/?course=050104017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adlet.com/aghelou/padlet-krfdtfm0udrn7p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655172-0A9B-AFC9-408F-F8A1C74CD5E9}"/>
              </a:ext>
            </a:extLst>
          </p:cNvPr>
          <p:cNvSpPr>
            <a:spLocks noGrp="1"/>
          </p:cNvSpPr>
          <p:nvPr>
            <p:ph type="ctrTitle"/>
          </p:nvPr>
        </p:nvSpPr>
        <p:spPr/>
        <p:txBody>
          <a:bodyPr/>
          <a:lstStyle/>
          <a:p>
            <a:r>
              <a:rPr lang="el-GR" i="1" dirty="0">
                <a:solidFill>
                  <a:srgbClr val="FF0000"/>
                </a:solidFill>
              </a:rPr>
              <a:t>1</a:t>
            </a:r>
            <a:r>
              <a:rPr lang="el-GR" i="1" baseline="30000" dirty="0">
                <a:solidFill>
                  <a:srgbClr val="FF0000"/>
                </a:solidFill>
              </a:rPr>
              <a:t>ο</a:t>
            </a:r>
            <a:r>
              <a:rPr lang="el-GR" i="1" dirty="0">
                <a:solidFill>
                  <a:srgbClr val="FF0000"/>
                </a:solidFill>
              </a:rPr>
              <a:t> πρότυπο γυμνάσιο Αθήνας</a:t>
            </a:r>
          </a:p>
        </p:txBody>
      </p:sp>
      <p:sp>
        <p:nvSpPr>
          <p:cNvPr id="3" name="Υπότιτλος 2">
            <a:extLst>
              <a:ext uri="{FF2B5EF4-FFF2-40B4-BE49-F238E27FC236}">
                <a16:creationId xmlns:a16="http://schemas.microsoft.com/office/drawing/2014/main" id="{C3227AC8-E091-622C-BAE7-18712AE07D8D}"/>
              </a:ext>
            </a:extLst>
          </p:cNvPr>
          <p:cNvSpPr>
            <a:spLocks noGrp="1"/>
          </p:cNvSpPr>
          <p:nvPr>
            <p:ph type="subTitle" idx="1"/>
          </p:nvPr>
        </p:nvSpPr>
        <p:spPr/>
        <p:txBody>
          <a:bodyPr>
            <a:normAutofit fontScale="92500" lnSpcReduction="20000"/>
          </a:bodyPr>
          <a:lstStyle/>
          <a:p>
            <a:r>
              <a:rPr lang="el-GR" sz="4000" i="1" dirty="0">
                <a:solidFill>
                  <a:srgbClr val="002060"/>
                </a:solidFill>
              </a:rPr>
              <a:t>Αναζητώντας την ιστορία του σχολείου μου….</a:t>
            </a:r>
          </a:p>
          <a:p>
            <a:endParaRPr lang="el-GR" sz="4000" i="1" dirty="0">
              <a:solidFill>
                <a:srgbClr val="002060"/>
              </a:solidFill>
            </a:endParaRPr>
          </a:p>
          <a:p>
            <a:r>
              <a:rPr lang="el-GR" sz="4000" i="1" dirty="0">
                <a:solidFill>
                  <a:srgbClr val="002060"/>
                </a:solidFill>
              </a:rPr>
              <a:t>Αγγέλου Β.      Πετροπούλου Ν.</a:t>
            </a:r>
          </a:p>
        </p:txBody>
      </p:sp>
    </p:spTree>
    <p:extLst>
      <p:ext uri="{BB962C8B-B14F-4D97-AF65-F5344CB8AC3E}">
        <p14:creationId xmlns:p14="http://schemas.microsoft.com/office/powerpoint/2010/main" val="110913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ABCCAF-F5F9-D993-26E6-738EA462F2E4}"/>
              </a:ext>
            </a:extLst>
          </p:cNvPr>
          <p:cNvSpPr>
            <a:spLocks noGrp="1"/>
          </p:cNvSpPr>
          <p:nvPr>
            <p:ph type="title"/>
          </p:nvPr>
        </p:nvSpPr>
        <p:spPr>
          <a:xfrm>
            <a:off x="838200" y="365125"/>
            <a:ext cx="10515600" cy="785249"/>
          </a:xfrm>
        </p:spPr>
        <p:txBody>
          <a:bodyPr/>
          <a:lstStyle/>
          <a:p>
            <a:pPr algn="ctr"/>
            <a:r>
              <a:rPr lang="el-GR" b="1" i="1" dirty="0">
                <a:solidFill>
                  <a:srgbClr val="0070C0"/>
                </a:solidFill>
              </a:rPr>
              <a:t>Οι επισκέψεις μας</a:t>
            </a:r>
          </a:p>
        </p:txBody>
      </p:sp>
      <p:sp>
        <p:nvSpPr>
          <p:cNvPr id="3" name="Θέση περιεχομένου 2">
            <a:extLst>
              <a:ext uri="{FF2B5EF4-FFF2-40B4-BE49-F238E27FC236}">
                <a16:creationId xmlns:a16="http://schemas.microsoft.com/office/drawing/2014/main" id="{BC2B58D3-5C90-6F26-47DD-7EB241321FD3}"/>
              </a:ext>
            </a:extLst>
          </p:cNvPr>
          <p:cNvSpPr>
            <a:spLocks noGrp="1"/>
          </p:cNvSpPr>
          <p:nvPr>
            <p:ph idx="1"/>
          </p:nvPr>
        </p:nvSpPr>
        <p:spPr>
          <a:xfrm>
            <a:off x="838200" y="1081548"/>
            <a:ext cx="10515600" cy="5095415"/>
          </a:xfrm>
        </p:spPr>
        <p:txBody>
          <a:bodyPr>
            <a:normAutofit/>
          </a:bodyPr>
          <a:lstStyle/>
          <a:p>
            <a:pPr marL="0" indent="0" algn="just">
              <a:lnSpc>
                <a:spcPct val="107000"/>
              </a:lnSpc>
              <a:spcAft>
                <a:spcPts val="800"/>
              </a:spcAft>
              <a:buNone/>
            </a:pPr>
            <a:r>
              <a:rPr lang="el-GR" kern="100" dirty="0">
                <a:effectLst/>
                <a:latin typeface="Calibri" panose="020F0502020204030204" pitchFamily="34" charset="0"/>
                <a:ea typeface="Calibri" panose="020F0502020204030204" pitchFamily="34" charset="0"/>
                <a:cs typeface="Times New Roman" panose="02020603050405020304" pitchFamily="18" charset="0"/>
              </a:rPr>
              <a:t>Στις επισκέψεις που πραγματοποιήσαμε καθώς εξελίσσονταν οι δραστηριότητες των θεματικών μας και ιδιαίτερα όταν ανιχνεύαμε χωροταξικά τόπους και κτίρια που φιλοξένησαν το σχολείο μας,</a:t>
            </a:r>
          </a:p>
          <a:p>
            <a:pPr marL="0" indent="0" algn="just">
              <a:lnSpc>
                <a:spcPct val="107000"/>
              </a:lnSpc>
              <a:spcAft>
                <a:spcPts val="800"/>
              </a:spcAft>
              <a:buNone/>
            </a:pPr>
            <a:r>
              <a:rPr lang="el-GR" kern="100" dirty="0">
                <a:latin typeface="Calibri" panose="020F0502020204030204" pitchFamily="34" charset="0"/>
                <a:ea typeface="Calibri" panose="020F0502020204030204" pitchFamily="34" charset="0"/>
                <a:cs typeface="Times New Roman" panose="02020603050405020304" pitchFamily="18" charset="0"/>
              </a:rPr>
              <a:t>  </a:t>
            </a:r>
            <a:r>
              <a:rPr lang="el-GR" sz="32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Συμμετείχαμε ενεργά </a:t>
            </a:r>
          </a:p>
          <a:p>
            <a:pPr algn="just">
              <a:lnSpc>
                <a:spcPct val="107000"/>
              </a:lnSpc>
              <a:spcAft>
                <a:spcPts val="800"/>
              </a:spcAft>
              <a:buFont typeface="Wingdings" panose="05000000000000000000" pitchFamily="2" charset="2"/>
              <a:buChar char="Ø"/>
            </a:pPr>
            <a:r>
              <a:rPr lang="el-GR" sz="3200" kern="100" dirty="0">
                <a:effectLst/>
                <a:latin typeface="Calibri" panose="020F0502020204030204" pitchFamily="34" charset="0"/>
                <a:ea typeface="Calibri" panose="020F0502020204030204" pitchFamily="34" charset="0"/>
                <a:cs typeface="Times New Roman" panose="02020603050405020304" pitchFamily="18" charset="0"/>
              </a:rPr>
              <a:t>με παρουσιάσεις της έρευνάς μας, </a:t>
            </a:r>
          </a:p>
          <a:p>
            <a:pPr algn="just">
              <a:lnSpc>
                <a:spcPct val="107000"/>
              </a:lnSpc>
              <a:spcAft>
                <a:spcPts val="800"/>
              </a:spcAft>
              <a:buFont typeface="Wingdings" panose="05000000000000000000" pitchFamily="2" charset="2"/>
              <a:buChar char="Ø"/>
            </a:pPr>
            <a:r>
              <a:rPr lang="el-GR" sz="3200" kern="100" dirty="0">
                <a:latin typeface="Calibri" panose="020F0502020204030204" pitchFamily="34" charset="0"/>
                <a:ea typeface="Calibri" panose="020F0502020204030204" pitchFamily="34" charset="0"/>
                <a:cs typeface="Times New Roman" panose="02020603050405020304" pitchFamily="18" charset="0"/>
              </a:rPr>
              <a:t>μ</a:t>
            </a:r>
            <a:r>
              <a:rPr lang="el-GR" sz="3200" kern="100" dirty="0">
                <a:effectLst/>
                <a:latin typeface="Calibri" panose="020F0502020204030204" pitchFamily="34" charset="0"/>
                <a:ea typeface="Calibri" panose="020F0502020204030204" pitchFamily="34" charset="0"/>
                <a:cs typeface="Times New Roman" panose="02020603050405020304" pitchFamily="18" charset="0"/>
              </a:rPr>
              <a:t>ε ερωτήσεις </a:t>
            </a:r>
          </a:p>
          <a:p>
            <a:pPr algn="just">
              <a:lnSpc>
                <a:spcPct val="107000"/>
              </a:lnSpc>
              <a:spcAft>
                <a:spcPts val="800"/>
              </a:spcAft>
              <a:buFont typeface="Wingdings" panose="05000000000000000000" pitchFamily="2" charset="2"/>
              <a:buChar char="Ø"/>
            </a:pPr>
            <a:r>
              <a:rPr lang="el-GR" sz="3200" kern="100" dirty="0">
                <a:effectLst/>
                <a:latin typeface="Calibri" panose="020F0502020204030204" pitchFamily="34" charset="0"/>
                <a:ea typeface="Calibri" panose="020F0502020204030204" pitchFamily="34" charset="0"/>
                <a:cs typeface="Times New Roman" panose="02020603050405020304" pitchFamily="18" charset="0"/>
              </a:rPr>
              <a:t>με συζήτηση  </a:t>
            </a:r>
            <a:endParaRPr lang="el-GR" sz="3200" dirty="0"/>
          </a:p>
        </p:txBody>
      </p:sp>
    </p:spTree>
    <p:extLst>
      <p:ext uri="{BB962C8B-B14F-4D97-AF65-F5344CB8AC3E}">
        <p14:creationId xmlns:p14="http://schemas.microsoft.com/office/powerpoint/2010/main" val="137702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F01C73-D9E2-611A-A520-CB9DC6987599}"/>
              </a:ext>
            </a:extLst>
          </p:cNvPr>
          <p:cNvSpPr>
            <a:spLocks noGrp="1"/>
          </p:cNvSpPr>
          <p:nvPr>
            <p:ph type="title"/>
          </p:nvPr>
        </p:nvSpPr>
        <p:spPr/>
        <p:txBody>
          <a:bodyPr/>
          <a:lstStyle/>
          <a:p>
            <a:pPr algn="ctr"/>
            <a:r>
              <a:rPr lang="el-GR" b="1" dirty="0">
                <a:solidFill>
                  <a:schemeClr val="accent1"/>
                </a:solidFill>
              </a:rPr>
              <a:t>Οι επισκέψεις </a:t>
            </a:r>
          </a:p>
        </p:txBody>
      </p:sp>
      <p:sp>
        <p:nvSpPr>
          <p:cNvPr id="3" name="Θέση περιεχομένου 2">
            <a:extLst>
              <a:ext uri="{FF2B5EF4-FFF2-40B4-BE49-F238E27FC236}">
                <a16:creationId xmlns:a16="http://schemas.microsoft.com/office/drawing/2014/main" id="{DC3E67E9-9ACA-1C4F-2EE6-03F68CDE86E3}"/>
              </a:ext>
            </a:extLst>
          </p:cNvPr>
          <p:cNvSpPr>
            <a:spLocks noGrp="1"/>
          </p:cNvSpPr>
          <p:nvPr>
            <p:ph idx="1"/>
          </p:nvPr>
        </p:nvSpPr>
        <p:spPr>
          <a:xfrm>
            <a:off x="838200" y="1455174"/>
            <a:ext cx="10515600" cy="4721789"/>
          </a:xfrm>
        </p:spPr>
        <p:txBody>
          <a:bodyPr>
            <a:normAutofit fontScale="70000" lnSpcReduction="20000"/>
          </a:bodyPr>
          <a:lstStyle/>
          <a:p>
            <a:pPr marL="342900" lvl="0" indent="-342900" algn="just">
              <a:lnSpc>
                <a:spcPct val="107000"/>
              </a:lnSpc>
              <a:buFont typeface="Symbol" panose="05050102010706020507" pitchFamily="18" charset="2"/>
              <a:buChar char=""/>
            </a:pPr>
            <a:r>
              <a:rPr lang="el-GR" sz="3400" kern="100" dirty="0">
                <a:effectLst/>
                <a:latin typeface="Calibri" panose="020F0502020204030204" pitchFamily="34" charset="0"/>
                <a:ea typeface="Calibri" panose="020F0502020204030204" pitchFamily="34" charset="0"/>
                <a:cs typeface="Times New Roman" panose="02020603050405020304" pitchFamily="18" charset="0"/>
              </a:rPr>
              <a:t>επίσκεψη στο μουσείο του πανεπιστημίου Αθηνών που ήταν το πρώτο κτίριο που στέγασε το σχολείο μας</a:t>
            </a:r>
          </a:p>
          <a:p>
            <a:pPr marL="342900" lvl="0" indent="-342900" algn="just">
              <a:lnSpc>
                <a:spcPct val="107000"/>
              </a:lnSpc>
              <a:buFont typeface="Symbol" panose="05050102010706020507" pitchFamily="18" charset="2"/>
              <a:buChar char=""/>
            </a:pPr>
            <a:r>
              <a:rPr lang="el-GR" sz="3400" kern="100" dirty="0">
                <a:effectLst/>
                <a:latin typeface="Calibri" panose="020F0502020204030204" pitchFamily="34" charset="0"/>
                <a:ea typeface="Calibri" panose="020F0502020204030204" pitchFamily="34" charset="0"/>
                <a:cs typeface="Times New Roman" panose="02020603050405020304" pitchFamily="18" charset="0"/>
              </a:rPr>
              <a:t>ξενάγηση και γνωριμία με τη </a:t>
            </a:r>
            <a:r>
              <a:rPr lang="en-US" sz="3400" kern="100" dirty="0" err="1">
                <a:effectLst/>
                <a:latin typeface="Calibri" panose="020F0502020204030204" pitchFamily="34" charset="0"/>
                <a:ea typeface="Calibri" panose="020F0502020204030204" pitchFamily="34" charset="0"/>
                <a:cs typeface="Times New Roman" panose="02020603050405020304" pitchFamily="18" charset="0"/>
              </a:rPr>
              <a:t>monumenta</a:t>
            </a: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3400" kern="100" dirty="0">
                <a:effectLst/>
                <a:latin typeface="Calibri" panose="020F0502020204030204" pitchFamily="34" charset="0"/>
                <a:ea typeface="Calibri" panose="020F0502020204030204" pitchFamily="34" charset="0"/>
                <a:cs typeface="Times New Roman" panose="02020603050405020304" pitchFamily="18" charset="0"/>
              </a:rPr>
              <a:t>στα κτίρια της Πλάκας που στέγασαν σχολεία αλλά και το σχολείο μας (σχολή </a:t>
            </a:r>
            <a:r>
              <a:rPr lang="el-GR" sz="3400" kern="100" dirty="0" err="1">
                <a:effectLst/>
                <a:latin typeface="Calibri" panose="020F0502020204030204" pitchFamily="34" charset="0"/>
                <a:ea typeface="Calibri" panose="020F0502020204030204" pitchFamily="34" charset="0"/>
                <a:cs typeface="Times New Roman" panose="02020603050405020304" pitchFamily="18" charset="0"/>
              </a:rPr>
              <a:t>Χιλλ</a:t>
            </a:r>
            <a:r>
              <a:rPr lang="el-GR" sz="3400" kern="100" dirty="0">
                <a:latin typeface="Calibri" panose="020F0502020204030204" pitchFamily="34" charset="0"/>
                <a:ea typeface="Calibri" panose="020F0502020204030204" pitchFamily="34" charset="0"/>
                <a:cs typeface="Times New Roman" panose="02020603050405020304" pitchFamily="18" charset="0"/>
              </a:rPr>
              <a:t>, σχολή </a:t>
            </a:r>
            <a:r>
              <a:rPr lang="el-GR" sz="3400" kern="100" dirty="0" err="1">
                <a:latin typeface="Calibri" panose="020F0502020204030204" pitchFamily="34" charset="0"/>
                <a:ea typeface="Calibri" panose="020F0502020204030204" pitchFamily="34" charset="0"/>
                <a:cs typeface="Times New Roman" panose="02020603050405020304" pitchFamily="18" charset="0"/>
              </a:rPr>
              <a:t>Διαλησμά</a:t>
            </a:r>
            <a:r>
              <a:rPr lang="el-GR" sz="3400" kern="100" dirty="0">
                <a:latin typeface="Calibri" panose="020F0502020204030204" pitchFamily="34" charset="0"/>
                <a:ea typeface="Calibri" panose="020F0502020204030204" pitchFamily="34" charset="0"/>
                <a:cs typeface="Times New Roman" panose="02020603050405020304" pitchFamily="18" charset="0"/>
              </a:rPr>
              <a:t>, </a:t>
            </a:r>
            <a:r>
              <a:rPr lang="el-GR" sz="3400" kern="100" dirty="0" err="1">
                <a:latin typeface="Calibri" panose="020F0502020204030204" pitchFamily="34" charset="0"/>
                <a:ea typeface="Calibri" panose="020F0502020204030204" pitchFamily="34" charset="0"/>
                <a:cs typeface="Times New Roman" panose="02020603050405020304" pitchFamily="18" charset="0"/>
              </a:rPr>
              <a:t>Γεννάδειο</a:t>
            </a:r>
            <a:r>
              <a:rPr lang="el-GR" sz="3400" kern="100" dirty="0">
                <a:latin typeface="Calibri" panose="020F0502020204030204" pitchFamily="34" charset="0"/>
                <a:ea typeface="Calibri" panose="020F0502020204030204" pitchFamily="34" charset="0"/>
                <a:cs typeface="Times New Roman" panose="02020603050405020304" pitchFamily="18" charset="0"/>
              </a:rPr>
              <a:t> Λύκειο)  </a:t>
            </a:r>
            <a:endParaRPr lang="el-GR" sz="3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3400" kern="100" dirty="0">
                <a:effectLst/>
                <a:latin typeface="Calibri" panose="020F0502020204030204" pitchFamily="34" charset="0"/>
                <a:ea typeface="Calibri" panose="020F0502020204030204" pitchFamily="34" charset="0"/>
                <a:cs typeface="Times New Roman" panose="02020603050405020304" pitchFamily="18" charset="0"/>
              </a:rPr>
              <a:t>γνωριμία με τη δράση της </a:t>
            </a:r>
            <a:r>
              <a:rPr lang="en-US" sz="3400" kern="100" dirty="0" err="1">
                <a:effectLst/>
                <a:latin typeface="Calibri" panose="020F0502020204030204" pitchFamily="34" charset="0"/>
                <a:ea typeface="Calibri" panose="020F0502020204030204" pitchFamily="34" charset="0"/>
                <a:cs typeface="Times New Roman" panose="02020603050405020304" pitchFamily="18" charset="0"/>
              </a:rPr>
              <a:t>monumenta</a:t>
            </a: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3400" kern="100" dirty="0">
                <a:effectLst/>
                <a:latin typeface="Calibri" panose="020F0502020204030204" pitchFamily="34" charset="0"/>
                <a:ea typeface="Calibri" panose="020F0502020204030204" pitchFamily="34" charset="0"/>
                <a:cs typeface="Times New Roman" panose="02020603050405020304" pitchFamily="18" charset="0"/>
              </a:rPr>
              <a:t>και εξοικείωση με τον τρόπο που καταγράφονται κτίρια αρχιτεκτονικού ενδιαφέροντος</a:t>
            </a:r>
          </a:p>
          <a:p>
            <a:pPr marL="342900" lvl="0" indent="-342900" algn="just">
              <a:lnSpc>
                <a:spcPct val="107000"/>
              </a:lnSpc>
              <a:buFont typeface="Symbol" panose="05050102010706020507" pitchFamily="18" charset="2"/>
              <a:buChar char=""/>
            </a:pPr>
            <a:r>
              <a:rPr lang="el-GR" sz="3400" kern="100" dirty="0">
                <a:effectLst/>
                <a:latin typeface="Calibri" panose="020F0502020204030204" pitchFamily="34" charset="0"/>
                <a:ea typeface="Calibri" panose="020F0502020204030204" pitchFamily="34" charset="0"/>
                <a:cs typeface="Times New Roman" panose="02020603050405020304" pitchFamily="18" charset="0"/>
              </a:rPr>
              <a:t>επίσκεψη στη μητρόπολη Αθηνών που κατά καιρούς στέγασε το σχολείο μας </a:t>
            </a:r>
          </a:p>
          <a:p>
            <a:pPr marL="342900" lvl="0" indent="-342900" algn="just">
              <a:lnSpc>
                <a:spcPct val="107000"/>
              </a:lnSpc>
              <a:buFont typeface="Symbol" panose="05050102010706020507" pitchFamily="18" charset="2"/>
              <a:buChar char=""/>
            </a:pPr>
            <a:r>
              <a:rPr lang="el-GR" sz="3400" kern="100" dirty="0">
                <a:effectLst/>
                <a:latin typeface="Calibri" panose="020F0502020204030204" pitchFamily="34" charset="0"/>
                <a:ea typeface="Calibri" panose="020F0502020204030204" pitchFamily="34" charset="0"/>
                <a:cs typeface="Times New Roman" panose="02020603050405020304" pitchFamily="18" charset="0"/>
              </a:rPr>
              <a:t>επίσκεψη στη Βαρβάκειο αγορά που στέγαζε το Βαρβάκειο Λύκειο και ενίοτε το δικό μας σχολείο.</a:t>
            </a:r>
          </a:p>
          <a:p>
            <a:pPr marL="342900" lvl="0" indent="-342900" algn="just">
              <a:lnSpc>
                <a:spcPct val="107000"/>
              </a:lnSpc>
              <a:spcAft>
                <a:spcPts val="800"/>
              </a:spcAft>
              <a:buFont typeface="Symbol" panose="05050102010706020507" pitchFamily="18" charset="2"/>
              <a:buChar char=""/>
            </a:pPr>
            <a:r>
              <a:rPr lang="el-GR" sz="3400" kern="100" dirty="0">
                <a:effectLst/>
                <a:latin typeface="Calibri" panose="020F0502020204030204" pitchFamily="34" charset="0"/>
                <a:ea typeface="Calibri" panose="020F0502020204030204" pitchFamily="34" charset="0"/>
                <a:cs typeface="Times New Roman" panose="02020603050405020304" pitchFamily="18" charset="0"/>
              </a:rPr>
              <a:t>Επίσκεψη στο Ιστορικό Αρχείο του Πανεπιστημίου Αθηνών</a:t>
            </a:r>
          </a:p>
          <a:p>
            <a:endParaRPr lang="el-GR" dirty="0"/>
          </a:p>
        </p:txBody>
      </p:sp>
    </p:spTree>
    <p:extLst>
      <p:ext uri="{BB962C8B-B14F-4D97-AF65-F5344CB8AC3E}">
        <p14:creationId xmlns:p14="http://schemas.microsoft.com/office/powerpoint/2010/main" val="35836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512848-CAB1-5181-FB9F-14863D22F473}"/>
              </a:ext>
            </a:extLst>
          </p:cNvPr>
          <p:cNvSpPr>
            <a:spLocks noGrp="1"/>
          </p:cNvSpPr>
          <p:nvPr>
            <p:ph type="title"/>
          </p:nvPr>
        </p:nvSpPr>
        <p:spPr>
          <a:xfrm>
            <a:off x="838200" y="365126"/>
            <a:ext cx="10515600" cy="736088"/>
          </a:xfrm>
        </p:spPr>
        <p:txBody>
          <a:bodyPr>
            <a:normAutofit/>
          </a:bodyPr>
          <a:lstStyle/>
          <a:p>
            <a:r>
              <a:rPr lang="el-GR" sz="3600" b="1" i="1" dirty="0">
                <a:solidFill>
                  <a:srgbClr val="0070C0"/>
                </a:solidFill>
              </a:rPr>
              <a:t>Τα αποτελέσματα για την ομάδα μας</a:t>
            </a:r>
          </a:p>
        </p:txBody>
      </p:sp>
      <p:sp>
        <p:nvSpPr>
          <p:cNvPr id="3" name="Θέση περιεχομένου 2">
            <a:extLst>
              <a:ext uri="{FF2B5EF4-FFF2-40B4-BE49-F238E27FC236}">
                <a16:creationId xmlns:a16="http://schemas.microsoft.com/office/drawing/2014/main" id="{69E43043-9957-6922-C95B-6798AA304E4F}"/>
              </a:ext>
            </a:extLst>
          </p:cNvPr>
          <p:cNvSpPr>
            <a:spLocks noGrp="1"/>
          </p:cNvSpPr>
          <p:nvPr>
            <p:ph idx="1"/>
          </p:nvPr>
        </p:nvSpPr>
        <p:spPr>
          <a:xfrm>
            <a:off x="838200" y="1022555"/>
            <a:ext cx="10515600" cy="5213401"/>
          </a:xfrm>
        </p:spPr>
        <p:txBody>
          <a:bodyPr>
            <a:noAutofit/>
          </a:bodyPr>
          <a:lstStyle/>
          <a:p>
            <a:pPr marL="342900" lvl="0" indent="-342900" algn="just">
              <a:lnSpc>
                <a:spcPct val="107000"/>
              </a:lnSpc>
              <a:buFont typeface="Wingdings" panose="05000000000000000000" pitchFamily="2" charset="2"/>
              <a:buChar char=""/>
            </a:pPr>
            <a:r>
              <a:rPr lang="el-GR" kern="100" dirty="0">
                <a:effectLst/>
                <a:latin typeface="Calibri" panose="020F0502020204030204" pitchFamily="34" charset="0"/>
                <a:ea typeface="Calibri" panose="020F0502020204030204" pitchFamily="34" charset="0"/>
                <a:cs typeface="Times New Roman" panose="02020603050405020304" pitchFamily="18" charset="0"/>
              </a:rPr>
              <a:t>Συνεργαστήκαμε </a:t>
            </a:r>
          </a:p>
          <a:p>
            <a:pPr marL="342900" lvl="0" indent="-342900" algn="just">
              <a:lnSpc>
                <a:spcPct val="107000"/>
              </a:lnSpc>
              <a:buFont typeface="Wingdings" panose="05000000000000000000" pitchFamily="2" charset="2"/>
              <a:buChar char=""/>
            </a:pPr>
            <a:r>
              <a:rPr lang="el-GR" kern="100" dirty="0">
                <a:effectLst/>
                <a:latin typeface="Calibri" panose="020F0502020204030204" pitchFamily="34" charset="0"/>
                <a:ea typeface="Calibri" panose="020F0502020204030204" pitchFamily="34" charset="0"/>
                <a:cs typeface="Times New Roman" panose="02020603050405020304" pitchFamily="18" charset="0"/>
              </a:rPr>
              <a:t>διερευνήσαμε</a:t>
            </a:r>
          </a:p>
          <a:p>
            <a:pPr marL="342900" lvl="0" indent="-342900" algn="just">
              <a:lnSpc>
                <a:spcPct val="107000"/>
              </a:lnSpc>
              <a:buFont typeface="Wingdings" panose="05000000000000000000" pitchFamily="2" charset="2"/>
              <a:buChar char=""/>
            </a:pPr>
            <a:r>
              <a:rPr lang="el-GR" kern="100" dirty="0" err="1">
                <a:effectLst/>
                <a:latin typeface="Calibri" panose="020F0502020204030204" pitchFamily="34" charset="0"/>
                <a:ea typeface="Calibri" panose="020F0502020204030204" pitchFamily="34" charset="0"/>
                <a:cs typeface="Times New Roman" panose="02020603050405020304" pitchFamily="18" charset="0"/>
              </a:rPr>
              <a:t>Αναρωτήθηκαμε</a:t>
            </a:r>
            <a:r>
              <a:rPr lang="el-GR"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Wingdings" panose="05000000000000000000" pitchFamily="2" charset="2"/>
              <a:buChar char=""/>
            </a:pPr>
            <a:r>
              <a:rPr lang="el-GR" kern="100" dirty="0" err="1">
                <a:effectLst/>
                <a:latin typeface="Calibri" panose="020F0502020204030204" pitchFamily="34" charset="0"/>
                <a:ea typeface="Calibri" panose="020F0502020204030204" pitchFamily="34" charset="0"/>
                <a:cs typeface="Times New Roman" panose="02020603050405020304" pitchFamily="18" charset="0"/>
              </a:rPr>
              <a:t>πειραματίστηκαμε</a:t>
            </a:r>
            <a:endParaRPr lang="el-GR"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l-GR" kern="100" dirty="0">
                <a:effectLst/>
                <a:latin typeface="Calibri" panose="020F0502020204030204" pitchFamily="34" charset="0"/>
                <a:ea typeface="Calibri" panose="020F0502020204030204" pitchFamily="34" charset="0"/>
                <a:cs typeface="Times New Roman" panose="02020603050405020304" pitchFamily="18" charset="0"/>
              </a:rPr>
              <a:t>μάθαμε</a:t>
            </a:r>
          </a:p>
          <a:p>
            <a:pPr marL="342900" lvl="0" indent="-342900" algn="just">
              <a:lnSpc>
                <a:spcPct val="107000"/>
              </a:lnSpc>
              <a:buFont typeface="Wingdings" panose="05000000000000000000" pitchFamily="2" charset="2"/>
              <a:buChar char=""/>
            </a:pPr>
            <a:r>
              <a:rPr lang="el-GR" kern="100" dirty="0">
                <a:effectLst/>
                <a:latin typeface="Calibri" panose="020F0502020204030204" pitchFamily="34" charset="0"/>
                <a:ea typeface="Calibri" panose="020F0502020204030204" pitchFamily="34" charset="0"/>
                <a:cs typeface="Times New Roman" panose="02020603050405020304" pitchFamily="18" charset="0"/>
              </a:rPr>
              <a:t>δημιουργήσαμε </a:t>
            </a:r>
          </a:p>
          <a:p>
            <a:pPr marL="342900" lvl="0" indent="-342900" algn="just">
              <a:lnSpc>
                <a:spcPct val="107000"/>
              </a:lnSpc>
              <a:buFont typeface="Wingdings" panose="05000000000000000000" pitchFamily="2" charset="2"/>
              <a:buChar char=""/>
            </a:pPr>
            <a:r>
              <a:rPr lang="el-GR" kern="100" dirty="0">
                <a:effectLst/>
                <a:latin typeface="Calibri" panose="020F0502020204030204" pitchFamily="34" charset="0"/>
                <a:ea typeface="Calibri" panose="020F0502020204030204" pitchFamily="34" charset="0"/>
                <a:cs typeface="Times New Roman" panose="02020603050405020304" pitchFamily="18" charset="0"/>
              </a:rPr>
              <a:t>θα προσφέρουμε την εργασία μας  στην εκπαιδευτική κοινότητα.</a:t>
            </a:r>
          </a:p>
          <a:p>
            <a:pPr indent="0" algn="just">
              <a:lnSpc>
                <a:spcPct val="107000"/>
              </a:lnSpc>
              <a:spcAft>
                <a:spcPts val="800"/>
              </a:spcAft>
              <a:buNone/>
            </a:pPr>
            <a:r>
              <a:rPr lang="el-GR" kern="100" dirty="0">
                <a:effectLst/>
                <a:latin typeface="Calibri" panose="020F0502020204030204" pitchFamily="34" charset="0"/>
                <a:ea typeface="Calibri" panose="020F0502020204030204" pitchFamily="34" charset="0"/>
                <a:cs typeface="Times New Roman" panose="02020603050405020304" pitchFamily="18" charset="0"/>
              </a:rPr>
              <a:t> </a:t>
            </a:r>
            <a:endParaRPr lang="el-GR" dirty="0"/>
          </a:p>
        </p:txBody>
      </p:sp>
    </p:spTree>
    <p:extLst>
      <p:ext uri="{BB962C8B-B14F-4D97-AF65-F5344CB8AC3E}">
        <p14:creationId xmlns:p14="http://schemas.microsoft.com/office/powerpoint/2010/main" val="2252680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426B38-D964-AF2B-B2AC-8C5F5BADBB11}"/>
              </a:ext>
            </a:extLst>
          </p:cNvPr>
          <p:cNvSpPr>
            <a:spLocks noGrp="1"/>
          </p:cNvSpPr>
          <p:nvPr>
            <p:ph type="ctrTitle"/>
          </p:nvPr>
        </p:nvSpPr>
        <p:spPr/>
        <p:txBody>
          <a:bodyPr/>
          <a:lstStyle/>
          <a:p>
            <a:r>
              <a:rPr lang="el-GR" i="1" dirty="0">
                <a:solidFill>
                  <a:srgbClr val="FF0000"/>
                </a:solidFill>
              </a:rPr>
              <a:t>Σας ευχαριστούμε πολύ !!!!</a:t>
            </a:r>
          </a:p>
        </p:txBody>
      </p:sp>
      <p:sp>
        <p:nvSpPr>
          <p:cNvPr id="3" name="Υπότιτλος 2">
            <a:extLst>
              <a:ext uri="{FF2B5EF4-FFF2-40B4-BE49-F238E27FC236}">
                <a16:creationId xmlns:a16="http://schemas.microsoft.com/office/drawing/2014/main" id="{F176ED6A-3541-3857-6E62-D0F5D77E42BB}"/>
              </a:ext>
            </a:extLst>
          </p:cNvPr>
          <p:cNvSpPr>
            <a:spLocks noGrp="1"/>
          </p:cNvSpPr>
          <p:nvPr>
            <p:ph type="subTitle" idx="1"/>
          </p:nvPr>
        </p:nvSpPr>
        <p:spPr/>
        <p:txBody>
          <a:bodyPr>
            <a:normAutofit/>
          </a:bodyPr>
          <a:lstStyle/>
          <a:p>
            <a:r>
              <a:rPr lang="el-GR" sz="4000" i="1" dirty="0">
                <a:solidFill>
                  <a:srgbClr val="FF0000"/>
                </a:solidFill>
              </a:rPr>
              <a:t>Καλό Καλοκαίρι!!!!!</a:t>
            </a:r>
          </a:p>
        </p:txBody>
      </p:sp>
    </p:spTree>
    <p:extLst>
      <p:ext uri="{BB962C8B-B14F-4D97-AF65-F5344CB8AC3E}">
        <p14:creationId xmlns:p14="http://schemas.microsoft.com/office/powerpoint/2010/main" val="371940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a:extLst>
              <a:ext uri="{FF2B5EF4-FFF2-40B4-BE49-F238E27FC236}">
                <a16:creationId xmlns:a16="http://schemas.microsoft.com/office/drawing/2014/main" id="{8E274D85-07E2-92BB-C184-A7F4303141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861188" y="365124"/>
            <a:ext cx="5643716" cy="640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6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1DEF7-DE21-FE6D-1180-2C118878C54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A1DCC2E-1920-2ABC-67E1-36A4E5D0773E}"/>
              </a:ext>
            </a:extLst>
          </p:cNvPr>
          <p:cNvSpPr txBox="1"/>
          <p:nvPr/>
        </p:nvSpPr>
        <p:spPr>
          <a:xfrm>
            <a:off x="727587" y="671145"/>
            <a:ext cx="10471354" cy="3399072"/>
          </a:xfrm>
          <a:prstGeom prst="rect">
            <a:avLst/>
          </a:prstGeom>
          <a:noFill/>
        </p:spPr>
        <p:txBody>
          <a:bodyPr wrap="square">
            <a:spAutoFit/>
          </a:bodyPr>
          <a:lstStyle/>
          <a:p>
            <a:pPr algn="ctr">
              <a:lnSpc>
                <a:spcPct val="107000"/>
              </a:lnSpc>
              <a:spcAft>
                <a:spcPts val="800"/>
              </a:spcAft>
            </a:pPr>
            <a:r>
              <a:rPr lang="el-GR" sz="36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Το σχολείο μας </a:t>
            </a:r>
            <a:endParaRPr lang="el-GR" sz="36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3200" kern="100" dirty="0">
                <a:effectLst/>
                <a:latin typeface="Calibri" panose="020F0502020204030204" pitchFamily="34" charset="0"/>
                <a:ea typeface="Calibri" panose="020F0502020204030204" pitchFamily="34" charset="0"/>
                <a:cs typeface="Times New Roman" panose="02020603050405020304" pitchFamily="18" charset="0"/>
              </a:rPr>
              <a:t>Το 1</a:t>
            </a:r>
            <a:r>
              <a:rPr lang="el-GR" sz="3200" kern="100"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l-GR" sz="3200" kern="100" dirty="0">
                <a:effectLst/>
                <a:latin typeface="Calibri" panose="020F0502020204030204" pitchFamily="34" charset="0"/>
                <a:ea typeface="Calibri" panose="020F0502020204030204" pitchFamily="34" charset="0"/>
                <a:cs typeface="Times New Roman" panose="02020603050405020304" pitchFamily="18" charset="0"/>
              </a:rPr>
              <a:t> πρότυπο Γυμνάσιο Αθηνών βρίσκεται στην οδό, Αδριανού 114 , στην καρδιά της Αθήνας και στεγάζεται σε ένα σύμπλεγμα τριών νεοκλασικών κτιρίων που υπολογίζεται ότι χτίστηκαν το 1860 (ο φάκελος του κτιρίου βρίσκεται ακόμα σε αναζήτηση από τη </a:t>
            </a:r>
            <a:r>
              <a:rPr lang="en-US" sz="3200" kern="100" dirty="0" err="1">
                <a:effectLst/>
                <a:latin typeface="Calibri" panose="020F0502020204030204" pitchFamily="34" charset="0"/>
                <a:ea typeface="Calibri" panose="020F0502020204030204" pitchFamily="34" charset="0"/>
                <a:cs typeface="Times New Roman" panose="02020603050405020304" pitchFamily="18" charset="0"/>
              </a:rPr>
              <a:t>monumenta</a:t>
            </a:r>
            <a:r>
              <a:rPr lang="el-GR" sz="3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7470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410C16-62E8-3A63-4B90-B01852EA5E77}"/>
              </a:ext>
            </a:extLst>
          </p:cNvPr>
          <p:cNvSpPr>
            <a:spLocks noGrp="1"/>
          </p:cNvSpPr>
          <p:nvPr>
            <p:ph type="title"/>
          </p:nvPr>
        </p:nvSpPr>
        <p:spPr>
          <a:xfrm>
            <a:off x="838200" y="365125"/>
            <a:ext cx="10515600" cy="1080217"/>
          </a:xfrm>
        </p:spPr>
        <p:txBody>
          <a:bodyPr>
            <a:normAutofit/>
          </a:bodyPr>
          <a:lstStyle/>
          <a:p>
            <a:pPr algn="ctr"/>
            <a:r>
              <a:rPr lang="el-GR" b="1" dirty="0">
                <a:solidFill>
                  <a:schemeClr val="accent1"/>
                </a:solidFill>
              </a:rPr>
              <a:t> Ποιοι και γιατί συμμετέχουμε</a:t>
            </a:r>
          </a:p>
        </p:txBody>
      </p:sp>
      <p:sp>
        <p:nvSpPr>
          <p:cNvPr id="3" name="Θέση περιεχομένου 2">
            <a:extLst>
              <a:ext uri="{FF2B5EF4-FFF2-40B4-BE49-F238E27FC236}">
                <a16:creationId xmlns:a16="http://schemas.microsoft.com/office/drawing/2014/main" id="{302E3D50-9127-1E0D-58BC-E2F84A53C020}"/>
              </a:ext>
            </a:extLst>
          </p:cNvPr>
          <p:cNvSpPr>
            <a:spLocks noGrp="1"/>
          </p:cNvSpPr>
          <p:nvPr>
            <p:ph idx="1"/>
          </p:nvPr>
        </p:nvSpPr>
        <p:spPr>
          <a:xfrm>
            <a:off x="838200" y="1445342"/>
            <a:ext cx="10515600" cy="4731621"/>
          </a:xfrm>
        </p:spPr>
        <p:txBody>
          <a:bodyPr>
            <a:normAutofit fontScale="92500" lnSpcReduction="10000"/>
          </a:bodyPr>
          <a:lstStyle/>
          <a:p>
            <a:pPr algn="just">
              <a:lnSpc>
                <a:spcPct val="107000"/>
              </a:lnSpc>
              <a:spcAft>
                <a:spcPts val="800"/>
              </a:spcAft>
            </a:pP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6 αγόρια, 2 κορίτσια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απ</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όλες τις τάξεις του Γυμνασίου</a:t>
            </a:r>
          </a:p>
          <a:p>
            <a:pPr algn="just">
              <a:lnSpc>
                <a:spcPct val="107000"/>
              </a:lnSpc>
              <a:spcAft>
                <a:spcPts val="800"/>
              </a:spcAft>
            </a:pP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Είχαμε  ήδη ερευνήσει αρκετές ηλεκτρονικές πηγές για την ιστορία του σχολείου μας</a:t>
            </a:r>
          </a:p>
          <a:p>
            <a:pPr algn="just">
              <a:lnSpc>
                <a:spcPct val="107000"/>
              </a:lnSpc>
              <a:spcAft>
                <a:spcPts val="800"/>
              </a:spcAft>
              <a:buFont typeface="Wingdings" panose="05000000000000000000" pitchFamily="2" charset="2"/>
              <a:buChar char="Ø"/>
            </a:pPr>
            <a:r>
              <a:rPr lang="el-GR" sz="2800" b="1"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Γιατί συμμετέχουμε</a:t>
            </a:r>
          </a:p>
          <a:p>
            <a:pPr algn="just">
              <a:lnSpc>
                <a:spcPct val="107000"/>
              </a:lnSpc>
              <a:spcAft>
                <a:spcPts val="800"/>
              </a:spcAft>
            </a:pP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η  ιστορικότητα του σχολείου</a:t>
            </a:r>
          </a:p>
          <a:p>
            <a:pPr algn="just">
              <a:lnSpc>
                <a:spcPct val="107000"/>
              </a:lnSpc>
              <a:spcAft>
                <a:spcPts val="800"/>
              </a:spcAft>
            </a:pP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Τα συναισθήματα χαράς, συγκίνησης και υπερηφάνειας που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αισθάνομαστε</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γιατί φοιτούμε στο πιο παλιό δημόσιο σχολείο της χώρας και η ανάγκη να διερευνήσουμε την ιστορία του και να μάθουμε περισσότερα πράγματα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γι΄αυτό</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l-GR"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570289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7A1B1-234E-BED8-75DD-C3CD373A04D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E469588-CB47-50DF-92A5-3A48337A0B65}"/>
              </a:ext>
            </a:extLst>
          </p:cNvPr>
          <p:cNvSpPr txBox="1"/>
          <p:nvPr/>
        </p:nvSpPr>
        <p:spPr>
          <a:xfrm>
            <a:off x="757084" y="525118"/>
            <a:ext cx="10736826" cy="5709833"/>
          </a:xfrm>
          <a:prstGeom prst="rect">
            <a:avLst/>
          </a:prstGeom>
          <a:noFill/>
        </p:spPr>
        <p:txBody>
          <a:bodyPr wrap="square">
            <a:spAutoFit/>
          </a:bodyPr>
          <a:lstStyle/>
          <a:p>
            <a:pPr algn="just">
              <a:lnSpc>
                <a:spcPct val="107000"/>
              </a:lnSpc>
              <a:spcAft>
                <a:spcPts val="800"/>
              </a:spcAft>
            </a:pPr>
            <a:r>
              <a:rPr lang="el-GR" sz="2400" b="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Οι στόχοι της εργασίας του ομίλου μας </a:t>
            </a:r>
            <a:r>
              <a:rPr lang="el-GR" sz="2400" b="1" kern="100" dirty="0" err="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συναποφασίστηκε</a:t>
            </a:r>
            <a:r>
              <a:rPr lang="el-GR" sz="2400" b="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να είναι :</a:t>
            </a:r>
            <a:endParaRPr lang="el-G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Μελέτη των συνθηκών ίδρυσης του σχολείου</a:t>
            </a:r>
          </a:p>
          <a:p>
            <a:pPr marL="342900" lvl="0" indent="-342900" algn="just">
              <a:lnSpc>
                <a:spcPct val="107000"/>
              </a:lnSpc>
              <a:buFont typeface="+mj-lt"/>
              <a:buAutoNum type="arabicPeriod"/>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Έρευνα για τις προσωπικότητες που  στήριξαν το σχολείο τόσο την εποχή της δημιουργίας του στην Αίγινα ως Κεντρικό Σχολείο όσο και στην μετέπειτα μεταφορά του στην Αθήνα ως το 1</a:t>
            </a:r>
            <a:r>
              <a:rPr lang="el-GR" sz="2400" kern="100"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Γυμνάσιο Αρρένων της χώρας</a:t>
            </a:r>
          </a:p>
          <a:p>
            <a:pPr marL="342900" lvl="0" indent="-342900" algn="just">
              <a:lnSpc>
                <a:spcPct val="107000"/>
              </a:lnSpc>
              <a:buFont typeface="+mj-lt"/>
              <a:buAutoNum type="arabicPeriod"/>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Τα κτίρια που στέγασαν το σχολείο μας  μέχρι να καταφέρει να αποκτήσει τα δύο δικά του και τις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μετεστεγάσεις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των μαθητών/τριών του</a:t>
            </a:r>
          </a:p>
          <a:p>
            <a:pPr marL="342900" lvl="0" indent="-342900" algn="just">
              <a:lnSpc>
                <a:spcPct val="107000"/>
              </a:lnSpc>
              <a:buFont typeface="+mj-lt"/>
              <a:buAutoNum type="arabicPeriod"/>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Τις συνθήκες δημιουργίας του 1</a:t>
            </a:r>
            <a:r>
              <a:rPr lang="el-GR" sz="2400" kern="100" baseline="30000" dirty="0">
                <a:effectLst/>
                <a:latin typeface="Calibri" panose="020F0502020204030204" pitchFamily="34" charset="0"/>
                <a:ea typeface="Calibri" panose="020F0502020204030204" pitchFamily="34" charset="0"/>
                <a:cs typeface="Times New Roman" panose="02020603050405020304" pitchFamily="18" charset="0"/>
              </a:rPr>
              <a:t>ου</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Γυμνασίου Θηλέων που από το 1936μέχρι το 1978 στεγάστηκε αποκλειστικά στο κτίριο που βρίσκεται το σχολείο μας.</a:t>
            </a:r>
          </a:p>
          <a:p>
            <a:pPr marL="342900" lvl="0" indent="-342900" algn="just">
              <a:lnSpc>
                <a:spcPct val="107000"/>
              </a:lnSpc>
              <a:buFont typeface="+mj-lt"/>
              <a:buAutoNum type="arabicPeriod"/>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Διόρθωση και συμπλήρωση των ψηφιακών πηγών που σχετίζονται με την ιστορία του σχολείου μας (λήμμα της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Wikipedia</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ιστοσελίδα του σχολείου μας)</a:t>
            </a:r>
          </a:p>
          <a:p>
            <a:pPr marL="342900" lvl="0" indent="-342900" algn="just">
              <a:lnSpc>
                <a:spcPct val="107000"/>
              </a:lnSpc>
              <a:spcAft>
                <a:spcPts val="800"/>
              </a:spcAft>
              <a:buFont typeface="+mj-lt"/>
              <a:buAutoNum type="arabicPeriod"/>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Δημιουργία ψηφιακής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χρονογραμμής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που θα αποτυπώνει την ερευνητική εργασία των μαθητών μας και θα ενσωματωθεί στην ιστοσελίδα του σχολείου μας.</a:t>
            </a:r>
          </a:p>
        </p:txBody>
      </p:sp>
    </p:spTree>
    <p:extLst>
      <p:ext uri="{BB962C8B-B14F-4D97-AF65-F5344CB8AC3E}">
        <p14:creationId xmlns:p14="http://schemas.microsoft.com/office/powerpoint/2010/main" val="83124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809680-E1F9-13F4-CEF2-E4E65F2069E9}"/>
              </a:ext>
            </a:extLst>
          </p:cNvPr>
          <p:cNvSpPr>
            <a:spLocks noGrp="1"/>
          </p:cNvSpPr>
          <p:nvPr>
            <p:ph type="title"/>
          </p:nvPr>
        </p:nvSpPr>
        <p:spPr>
          <a:xfrm>
            <a:off x="838200" y="365126"/>
            <a:ext cx="10515600" cy="667262"/>
          </a:xfrm>
        </p:spPr>
        <p:txBody>
          <a:bodyPr>
            <a:normAutofit/>
          </a:bodyPr>
          <a:lstStyle/>
          <a:p>
            <a:r>
              <a:rPr lang="el-GR" sz="3600" b="1" i="1" dirty="0">
                <a:solidFill>
                  <a:srgbClr val="0070C0"/>
                </a:solidFill>
              </a:rPr>
              <a:t>Η απόκριση των μαθητών –οι δράσεις </a:t>
            </a:r>
          </a:p>
        </p:txBody>
      </p:sp>
      <p:sp>
        <p:nvSpPr>
          <p:cNvPr id="3" name="Θέση περιεχομένου 2">
            <a:extLst>
              <a:ext uri="{FF2B5EF4-FFF2-40B4-BE49-F238E27FC236}">
                <a16:creationId xmlns:a16="http://schemas.microsoft.com/office/drawing/2014/main" id="{2C972C7E-C24C-19EC-571B-6F54D7CB1575}"/>
              </a:ext>
            </a:extLst>
          </p:cNvPr>
          <p:cNvSpPr>
            <a:spLocks noGrp="1"/>
          </p:cNvSpPr>
          <p:nvPr>
            <p:ph idx="1"/>
          </p:nvPr>
        </p:nvSpPr>
        <p:spPr>
          <a:xfrm>
            <a:off x="838200" y="1160207"/>
            <a:ext cx="10515600" cy="5132438"/>
          </a:xfrm>
        </p:spPr>
        <p:txBody>
          <a:bodyPr>
            <a:normAutofit fontScale="40000" lnSpcReduction="20000"/>
          </a:bodyPr>
          <a:lstStyle/>
          <a:p>
            <a:pPr algn="just"/>
            <a:r>
              <a:rPr lang="el-GR" sz="7000" dirty="0">
                <a:effectLst/>
                <a:latin typeface="Calibri" panose="020F0502020204030204" pitchFamily="34" charset="0"/>
                <a:ea typeface="Calibri" panose="020F0502020204030204" pitchFamily="34" charset="0"/>
                <a:cs typeface="Times New Roman" panose="02020603050405020304" pitchFamily="18" charset="0"/>
              </a:rPr>
              <a:t>Η οργάνωση των δράσεων χρειάστηκε αρκετή προσπάθεια καθώς περιείχε και πρωτότυπη έρευνα και αρκετές επισκέψεις από τις οργανώτριες του ομίλου στα γενικά Αρχεία του Κράτους.</a:t>
            </a:r>
          </a:p>
          <a:p>
            <a:pPr marL="457200" algn="just">
              <a:lnSpc>
                <a:spcPct val="107000"/>
              </a:lnSpc>
            </a:pPr>
            <a:r>
              <a:rPr lang="el-GR" sz="7000" kern="100" dirty="0">
                <a:effectLst/>
                <a:latin typeface="Calibri" panose="020F0502020204030204" pitchFamily="34" charset="0"/>
                <a:ea typeface="Calibri" panose="020F0502020204030204" pitchFamily="34" charset="0"/>
                <a:cs typeface="Times New Roman" panose="02020603050405020304" pitchFamily="18" charset="0"/>
              </a:rPr>
              <a:t>Η μελέτη του αρχειακού υλικού που έχει διασωθεί, είχε εξαιρετικό ενδιαφέρον και </a:t>
            </a:r>
            <a:r>
              <a:rPr lang="el-GR" sz="7000" kern="100" dirty="0">
                <a:latin typeface="Calibri" panose="020F0502020204030204" pitchFamily="34" charset="0"/>
                <a:ea typeface="Calibri" panose="020F0502020204030204" pitchFamily="34" charset="0"/>
                <a:cs typeface="Times New Roman" panose="02020603050405020304" pitchFamily="18" charset="0"/>
              </a:rPr>
              <a:t>όλοι όσοι </a:t>
            </a:r>
            <a:r>
              <a:rPr lang="el-GR" sz="7000" kern="100" dirty="0" err="1">
                <a:latin typeface="Calibri" panose="020F0502020204030204" pitchFamily="34" charset="0"/>
                <a:ea typeface="Calibri" panose="020F0502020204030204" pitchFamily="34" charset="0"/>
                <a:cs typeface="Times New Roman" panose="02020603050405020304" pitchFamily="18" charset="0"/>
              </a:rPr>
              <a:t>συμμτείχαμε</a:t>
            </a:r>
            <a:r>
              <a:rPr lang="el-GR" sz="7000" kern="100" dirty="0">
                <a:latin typeface="Calibri" panose="020F0502020204030204" pitchFamily="34" charset="0"/>
                <a:ea typeface="Calibri" panose="020F0502020204030204" pitchFamily="34" charset="0"/>
                <a:cs typeface="Times New Roman" panose="02020603050405020304" pitchFamily="18" charset="0"/>
              </a:rPr>
              <a:t> </a:t>
            </a:r>
            <a:r>
              <a:rPr lang="el-GR" sz="7000" kern="100" dirty="0">
                <a:effectLst/>
                <a:latin typeface="Calibri" panose="020F0502020204030204" pitchFamily="34" charset="0"/>
                <a:ea typeface="Calibri" panose="020F0502020204030204" pitchFamily="34" charset="0"/>
                <a:cs typeface="Times New Roman" panose="02020603050405020304" pitchFamily="18" charset="0"/>
              </a:rPr>
              <a:t>νιώθαμε  μεγάλη συγκίνηση καθώς μοιραζόμασταν πρωτότυπες πληροφορίες για τη ζωή του σχολείου μας σε κρίσιμες περιόδους πχ στην περίοδο της γερμανικής κατοχής.</a:t>
            </a:r>
          </a:p>
          <a:p>
            <a:pPr marL="457200" algn="just">
              <a:lnSpc>
                <a:spcPct val="107000"/>
              </a:lnSpc>
            </a:pPr>
            <a:r>
              <a:rPr lang="el-GR" sz="7000" kern="100" dirty="0">
                <a:effectLst/>
                <a:latin typeface="Calibri" panose="020F0502020204030204" pitchFamily="34" charset="0"/>
                <a:ea typeface="Calibri" panose="020F0502020204030204" pitchFamily="34" charset="0"/>
                <a:cs typeface="Times New Roman" panose="02020603050405020304" pitchFamily="18" charset="0"/>
              </a:rPr>
              <a:t>    Οι μαθητές/</a:t>
            </a:r>
            <a:r>
              <a:rPr lang="el-GR" sz="7000" kern="100" dirty="0" err="1">
                <a:effectLst/>
                <a:latin typeface="Calibri" panose="020F0502020204030204" pitchFamily="34" charset="0"/>
                <a:ea typeface="Calibri" panose="020F0502020204030204" pitchFamily="34" charset="0"/>
                <a:cs typeface="Times New Roman" panose="02020603050405020304" pitchFamily="18" charset="0"/>
              </a:rPr>
              <a:t>τριες</a:t>
            </a:r>
            <a:r>
              <a:rPr lang="el-GR" sz="7000" kern="100" dirty="0">
                <a:effectLst/>
                <a:latin typeface="Calibri" panose="020F0502020204030204" pitchFamily="34" charset="0"/>
                <a:ea typeface="Calibri" panose="020F0502020204030204" pitchFamily="34" charset="0"/>
                <a:cs typeface="Times New Roman" panose="02020603050405020304" pitchFamily="18" charset="0"/>
              </a:rPr>
              <a:t> του ομίλου μας με πολλή χαρά συμμετείχαμε στις δραστηριότητες που απαιτούνταν για να υλοποιηθούν οι στόχοι του ομίλου </a:t>
            </a:r>
          </a:p>
          <a:p>
            <a:pPr indent="0" algn="just">
              <a:lnSpc>
                <a:spcPct val="107000"/>
              </a:lnSpc>
              <a:buNone/>
            </a:pPr>
            <a:endParaRPr lang="el-GR"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61412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4BDD07-76D5-C77A-8078-FD9E6BC64D9F}"/>
              </a:ext>
            </a:extLst>
          </p:cNvPr>
          <p:cNvSpPr>
            <a:spLocks noGrp="1"/>
          </p:cNvSpPr>
          <p:nvPr>
            <p:ph type="title"/>
          </p:nvPr>
        </p:nvSpPr>
        <p:spPr/>
        <p:txBody>
          <a:bodyPr/>
          <a:lstStyle/>
          <a:p>
            <a:pPr algn="ctr"/>
            <a:r>
              <a:rPr lang="el-GR" b="1" i="1" dirty="0">
                <a:solidFill>
                  <a:schemeClr val="accent1"/>
                </a:solidFill>
              </a:rPr>
              <a:t>Πρωτογενές αρχειακό υλικό  (ΓΑΚ)</a:t>
            </a:r>
          </a:p>
        </p:txBody>
      </p:sp>
      <p:pic>
        <p:nvPicPr>
          <p:cNvPr id="6" name="Θέση περιεχομένου 5">
            <a:extLst>
              <a:ext uri="{FF2B5EF4-FFF2-40B4-BE49-F238E27FC236}">
                <a16:creationId xmlns:a16="http://schemas.microsoft.com/office/drawing/2014/main" id="{D0695B15-90FF-65BC-8A09-395CCEF2CF8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81549" y="1825625"/>
            <a:ext cx="3903474" cy="4351338"/>
          </a:xfrm>
        </p:spPr>
      </p:pic>
      <p:pic>
        <p:nvPicPr>
          <p:cNvPr id="8" name="Θέση περιεχομένου 7">
            <a:extLst>
              <a:ext uri="{FF2B5EF4-FFF2-40B4-BE49-F238E27FC236}">
                <a16:creationId xmlns:a16="http://schemas.microsoft.com/office/drawing/2014/main" id="{74504B8B-66A5-47D0-EE59-98233A25335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6557042" y="1824038"/>
            <a:ext cx="4352925" cy="4352925"/>
          </a:xfrm>
        </p:spPr>
      </p:pic>
    </p:spTree>
    <p:extLst>
      <p:ext uri="{BB962C8B-B14F-4D97-AF65-F5344CB8AC3E}">
        <p14:creationId xmlns:p14="http://schemas.microsoft.com/office/powerpoint/2010/main" val="13665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9E0A5D-20E3-CF6F-D611-0C88029599C8}"/>
              </a:ext>
            </a:extLst>
          </p:cNvPr>
          <p:cNvSpPr>
            <a:spLocks noGrp="1"/>
          </p:cNvSpPr>
          <p:nvPr>
            <p:ph type="title"/>
          </p:nvPr>
        </p:nvSpPr>
        <p:spPr>
          <a:xfrm>
            <a:off x="838200" y="365126"/>
            <a:ext cx="10515600" cy="962230"/>
          </a:xfrm>
        </p:spPr>
        <p:txBody>
          <a:bodyPr/>
          <a:lstStyle/>
          <a:p>
            <a:pPr algn="ctr"/>
            <a:r>
              <a:rPr lang="el-GR" b="1" i="1" dirty="0">
                <a:solidFill>
                  <a:schemeClr val="accent1"/>
                </a:solidFill>
              </a:rPr>
              <a:t>Πρωτογενές αρχειακό υλικό (ΓΑΚ)</a:t>
            </a:r>
          </a:p>
        </p:txBody>
      </p:sp>
      <p:pic>
        <p:nvPicPr>
          <p:cNvPr id="6" name="Θέση περιεχομένου 5">
            <a:extLst>
              <a:ext uri="{FF2B5EF4-FFF2-40B4-BE49-F238E27FC236}">
                <a16:creationId xmlns:a16="http://schemas.microsoft.com/office/drawing/2014/main" id="{7D3CC558-5318-842B-92AD-7DBA9B67D3A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1233922" y="1621274"/>
            <a:ext cx="4575892" cy="4538662"/>
          </a:xfrm>
        </p:spPr>
      </p:pic>
      <p:pic>
        <p:nvPicPr>
          <p:cNvPr id="8" name="Θέση περιεχομένου 7">
            <a:extLst>
              <a:ext uri="{FF2B5EF4-FFF2-40B4-BE49-F238E27FC236}">
                <a16:creationId xmlns:a16="http://schemas.microsoft.com/office/drawing/2014/main" id="{F58E950E-3066-2D2A-7E82-183A171A168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602658"/>
            <a:ext cx="5181600" cy="4280420"/>
          </a:xfrm>
        </p:spPr>
      </p:pic>
    </p:spTree>
    <p:extLst>
      <p:ext uri="{BB962C8B-B14F-4D97-AF65-F5344CB8AC3E}">
        <p14:creationId xmlns:p14="http://schemas.microsoft.com/office/powerpoint/2010/main" val="158360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325F8E-D7CE-0E6F-E955-0195853EF56B}"/>
              </a:ext>
            </a:extLst>
          </p:cNvPr>
          <p:cNvSpPr>
            <a:spLocks noGrp="1"/>
          </p:cNvSpPr>
          <p:nvPr>
            <p:ph type="title"/>
          </p:nvPr>
        </p:nvSpPr>
        <p:spPr>
          <a:xfrm>
            <a:off x="838200" y="365126"/>
            <a:ext cx="10515600" cy="657430"/>
          </a:xfrm>
        </p:spPr>
        <p:txBody>
          <a:bodyPr>
            <a:normAutofit/>
          </a:bodyPr>
          <a:lstStyle/>
          <a:p>
            <a:r>
              <a:rPr lang="el-GR" sz="4000" b="1" i="1" dirty="0">
                <a:solidFill>
                  <a:srgbClr val="0070C0"/>
                </a:solidFill>
              </a:rPr>
              <a:t>Οι δράσεις μας </a:t>
            </a:r>
          </a:p>
        </p:txBody>
      </p:sp>
      <p:sp>
        <p:nvSpPr>
          <p:cNvPr id="3" name="Θέση περιεχομένου 2">
            <a:extLst>
              <a:ext uri="{FF2B5EF4-FFF2-40B4-BE49-F238E27FC236}">
                <a16:creationId xmlns:a16="http://schemas.microsoft.com/office/drawing/2014/main" id="{15A8713F-2A67-6922-3F09-0D3FCBC2F241}"/>
              </a:ext>
            </a:extLst>
          </p:cNvPr>
          <p:cNvSpPr>
            <a:spLocks noGrp="1"/>
          </p:cNvSpPr>
          <p:nvPr>
            <p:ph idx="1"/>
          </p:nvPr>
        </p:nvSpPr>
        <p:spPr>
          <a:xfrm>
            <a:off x="838200" y="904568"/>
            <a:ext cx="10515600" cy="5272395"/>
          </a:xfrm>
        </p:spPr>
        <p:txBody>
          <a:bodyPr>
            <a:normAutofit fontScale="77500" lnSpcReduction="20000"/>
          </a:bodyPr>
          <a:lstStyle/>
          <a:p>
            <a:pPr marL="342900" lvl="0" indent="-342900" algn="just">
              <a:lnSpc>
                <a:spcPct val="107000"/>
              </a:lnSpc>
              <a:buFont typeface="Wingdings" panose="05000000000000000000" pitchFamily="2" charset="2"/>
              <a:buChar char=""/>
            </a:pPr>
            <a:r>
              <a:rPr lang="el-GR" sz="3100" kern="100" dirty="0">
                <a:effectLst/>
                <a:latin typeface="Calibri" panose="020F0502020204030204" pitchFamily="34" charset="0"/>
                <a:ea typeface="Calibri" panose="020F0502020204030204" pitchFamily="34" charset="0"/>
                <a:cs typeface="Times New Roman" panose="02020603050405020304" pitchFamily="18" charset="0"/>
              </a:rPr>
              <a:t>Αναζητήσαμε ψηφιακούς πόρους για να καλύπτονται οι εκάστοτε θεματικές</a:t>
            </a:r>
          </a:p>
          <a:p>
            <a:pPr marL="342900" lvl="0" indent="-342900" algn="just">
              <a:lnSpc>
                <a:spcPct val="107000"/>
              </a:lnSpc>
              <a:buFont typeface="Wingdings" panose="05000000000000000000" pitchFamily="2" charset="2"/>
              <a:buChar char=""/>
            </a:pPr>
            <a:r>
              <a:rPr lang="el-GR" sz="3100" kern="100" dirty="0">
                <a:effectLst/>
                <a:latin typeface="Calibri" panose="020F0502020204030204" pitchFamily="34" charset="0"/>
                <a:ea typeface="Calibri" panose="020F0502020204030204" pitchFamily="34" charset="0"/>
                <a:cs typeface="Times New Roman" panose="02020603050405020304" pitchFamily="18" charset="0"/>
              </a:rPr>
              <a:t>Αποδώσαμε  πολλές φορές κείμενα νόμων αλλά και δευτερογενών πηγών (δημοσιεύματα εφημερίδων, υπουργικές αποφάσεις, αποσπάσματα από έγγραφα του σχολείου στις διάφορες φάσεις της λειτουργίας του) στη νεοελληνική γλώσσα παρά τις περιορισμένες γνώσεις μας στην Αρχαία ελληνική γλώσσα</a:t>
            </a:r>
          </a:p>
          <a:p>
            <a:pPr marL="342900" lvl="0" indent="-342900" algn="just">
              <a:lnSpc>
                <a:spcPct val="107000"/>
              </a:lnSpc>
              <a:buFont typeface="Wingdings" panose="05000000000000000000" pitchFamily="2" charset="2"/>
              <a:buChar char=""/>
            </a:pPr>
            <a:r>
              <a:rPr lang="el-GR" sz="3100" kern="100" dirty="0">
                <a:effectLst/>
                <a:latin typeface="Calibri" panose="020F0502020204030204" pitchFamily="34" charset="0"/>
                <a:ea typeface="Calibri" panose="020F0502020204030204" pitchFamily="34" charset="0"/>
                <a:cs typeface="Times New Roman" panose="02020603050405020304" pitchFamily="18" charset="0"/>
              </a:rPr>
              <a:t>Δημιουργήσαμε ψηφιακές παρουσιάσεις για τις ανάγκες του ομίλου</a:t>
            </a:r>
          </a:p>
          <a:p>
            <a:pPr marL="948690" algn="just">
              <a:lnSpc>
                <a:spcPct val="107000"/>
              </a:lnSpc>
            </a:pPr>
            <a:r>
              <a:rPr lang="el-GR" sz="3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Ηλεκτρονική Σχολική Τάξη (η-Τάξη) | </a:t>
            </a:r>
            <a:r>
              <a:rPr lang="el-GR" sz="31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Ομιλος</a:t>
            </a:r>
            <a:r>
              <a:rPr lang="el-GR" sz="3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"Αναζητώντας την ιστορία... | Συνδέσεις Διαδικτύου (sch.gr)</a:t>
            </a:r>
            <a:r>
              <a:rPr lang="el-GR" sz="3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Wingdings" panose="05000000000000000000" pitchFamily="2" charset="2"/>
              <a:buChar char=""/>
            </a:pPr>
            <a:r>
              <a:rPr lang="el-GR" sz="3100" kern="100" dirty="0">
                <a:effectLst/>
                <a:latin typeface="Calibri" panose="020F0502020204030204" pitchFamily="34" charset="0"/>
                <a:ea typeface="Calibri" panose="020F0502020204030204" pitchFamily="34" charset="0"/>
                <a:cs typeface="Times New Roman" panose="02020603050405020304" pitchFamily="18" charset="0"/>
              </a:rPr>
              <a:t>Αναρτήσαμε  ψηφιακό υλικό στο </a:t>
            </a:r>
            <a:r>
              <a:rPr lang="en-US" sz="3100" kern="100" dirty="0" err="1">
                <a:effectLst/>
                <a:latin typeface="Calibri" panose="020F0502020204030204" pitchFamily="34" charset="0"/>
                <a:ea typeface="Calibri" panose="020F0502020204030204" pitchFamily="34" charset="0"/>
                <a:cs typeface="Times New Roman" panose="02020603050405020304" pitchFamily="18" charset="0"/>
              </a:rPr>
              <a:t>padlet</a:t>
            </a:r>
            <a:r>
              <a:rPr lang="en-US" sz="31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3100" kern="100" dirty="0">
                <a:effectLst/>
                <a:latin typeface="Calibri" panose="020F0502020204030204" pitchFamily="34" charset="0"/>
                <a:ea typeface="Calibri" panose="020F0502020204030204" pitchFamily="34" charset="0"/>
                <a:cs typeface="Times New Roman" panose="02020603050405020304" pitchFamily="18" charset="0"/>
              </a:rPr>
              <a:t>του ομίλου μας και στην ηλεκτρονική τάξη </a:t>
            </a:r>
            <a:r>
              <a:rPr lang="el-GR" sz="3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https://padlet.com/aghelou/padlet-krfdtfm0udrn7p81</a:t>
            </a:r>
            <a:endParaRPr lang="el-GR" sz="3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l-GR" sz="31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rPr>
              <a:t>Δημιουργήσαμε </a:t>
            </a:r>
            <a:r>
              <a:rPr lang="el-GR" sz="3100" u="sng" kern="100"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χρονογραμμή</a:t>
            </a:r>
            <a:r>
              <a:rPr lang="el-GR" sz="31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στην εφαρμογή </a:t>
            </a:r>
            <a:r>
              <a:rPr lang="en-US" sz="31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rPr>
              <a:t>genially</a:t>
            </a:r>
            <a:endParaRPr lang="el-GR" sz="3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l-GR" sz="3100" kern="100" dirty="0">
                <a:effectLst/>
                <a:latin typeface="Calibri" panose="020F0502020204030204" pitchFamily="34" charset="0"/>
                <a:ea typeface="Calibri" panose="020F0502020204030204" pitchFamily="34" charset="0"/>
                <a:cs typeface="Times New Roman" panose="02020603050405020304" pitchFamily="18" charset="0"/>
              </a:rPr>
              <a:t>Φωτογραφήσαμε τα κτίρια που επισκεπτόμα</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σταν </a:t>
            </a:r>
          </a:p>
          <a:p>
            <a:endParaRPr lang="el-GR" dirty="0"/>
          </a:p>
        </p:txBody>
      </p:sp>
    </p:spTree>
    <p:extLst>
      <p:ext uri="{BB962C8B-B14F-4D97-AF65-F5344CB8AC3E}">
        <p14:creationId xmlns:p14="http://schemas.microsoft.com/office/powerpoint/2010/main" val="62694876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662</Words>
  <Application>Microsoft Office PowerPoint</Application>
  <PresentationFormat>Ευρεία οθόνη</PresentationFormat>
  <Paragraphs>58</Paragraphs>
  <Slides>13</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Calibri</vt:lpstr>
      <vt:lpstr>Calibri Light</vt:lpstr>
      <vt:lpstr>Symbol</vt:lpstr>
      <vt:lpstr>Wingdings</vt:lpstr>
      <vt:lpstr>Θέμα του Office</vt:lpstr>
      <vt:lpstr>1ο πρότυπο γυμνάσιο Αθήνας</vt:lpstr>
      <vt:lpstr>Παρουσίαση του PowerPoint</vt:lpstr>
      <vt:lpstr>Παρουσίαση του PowerPoint</vt:lpstr>
      <vt:lpstr> Ποιοι και γιατί συμμετέχουμε</vt:lpstr>
      <vt:lpstr>Παρουσίαση του PowerPoint</vt:lpstr>
      <vt:lpstr>Η απόκριση των μαθητών –οι δράσεις </vt:lpstr>
      <vt:lpstr>Πρωτογενές αρχειακό υλικό  (ΓΑΚ)</vt:lpstr>
      <vt:lpstr>Πρωτογενές αρχειακό υλικό (ΓΑΚ)</vt:lpstr>
      <vt:lpstr>Οι δράσεις μας </vt:lpstr>
      <vt:lpstr>Οι επισκέψεις μας</vt:lpstr>
      <vt:lpstr>Οι επισκέψεις </vt:lpstr>
      <vt:lpstr>Τα αποτελέσματα για την ομάδα μας</vt:lpstr>
      <vt:lpstr>Σας ευχαριστούμε πολύ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1ο πρότυπο γυμνάσιο Αθήνας</dc:title>
  <dc:creator>Niki Petropoulou</dc:creator>
  <cp:lastModifiedBy>Niki Petropoulou</cp:lastModifiedBy>
  <cp:revision>2</cp:revision>
  <dcterms:created xsi:type="dcterms:W3CDTF">2024-03-09T07:03:27Z</dcterms:created>
  <dcterms:modified xsi:type="dcterms:W3CDTF">2024-06-25T16:34:39Z</dcterms:modified>
</cp:coreProperties>
</file>