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62" r:id="rId2"/>
    <p:sldId id="258" r:id="rId3"/>
    <p:sldId id="273" r:id="rId4"/>
    <p:sldId id="257" r:id="rId5"/>
    <p:sldId id="259" r:id="rId6"/>
    <p:sldId id="260" r:id="rId7"/>
    <p:sldId id="274" r:id="rId8"/>
    <p:sldId id="270" r:id="rId9"/>
    <p:sldId id="275" r:id="rId10"/>
    <p:sldId id="276" r:id="rId11"/>
    <p:sldId id="277" r:id="rId1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06" d="100"/>
          <a:sy n="106" d="100"/>
        </p:scale>
        <p:origin x="1686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s://doi.org/10.1016/j.compedu.2018.07.021" TargetMode="External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bookwidgets.com/blog/2019/02/20-engaging-flipped-learning-apps-for-in-the-flipped-classroom" TargetMode="External"/><Relationship Id="rId3" Type="http://schemas.openxmlformats.org/officeDocument/2006/relationships/hyperlink" Target="https://code.org/" TargetMode="External"/><Relationship Id="rId7" Type="http://schemas.openxmlformats.org/officeDocument/2006/relationships/hyperlink" Target="https://genial.ly/" TargetMode="External"/><Relationship Id="rId2" Type="http://schemas.openxmlformats.org/officeDocument/2006/relationships/hyperlink" Target="https://www.khanacademy.org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showme.com/" TargetMode="External"/><Relationship Id="rId5" Type="http://schemas.openxmlformats.org/officeDocument/2006/relationships/hyperlink" Target="https://edpuzzle.com/" TargetMode="External"/><Relationship Id="rId4" Type="http://schemas.openxmlformats.org/officeDocument/2006/relationships/hyperlink" Target="https://www.playposit.com/" TargetMode="External"/><Relationship Id="rId9" Type="http://schemas.openxmlformats.org/officeDocument/2006/relationships/hyperlink" Target="https://www.commonsense.org/education/lists/best-apps-and-websites-for-the-flipped-classroom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doi.org/10.1016/j.compedu.2018.07.021" TargetMode="Externa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 err="1" smtClean="0"/>
              <a:t>Ερ</a:t>
            </a:r>
            <a:r>
              <a:rPr lang="el-GR" dirty="0" smtClean="0"/>
              <a:t>ω</a:t>
            </a:r>
            <a:r>
              <a:rPr dirty="0" smtClean="0"/>
              <a:t>τ</a:t>
            </a:r>
            <a:r>
              <a:rPr lang="el-GR" dirty="0" smtClean="0"/>
              <a:t>ή</a:t>
            </a:r>
            <a:r>
              <a:rPr dirty="0" smtClean="0"/>
              <a:t>σ</a:t>
            </a:r>
            <a:r>
              <a:rPr lang="el-GR" dirty="0" smtClean="0"/>
              <a:t>εις αφόρμησης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sz="2000" b="1" dirty="0"/>
              <a:t>Σαν μα</a:t>
            </a:r>
            <a:r>
              <a:rPr sz="2000" b="1" dirty="0" err="1"/>
              <a:t>θητές</a:t>
            </a:r>
            <a:r>
              <a:rPr sz="2000" b="1" dirty="0"/>
              <a:t> </a:t>
            </a:r>
            <a:r>
              <a:rPr sz="2000" b="1" dirty="0" err="1"/>
              <a:t>είχ</a:t>
            </a:r>
            <a:r>
              <a:rPr sz="2000" b="1" dirty="0"/>
              <a:t>ατε ποτέ δυσκολία να κάνετε τις εργασίες σας στο </a:t>
            </a:r>
            <a:r>
              <a:rPr sz="2000" b="1" dirty="0" smtClean="0"/>
              <a:t>σπίτι;</a:t>
            </a:r>
            <a:r>
              <a:rPr lang="el-GR" sz="2000" b="1" dirty="0"/>
              <a:t> </a:t>
            </a:r>
            <a:r>
              <a:rPr lang="el-GR" sz="2000" b="1" dirty="0" smtClean="0"/>
              <a:t>Τι </a:t>
            </a:r>
            <a:r>
              <a:rPr lang="el-GR" sz="2000" b="1" dirty="0"/>
              <a:t>κάνατε</a:t>
            </a:r>
            <a:r>
              <a:rPr lang="el-GR" sz="2000" b="1" dirty="0" smtClean="0"/>
              <a:t>;</a:t>
            </a:r>
          </a:p>
          <a:p>
            <a:pPr marL="0" indent="0">
              <a:buNone/>
            </a:pPr>
            <a:r>
              <a:rPr lang="el-GR" sz="2000" i="1" dirty="0" smtClean="0"/>
              <a:t>Ρωτούσα τους γονείς μου, τους συμμαθητές μου, το φροντιστήριο, το ιδιαίτερο, κοιτούσα το </a:t>
            </a:r>
            <a:r>
              <a:rPr lang="el-GR" sz="2000" i="1" dirty="0" err="1" smtClean="0"/>
              <a:t>λυσσάρι</a:t>
            </a:r>
            <a:r>
              <a:rPr lang="el-GR" sz="2000" i="1" dirty="0" smtClean="0"/>
              <a:t>, τώρα ρωτάω το </a:t>
            </a:r>
            <a:r>
              <a:rPr lang="en-US" sz="2000" i="1" dirty="0" err="1" smtClean="0"/>
              <a:t>ChatGPT</a:t>
            </a:r>
            <a:endParaRPr lang="el-GR" sz="2000" i="1" dirty="0" smtClean="0"/>
          </a:p>
          <a:p>
            <a:pPr marL="0" indent="0">
              <a:buNone/>
            </a:pPr>
            <a:endParaRPr lang="el-GR" sz="2000" dirty="0" smtClean="0"/>
          </a:p>
          <a:p>
            <a:r>
              <a:rPr lang="el-GR" sz="2000" b="1" dirty="0"/>
              <a:t>Είναι απαραίτητη η παρουσία του καθηγητή στην υλοποίηση σύνθετων εργασιών</a:t>
            </a:r>
            <a:r>
              <a:rPr lang="el-GR" sz="2000" b="1" dirty="0" smtClean="0"/>
              <a:t>;</a:t>
            </a:r>
            <a:endParaRPr lang="en-US" sz="2000" b="1" dirty="0" smtClean="0"/>
          </a:p>
          <a:p>
            <a:pPr marL="0" indent="0">
              <a:buNone/>
            </a:pPr>
            <a:r>
              <a:rPr lang="el-GR" sz="2000" i="1" dirty="0" smtClean="0"/>
              <a:t>Υποστήριξη/Ανατροφοδότηση</a:t>
            </a:r>
          </a:p>
          <a:p>
            <a:pPr marL="0" indent="0">
              <a:buNone/>
            </a:pPr>
            <a:endParaRPr lang="el-GR" sz="2000" i="1" dirty="0" smtClean="0"/>
          </a:p>
          <a:p>
            <a:r>
              <a:rPr lang="el-GR" sz="2000" b="1" dirty="0"/>
              <a:t>Ποια ήταν η κυριότερη δυσκολία στην υλοποίηση ομαδικών εργασιών</a:t>
            </a:r>
            <a:r>
              <a:rPr lang="el-GR" sz="2000" b="1" dirty="0" smtClean="0"/>
              <a:t>;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el-GR" sz="2000" i="1" dirty="0"/>
              <a:t>Να βρούμε </a:t>
            </a:r>
            <a:r>
              <a:rPr lang="el-GR" sz="2000" i="1" dirty="0" smtClean="0"/>
              <a:t>κοινό χρόνο </a:t>
            </a:r>
            <a:r>
              <a:rPr lang="el-GR" sz="2000" b="1" i="1" dirty="0"/>
              <a:t>να</a:t>
            </a:r>
            <a:r>
              <a:rPr lang="el-GR" sz="2000" i="1" dirty="0"/>
              <a:t> </a:t>
            </a:r>
            <a:r>
              <a:rPr lang="el-GR" sz="2000" b="1" i="1" dirty="0"/>
              <a:t>συναντηθούμε</a:t>
            </a:r>
            <a:r>
              <a:rPr lang="el-GR" sz="2000" i="1" dirty="0"/>
              <a:t> με την ομάδα μου </a:t>
            </a:r>
          </a:p>
          <a:p>
            <a:pPr marL="0" indent="0">
              <a:spcAft>
                <a:spcPts val="1200"/>
              </a:spcAft>
              <a:buNone/>
            </a:pPr>
            <a:r>
              <a:rPr lang="el-GR" sz="2000" i="1" dirty="0"/>
              <a:t>Να κάνω τα μέλη της ομάδας μου </a:t>
            </a:r>
            <a:r>
              <a:rPr lang="el-GR" sz="2000" b="1" i="1" dirty="0"/>
              <a:t>να δουλέψουν εξίσου </a:t>
            </a:r>
          </a:p>
          <a:p>
            <a:pPr marL="0" indent="0">
              <a:buNone/>
            </a:pPr>
            <a:endParaRPr sz="2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Τίτλος 5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sz="3200" dirty="0" smtClean="0"/>
              <a:t>Προκλήσεις</a:t>
            </a:r>
            <a:r>
              <a:rPr lang="en-US" sz="1600" dirty="0"/>
              <a:t/>
            </a:r>
            <a:br>
              <a:rPr lang="en-US" sz="1600" dirty="0"/>
            </a:br>
            <a:r>
              <a:rPr lang="en-US" sz="1600" dirty="0" err="1"/>
              <a:t>Akçayır</a:t>
            </a:r>
            <a:r>
              <a:rPr lang="en-US" sz="1600" dirty="0"/>
              <a:t>, G., &amp; </a:t>
            </a:r>
            <a:r>
              <a:rPr lang="en-US" sz="1600" dirty="0" err="1"/>
              <a:t>Akçayır</a:t>
            </a:r>
            <a:r>
              <a:rPr lang="en-US" sz="1600" dirty="0"/>
              <a:t>, M. (2018). </a:t>
            </a:r>
            <a:r>
              <a:rPr lang="en-US" sz="1600" i="1" dirty="0"/>
              <a:t>The flipped classroom: A review of its advantages and challenges.</a:t>
            </a:r>
            <a:r>
              <a:rPr lang="en-US" sz="1600" dirty="0"/>
              <a:t> </a:t>
            </a:r>
            <a:r>
              <a:rPr lang="en-US" sz="1600" i="1" dirty="0"/>
              <a:t>Computers &amp; Education, 126</a:t>
            </a:r>
            <a:r>
              <a:rPr lang="en-US" sz="1600" dirty="0"/>
              <a:t>, 334-345. </a:t>
            </a:r>
            <a:r>
              <a:rPr lang="en-US" sz="1600" dirty="0">
                <a:hlinkClick r:id="rId2"/>
              </a:rPr>
              <a:t>https://doi.org/10.1016/j.compedu.2018.07.021</a:t>
            </a:r>
            <a:endParaRPr lang="en-US" sz="1600" dirty="0"/>
          </a:p>
        </p:txBody>
      </p:sp>
      <p:sp>
        <p:nvSpPr>
          <p:cNvPr id="7" name="Θέση κειμένου 6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Εκπαιδευτικός</a:t>
            </a:r>
            <a:endParaRPr lang="en-US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el-GR" dirty="0"/>
              <a:t>Η εξάρτηση από την τεχνολογία</a:t>
            </a:r>
            <a:endParaRPr lang="el-GR" dirty="0"/>
          </a:p>
          <a:p>
            <a:r>
              <a:rPr lang="el-GR" dirty="0"/>
              <a:t>Πρόσθετη εργασία για τον εκπαιδευτικό</a:t>
            </a:r>
            <a:endParaRPr lang="el-GR" dirty="0"/>
          </a:p>
          <a:p>
            <a:r>
              <a:rPr lang="el-GR" dirty="0"/>
              <a:t>Έλλειψη τεχνολογικών </a:t>
            </a:r>
            <a:r>
              <a:rPr lang="el-GR" dirty="0" smtClean="0"/>
              <a:t>δεξιοτήτων εκπαιδευτικών</a:t>
            </a:r>
          </a:p>
          <a:p>
            <a:r>
              <a:rPr lang="el-GR" dirty="0" smtClean="0"/>
              <a:t>Τι γίνεται όταν οι μαθητές δεν έχουν προετοιμαστεί;</a:t>
            </a:r>
            <a:endParaRPr lang="el-GR" dirty="0"/>
          </a:p>
        </p:txBody>
      </p:sp>
      <p:sp>
        <p:nvSpPr>
          <p:cNvPr id="8" name="Θέση κειμένου 7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l-GR" dirty="0" smtClean="0"/>
              <a:t>Μαθητές</a:t>
            </a:r>
            <a:endParaRPr lang="en-US" dirty="0"/>
          </a:p>
        </p:txBody>
      </p:sp>
      <p:sp>
        <p:nvSpPr>
          <p:cNvPr id="9" name="Θέση περιεχομένου 8"/>
          <p:cNvSpPr>
            <a:spLocks noGrp="1"/>
          </p:cNvSpPr>
          <p:nvPr>
            <p:ph sz="quarter" idx="4"/>
          </p:nvPr>
        </p:nvSpPr>
        <p:spPr/>
        <p:txBody>
          <a:bodyPr>
            <a:normAutofit lnSpcReduction="10000"/>
          </a:bodyPr>
          <a:lstStyle/>
          <a:p>
            <a:r>
              <a:rPr lang="el-GR" dirty="0"/>
              <a:t>Η εξάρτηση από την </a:t>
            </a:r>
            <a:r>
              <a:rPr lang="el-GR" dirty="0" smtClean="0"/>
              <a:t>τεχνολογία</a:t>
            </a:r>
          </a:p>
          <a:p>
            <a:r>
              <a:rPr lang="el-GR" dirty="0" smtClean="0"/>
              <a:t>Τεχνολογικές ανισότητες</a:t>
            </a:r>
          </a:p>
          <a:p>
            <a:r>
              <a:rPr lang="el-GR" dirty="0"/>
              <a:t>Διαχείριση του χρόνου των </a:t>
            </a:r>
            <a:r>
              <a:rPr lang="el-GR" dirty="0" smtClean="0"/>
              <a:t>μαθητών</a:t>
            </a:r>
          </a:p>
          <a:p>
            <a:r>
              <a:rPr lang="el-GR" dirty="0"/>
              <a:t>Έλλειψη δεξιοτήτων ανεξάρτητης μελέτης, ρουτίνας και κινήτρων που απαιτούνται για την εργασία στο </a:t>
            </a:r>
            <a:r>
              <a:rPr lang="el-GR" dirty="0" smtClean="0"/>
              <a:t>σπίτι</a:t>
            </a:r>
            <a:endParaRPr lang="el-GR" dirty="0"/>
          </a:p>
          <a:p>
            <a:endParaRPr lang="el-GR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43619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Τίτλος 6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Learning apps for the flipped </a:t>
            </a:r>
            <a:r>
              <a:rPr lang="en-US" b="1" dirty="0" smtClean="0"/>
              <a:t>classroom</a:t>
            </a:r>
            <a:endParaRPr lang="en-US" dirty="0"/>
          </a:p>
        </p:txBody>
      </p:sp>
      <p:sp>
        <p:nvSpPr>
          <p:cNvPr id="8" name="Θέση περιεχομένου 7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dirty="0">
                <a:hlinkClick r:id="rId2"/>
              </a:rPr>
              <a:t>Khan Academy</a:t>
            </a:r>
            <a:endParaRPr lang="en-US" sz="2000" dirty="0"/>
          </a:p>
          <a:p>
            <a:r>
              <a:rPr lang="en-US" sz="2000" dirty="0">
                <a:hlinkClick r:id="rId3"/>
              </a:rPr>
              <a:t>Code.org</a:t>
            </a:r>
            <a:endParaRPr lang="en-US" sz="2000" dirty="0"/>
          </a:p>
          <a:p>
            <a:r>
              <a:rPr lang="en-US" sz="2000" dirty="0" err="1">
                <a:hlinkClick r:id="rId4"/>
              </a:rPr>
              <a:t>PlayPosit</a:t>
            </a:r>
            <a:endParaRPr lang="en-US" sz="2000" dirty="0"/>
          </a:p>
          <a:p>
            <a:r>
              <a:rPr lang="en-US" sz="2000" dirty="0" err="1">
                <a:hlinkClick r:id="rId5"/>
              </a:rPr>
              <a:t>EdPuzzle</a:t>
            </a:r>
            <a:endParaRPr lang="en-US" sz="2000" dirty="0"/>
          </a:p>
          <a:p>
            <a:r>
              <a:rPr lang="en-US" sz="2000" dirty="0" err="1">
                <a:hlinkClick r:id="rId6"/>
              </a:rPr>
              <a:t>ShowMe</a:t>
            </a:r>
            <a:endParaRPr lang="en-US" sz="2000" dirty="0"/>
          </a:p>
          <a:p>
            <a:r>
              <a:rPr lang="en-US" sz="2000" dirty="0">
                <a:hlinkClick r:id="rId7"/>
              </a:rPr>
              <a:t>Genially, the platform for interactive animated content</a:t>
            </a:r>
            <a:endParaRPr lang="en-US" sz="2000" dirty="0"/>
          </a:p>
          <a:p>
            <a:r>
              <a:rPr lang="en-US" sz="2000" u="sng" dirty="0">
                <a:hlinkClick r:id="rId8"/>
              </a:rPr>
              <a:t>https://www.bookwidgets.com/blog/2019/02/20-engaging-flipped-learning-apps-for-in-the-flipped-classroom</a:t>
            </a:r>
            <a:r>
              <a:rPr lang="en-US" sz="2000" dirty="0"/>
              <a:t> </a:t>
            </a:r>
            <a:endParaRPr lang="en-US" sz="2000" dirty="0"/>
          </a:p>
          <a:p>
            <a:r>
              <a:rPr lang="en-US" sz="2000" u="sng" dirty="0">
                <a:hlinkClick r:id="rId9"/>
              </a:rPr>
              <a:t>https://www.commonsense.org/education/lists/best-apps-and-websites-for-the-flipped-classroom</a:t>
            </a:r>
            <a:r>
              <a:rPr lang="en-US" sz="2000" dirty="0"/>
              <a:t> 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9329059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Το Παραδοσιακό Μοντέλο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sz="2400" dirty="0" smtClean="0"/>
              <a:t>Ο </a:t>
            </a:r>
            <a:r>
              <a:rPr sz="2400" dirty="0"/>
              <a:t>κα</a:t>
            </a:r>
            <a:r>
              <a:rPr sz="2400" dirty="0" err="1"/>
              <a:t>θηγητής</a:t>
            </a:r>
            <a:r>
              <a:rPr sz="2400" dirty="0"/>
              <a:t> </a:t>
            </a:r>
            <a:r>
              <a:rPr sz="2400" dirty="0" err="1"/>
              <a:t>διδάσκει</a:t>
            </a:r>
            <a:r>
              <a:rPr sz="2400" dirty="0"/>
              <a:t> </a:t>
            </a:r>
            <a:r>
              <a:rPr sz="2400" dirty="0" err="1"/>
              <a:t>στην</a:t>
            </a:r>
            <a:r>
              <a:rPr sz="2400" dirty="0"/>
              <a:t> </a:t>
            </a:r>
            <a:r>
              <a:rPr sz="2400" dirty="0" err="1"/>
              <a:t>τάξη</a:t>
            </a:r>
            <a:r>
              <a:rPr sz="2400" dirty="0"/>
              <a:t> </a:t>
            </a:r>
            <a:r>
              <a:rPr sz="2400" dirty="0" err="1"/>
              <a:t>με</a:t>
            </a:r>
            <a:r>
              <a:rPr sz="2400" dirty="0"/>
              <a:t> </a:t>
            </a:r>
            <a:r>
              <a:rPr sz="2400" dirty="0" err="1"/>
              <a:t>δι</a:t>
            </a:r>
            <a:r>
              <a:rPr sz="2400" dirty="0"/>
              <a:t>αφάνειες, </a:t>
            </a:r>
            <a:r>
              <a:rPr lang="el-GR" sz="2400" dirty="0" smtClean="0"/>
              <a:t>επιλύει </a:t>
            </a:r>
            <a:r>
              <a:rPr sz="2400" dirty="0" smtClean="0"/>
              <a:t>π</a:t>
            </a:r>
            <a:r>
              <a:rPr sz="2400" dirty="0" err="1" smtClean="0"/>
              <a:t>ρο</a:t>
            </a:r>
            <a:r>
              <a:rPr sz="2400" dirty="0" smtClean="0"/>
              <a:t>βλήματα </a:t>
            </a:r>
            <a:r>
              <a:rPr sz="2400" dirty="0"/>
              <a:t>ή </a:t>
            </a:r>
            <a:r>
              <a:rPr lang="el-GR" sz="2400" dirty="0" smtClean="0"/>
              <a:t>δείχνει κάποια </a:t>
            </a:r>
            <a:r>
              <a:rPr sz="2400" dirty="0" smtClean="0"/>
              <a:t>β</a:t>
            </a:r>
            <a:r>
              <a:rPr sz="2400" dirty="0" err="1" smtClean="0"/>
              <a:t>ίντεο</a:t>
            </a:r>
            <a:r>
              <a:rPr sz="2400" dirty="0"/>
              <a:t>.</a:t>
            </a:r>
          </a:p>
          <a:p>
            <a:r>
              <a:rPr sz="2400" dirty="0" err="1" smtClean="0"/>
              <a:t>Οι</a:t>
            </a:r>
            <a:r>
              <a:rPr sz="2400" dirty="0" smtClean="0"/>
              <a:t> </a:t>
            </a:r>
            <a:r>
              <a:rPr sz="2400" dirty="0"/>
              <a:t>μα</a:t>
            </a:r>
            <a:r>
              <a:rPr sz="2400" dirty="0" err="1"/>
              <a:t>θητές</a:t>
            </a:r>
            <a:r>
              <a:rPr sz="2400" dirty="0"/>
              <a:t> </a:t>
            </a:r>
            <a:r>
              <a:rPr lang="el-GR" sz="2400" dirty="0"/>
              <a:t>στον δικό τους χρόνο στο σπίτι </a:t>
            </a:r>
            <a:r>
              <a:rPr sz="2400" dirty="0" err="1" smtClean="0"/>
              <a:t>κάνουν</a:t>
            </a:r>
            <a:r>
              <a:rPr sz="2400" dirty="0" smtClean="0"/>
              <a:t> </a:t>
            </a:r>
            <a:r>
              <a:rPr lang="el-GR" sz="2400" dirty="0" smtClean="0"/>
              <a:t>σύνθετες </a:t>
            </a:r>
            <a:r>
              <a:rPr sz="2400" dirty="0" err="1" smtClean="0"/>
              <a:t>εργ</a:t>
            </a:r>
            <a:r>
              <a:rPr sz="2400" dirty="0" smtClean="0"/>
              <a:t>ασίες </a:t>
            </a:r>
            <a:r>
              <a:rPr sz="2400" dirty="0"/>
              <a:t>και ομαδικές </a:t>
            </a:r>
            <a:r>
              <a:rPr sz="2400" dirty="0" smtClean="0"/>
              <a:t>δρ</a:t>
            </a:r>
            <a:r>
              <a:rPr lang="el-GR" sz="2400" dirty="0" err="1" smtClean="0"/>
              <a:t>αστηριότητες</a:t>
            </a:r>
            <a:r>
              <a:rPr sz="2400" dirty="0" smtClean="0"/>
              <a:t>.</a:t>
            </a:r>
            <a:endParaRPr lang="el-GR" sz="2400" dirty="0" smtClean="0"/>
          </a:p>
          <a:p>
            <a:pPr marL="0" indent="0">
              <a:spcBef>
                <a:spcPts val="1200"/>
              </a:spcBef>
              <a:buNone/>
            </a:pPr>
            <a:r>
              <a:rPr lang="el-GR" sz="2400" b="1" dirty="0" smtClean="0"/>
              <a:t>Προβλήματα</a:t>
            </a:r>
            <a:endParaRPr sz="2400" b="1" dirty="0"/>
          </a:p>
          <a:p>
            <a:r>
              <a:rPr lang="el-GR" sz="2400" dirty="0"/>
              <a:t>Ανεπαρκής ανατροφοδότηση και υποστήριξη κατά την υλοποίηση σύνθετων </a:t>
            </a:r>
            <a:r>
              <a:rPr lang="el-GR" sz="2400" dirty="0" smtClean="0"/>
              <a:t>εργασιών.</a:t>
            </a:r>
            <a:endParaRPr lang="el-GR" sz="2400" dirty="0"/>
          </a:p>
          <a:p>
            <a:r>
              <a:rPr sz="2400" dirty="0" smtClean="0"/>
              <a:t>Υπ</a:t>
            </a:r>
            <a:r>
              <a:rPr sz="2400" dirty="0" err="1" smtClean="0"/>
              <a:t>άρχουν</a:t>
            </a:r>
            <a:r>
              <a:rPr sz="2400" dirty="0" smtClean="0"/>
              <a:t> </a:t>
            </a:r>
            <a:r>
              <a:rPr sz="2400" dirty="0" err="1"/>
              <a:t>συχνά</a:t>
            </a:r>
            <a:r>
              <a:rPr sz="2400" dirty="0"/>
              <a:t> </a:t>
            </a:r>
            <a:r>
              <a:rPr sz="2400" dirty="0" err="1"/>
              <a:t>δυσκολίες</a:t>
            </a:r>
            <a:r>
              <a:rPr sz="2400" dirty="0"/>
              <a:t> </a:t>
            </a:r>
            <a:r>
              <a:rPr sz="2400" dirty="0" err="1"/>
              <a:t>στη</a:t>
            </a:r>
            <a:r>
              <a:rPr sz="2400" dirty="0"/>
              <a:t> </a:t>
            </a:r>
            <a:r>
              <a:rPr sz="2400" dirty="0" err="1"/>
              <a:t>συνεργ</a:t>
            </a:r>
            <a:r>
              <a:rPr sz="2400" dirty="0"/>
              <a:t>ασία εκτός σχολείου</a:t>
            </a:r>
            <a:r>
              <a:rPr sz="2400" dirty="0" smtClean="0"/>
              <a:t>.</a:t>
            </a:r>
            <a:endParaRPr lang="el-GR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3100" dirty="0"/>
              <a:t>Γνωρίζετε τον όρο «Ανεστραμμένη Διδασκαλία</a:t>
            </a:r>
            <a:r>
              <a:rPr lang="el-GR" sz="3100" dirty="0" smtClean="0"/>
              <a:t>»;</a:t>
            </a:r>
            <a:endParaRPr lang="en-US" dirty="0"/>
          </a:p>
        </p:txBody>
      </p:sp>
      <p:pic>
        <p:nvPicPr>
          <p:cNvPr id="4" name="Εικόνα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4812" y="1631320"/>
            <a:ext cx="7767873" cy="43694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75714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Τι είναι η Ανεστραμμένη Τάξη;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sz="2400" dirty="0"/>
              <a:t>Μοντέλο διδασκαλίας που μεταφέρει τη διάλεξη εκτός τάξης και αξιοποιεί τον χρόνο της τάξης για απαιτητικές ή/και συνεργατικές δραστηριότητες</a:t>
            </a:r>
            <a:r>
              <a:rPr lang="el-GR" sz="2400" dirty="0" smtClean="0"/>
              <a:t>.</a:t>
            </a:r>
          </a:p>
          <a:p>
            <a:r>
              <a:rPr sz="2400" dirty="0" err="1" smtClean="0"/>
              <a:t>Οι</a:t>
            </a:r>
            <a:r>
              <a:rPr sz="2400" dirty="0" smtClean="0"/>
              <a:t> </a:t>
            </a:r>
            <a:r>
              <a:rPr sz="2400" dirty="0" err="1"/>
              <a:t>δι</a:t>
            </a:r>
            <a:r>
              <a:rPr sz="2400" dirty="0"/>
              <a:t>αλέξεις γίνονται εκτός τάξης μέσω βίντεο ή άλλου υλικού.</a:t>
            </a:r>
          </a:p>
          <a:p>
            <a:r>
              <a:rPr sz="2400" dirty="0" smtClean="0"/>
              <a:t>Ο </a:t>
            </a:r>
            <a:r>
              <a:rPr sz="2400" dirty="0" err="1"/>
              <a:t>χρόνος</a:t>
            </a:r>
            <a:r>
              <a:rPr sz="2400" dirty="0"/>
              <a:t> </a:t>
            </a:r>
            <a:r>
              <a:rPr sz="2400" dirty="0" err="1"/>
              <a:t>της</a:t>
            </a:r>
            <a:r>
              <a:rPr sz="2400" dirty="0"/>
              <a:t> </a:t>
            </a:r>
            <a:r>
              <a:rPr sz="2400" dirty="0" err="1"/>
              <a:t>τάξης</a:t>
            </a:r>
            <a:r>
              <a:rPr sz="2400" dirty="0"/>
              <a:t> </a:t>
            </a:r>
            <a:r>
              <a:rPr sz="2400" dirty="0" err="1"/>
              <a:t>χρησιμο</a:t>
            </a:r>
            <a:r>
              <a:rPr sz="2400" dirty="0"/>
              <a:t>ποιείται για εφαρμογή, συνεργασία και δραστηριότητες.</a:t>
            </a:r>
          </a:p>
          <a:p>
            <a:r>
              <a:rPr sz="2400" dirty="0" smtClean="0"/>
              <a:t>Βα</a:t>
            </a:r>
            <a:r>
              <a:rPr sz="2400" dirty="0" err="1" smtClean="0"/>
              <a:t>σίζετ</a:t>
            </a:r>
            <a:r>
              <a:rPr sz="2400" dirty="0" smtClean="0"/>
              <a:t>αι </a:t>
            </a:r>
            <a:r>
              <a:rPr sz="2400" dirty="0"/>
              <a:t>στην ενεργή συμμετοχή και την αλληλεπίδραση.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Flipped Classroom</a:t>
            </a:r>
            <a:r>
              <a:rPr lang="el-GR" dirty="0" smtClean="0"/>
              <a:t> – Δραστηριότητες εκτός τάξης (</a:t>
            </a:r>
            <a:r>
              <a:rPr lang="en-US" dirty="0" smtClean="0"/>
              <a:t>before class)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2410485"/>
          </a:xfrm>
        </p:spPr>
        <p:txBody>
          <a:bodyPr>
            <a:normAutofit/>
          </a:bodyPr>
          <a:lstStyle/>
          <a:p>
            <a:r>
              <a:rPr sz="2000" dirty="0" err="1" smtClean="0"/>
              <a:t>Οι</a:t>
            </a:r>
            <a:r>
              <a:rPr sz="2000" dirty="0" smtClean="0"/>
              <a:t> </a:t>
            </a:r>
            <a:r>
              <a:rPr sz="2000" dirty="0"/>
              <a:t>μα</a:t>
            </a:r>
            <a:r>
              <a:rPr sz="2000" dirty="0" err="1"/>
              <a:t>θητές</a:t>
            </a:r>
            <a:r>
              <a:rPr sz="2000" dirty="0"/>
              <a:t> </a:t>
            </a:r>
            <a:r>
              <a:rPr lang="el-GR" sz="2000" dirty="0" smtClean="0"/>
              <a:t>προετοιμάζονται </a:t>
            </a:r>
            <a:r>
              <a:rPr sz="2000" dirty="0" smtClean="0"/>
              <a:t>παρα</a:t>
            </a:r>
            <a:r>
              <a:rPr sz="2000" dirty="0" err="1" smtClean="0"/>
              <a:t>κολουθ</a:t>
            </a:r>
            <a:r>
              <a:rPr lang="el-GR" sz="2000" dirty="0" err="1" smtClean="0"/>
              <a:t>ώντας</a:t>
            </a:r>
            <a:r>
              <a:rPr sz="2000" dirty="0" smtClean="0"/>
              <a:t> </a:t>
            </a:r>
            <a:r>
              <a:rPr sz="2000" dirty="0"/>
              <a:t>π</a:t>
            </a:r>
            <a:r>
              <a:rPr sz="2000" dirty="0" err="1"/>
              <a:t>εριεχόμενο</a:t>
            </a:r>
            <a:r>
              <a:rPr sz="2000" dirty="0"/>
              <a:t> </a:t>
            </a:r>
            <a:r>
              <a:rPr sz="2000" dirty="0" err="1"/>
              <a:t>στο</a:t>
            </a:r>
            <a:r>
              <a:rPr sz="2000" dirty="0"/>
              <a:t> </a:t>
            </a:r>
            <a:r>
              <a:rPr sz="2000" dirty="0" err="1"/>
              <a:t>δικό</a:t>
            </a:r>
            <a:r>
              <a:rPr sz="2000" dirty="0"/>
              <a:t> </a:t>
            </a:r>
            <a:r>
              <a:rPr sz="2000" dirty="0" err="1"/>
              <a:t>τους</a:t>
            </a:r>
            <a:r>
              <a:rPr sz="2000" dirty="0"/>
              <a:t> </a:t>
            </a:r>
            <a:r>
              <a:rPr sz="2000" dirty="0" err="1"/>
              <a:t>χρόνο</a:t>
            </a:r>
            <a:r>
              <a:rPr sz="2000" dirty="0"/>
              <a:t> (β</a:t>
            </a:r>
            <a:r>
              <a:rPr sz="2000" dirty="0" err="1"/>
              <a:t>ίντεο</a:t>
            </a:r>
            <a:r>
              <a:rPr sz="2000" dirty="0"/>
              <a:t>, podcasts, </a:t>
            </a:r>
            <a:r>
              <a:rPr sz="2000" dirty="0" err="1"/>
              <a:t>VoiceThread</a:t>
            </a:r>
            <a:r>
              <a:rPr sz="2000" dirty="0"/>
              <a:t>).</a:t>
            </a:r>
          </a:p>
          <a:p>
            <a:r>
              <a:rPr sz="2000" dirty="0" err="1" smtClean="0"/>
              <a:t>Οι</a:t>
            </a:r>
            <a:r>
              <a:rPr sz="2000" dirty="0" smtClean="0"/>
              <a:t> </a:t>
            </a:r>
            <a:r>
              <a:rPr sz="2000" dirty="0"/>
              <a:t>β</a:t>
            </a:r>
            <a:r>
              <a:rPr sz="2000" dirty="0" err="1"/>
              <a:t>ιντεοδι</a:t>
            </a:r>
            <a:r>
              <a:rPr sz="2000" dirty="0"/>
              <a:t>αλέξεις είναι μικρές (&lt;10 λεπτά) και συνοδεύονται από ερωτήσεις αναστοχασμού</a:t>
            </a:r>
            <a:r>
              <a:rPr sz="2000" dirty="0" smtClean="0"/>
              <a:t>.</a:t>
            </a:r>
            <a:endParaRPr lang="el-GR" sz="2000" dirty="0" smtClean="0"/>
          </a:p>
          <a:p>
            <a:r>
              <a:rPr lang="el-GR" sz="2000" dirty="0" smtClean="0"/>
              <a:t>Ο/η εκπαιδευτικός μπορεί να παρακολουθήσει την πρόοδο της μελέτης με κατάλληλα εργαλεία ή/και μέσω των ερωτήσεων </a:t>
            </a:r>
            <a:r>
              <a:rPr lang="el-GR" sz="2000" dirty="0" err="1" smtClean="0"/>
              <a:t>αναστοχασμού</a:t>
            </a:r>
            <a:r>
              <a:rPr lang="el-GR" sz="2000" dirty="0" smtClean="0"/>
              <a:t>.</a:t>
            </a:r>
          </a:p>
        </p:txBody>
      </p:sp>
      <p:pic>
        <p:nvPicPr>
          <p:cNvPr id="8" name="Εικόνα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91243" y="3871300"/>
            <a:ext cx="5324475" cy="22479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Flipped Classroom </a:t>
            </a:r>
            <a:r>
              <a:rPr lang="en-US" dirty="0" smtClean="0"/>
              <a:t>- </a:t>
            </a:r>
            <a:r>
              <a:rPr dirty="0" err="1" smtClean="0"/>
              <a:t>Δρ</a:t>
            </a:r>
            <a:r>
              <a:rPr dirty="0" smtClean="0"/>
              <a:t>αστηριότητες </a:t>
            </a:r>
            <a:r>
              <a:rPr dirty="0"/>
              <a:t>στην Τάξη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2437646"/>
          </a:xfrm>
        </p:spPr>
        <p:txBody>
          <a:bodyPr>
            <a:noAutofit/>
          </a:bodyPr>
          <a:lstStyle/>
          <a:p>
            <a:r>
              <a:rPr lang="el-GR" sz="2000" dirty="0"/>
              <a:t>Στην τάξη </a:t>
            </a:r>
            <a:r>
              <a:rPr lang="el-GR" sz="2000" dirty="0" smtClean="0"/>
              <a:t>οι μαθητές/</a:t>
            </a:r>
            <a:r>
              <a:rPr lang="el-GR" sz="2000" dirty="0" err="1" smtClean="0"/>
              <a:t>τριες</a:t>
            </a:r>
            <a:r>
              <a:rPr lang="el-GR" sz="2000" dirty="0" smtClean="0"/>
              <a:t> εφαρμόζουν όσα έμαθαν με </a:t>
            </a:r>
            <a:r>
              <a:rPr lang="el-GR" sz="2000" dirty="0"/>
              <a:t>δραστηριότητες, συζήτηση, έρευνα και επίλυση </a:t>
            </a:r>
            <a:r>
              <a:rPr lang="el-GR" sz="2000" dirty="0" smtClean="0"/>
              <a:t>προβλημάτων </a:t>
            </a:r>
            <a:r>
              <a:rPr sz="2000" dirty="0" err="1" smtClean="0"/>
              <a:t>με</a:t>
            </a:r>
            <a:r>
              <a:rPr sz="2000" dirty="0" smtClean="0"/>
              <a:t> </a:t>
            </a:r>
            <a:r>
              <a:rPr lang="el-GR" sz="2000" dirty="0" smtClean="0"/>
              <a:t>την </a:t>
            </a:r>
            <a:r>
              <a:rPr sz="2000" dirty="0" smtClean="0"/>
              <a:t>κα</a:t>
            </a:r>
            <a:r>
              <a:rPr sz="2000" dirty="0" err="1" smtClean="0"/>
              <a:t>θοδήγηση</a:t>
            </a:r>
            <a:r>
              <a:rPr lang="el-GR" sz="2000" dirty="0" smtClean="0"/>
              <a:t>/υποστήριξη</a:t>
            </a:r>
            <a:r>
              <a:rPr sz="2000" dirty="0" smtClean="0"/>
              <a:t> του καθηγητή.</a:t>
            </a:r>
          </a:p>
          <a:p>
            <a:r>
              <a:rPr sz="2000" dirty="0" err="1" smtClean="0"/>
              <a:t>Ομ</a:t>
            </a:r>
            <a:r>
              <a:rPr sz="2000" dirty="0" smtClean="0"/>
              <a:t>αδικ</a:t>
            </a:r>
            <a:r>
              <a:rPr lang="el-GR" sz="2000" dirty="0" err="1" smtClean="0"/>
              <a:t>ές</a:t>
            </a:r>
            <a:r>
              <a:rPr sz="2000" dirty="0" smtClean="0"/>
              <a:t> </a:t>
            </a:r>
            <a:r>
              <a:rPr sz="2000" dirty="0" err="1" smtClean="0"/>
              <a:t>εργ</a:t>
            </a:r>
            <a:r>
              <a:rPr sz="2000" dirty="0" smtClean="0"/>
              <a:t>ασ</a:t>
            </a:r>
            <a:r>
              <a:rPr lang="el-GR" sz="2000" dirty="0" err="1" smtClean="0"/>
              <a:t>ίες</a:t>
            </a:r>
            <a:r>
              <a:rPr sz="2000" dirty="0" smtClean="0"/>
              <a:t> </a:t>
            </a:r>
            <a:r>
              <a:rPr sz="2000" dirty="0"/>
              <a:t>χωρίς τις δυσκολίες </a:t>
            </a:r>
            <a:r>
              <a:rPr sz="2000" dirty="0" err="1"/>
              <a:t>εξωσχολικού</a:t>
            </a:r>
            <a:r>
              <a:rPr sz="2000" dirty="0"/>
              <a:t> </a:t>
            </a:r>
            <a:r>
              <a:rPr sz="2000" dirty="0" err="1" smtClean="0"/>
              <a:t>συντονισμού</a:t>
            </a:r>
            <a:r>
              <a:rPr lang="en-US" sz="2000" dirty="0"/>
              <a:t> </a:t>
            </a:r>
            <a:r>
              <a:rPr lang="el-GR" sz="2000" dirty="0" smtClean="0"/>
              <a:t>με την εποπτεία του εκπαιδευτικού</a:t>
            </a:r>
            <a:r>
              <a:rPr sz="2000" dirty="0" smtClean="0"/>
              <a:t>.</a:t>
            </a:r>
            <a:endParaRPr sz="2000" dirty="0"/>
          </a:p>
          <a:p>
            <a:r>
              <a:rPr sz="2000" dirty="0" err="1" smtClean="0"/>
              <a:t>Συζήτηση</a:t>
            </a:r>
            <a:r>
              <a:rPr sz="2000" dirty="0" smtClean="0"/>
              <a:t> </a:t>
            </a:r>
            <a:r>
              <a:rPr sz="2000" dirty="0" err="1"/>
              <a:t>ιδεών</a:t>
            </a:r>
            <a:r>
              <a:rPr sz="2000" dirty="0"/>
              <a:t>, </a:t>
            </a:r>
            <a:r>
              <a:rPr sz="2000" dirty="0" smtClean="0"/>
              <a:t>ανα</a:t>
            </a:r>
            <a:r>
              <a:rPr sz="2000" dirty="0" err="1" smtClean="0"/>
              <a:t>τροφοδότηση</a:t>
            </a:r>
            <a:r>
              <a:rPr lang="el-GR" sz="2000" dirty="0"/>
              <a:t>.</a:t>
            </a:r>
            <a:endParaRPr sz="2000" dirty="0"/>
          </a:p>
        </p:txBody>
      </p:sp>
      <p:pic>
        <p:nvPicPr>
          <p:cNvPr id="4" name="Εικόνα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38325" y="4037847"/>
            <a:ext cx="5467350" cy="221932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Flipped Classroom </a:t>
            </a:r>
            <a:r>
              <a:rPr lang="en-US" dirty="0" smtClean="0"/>
              <a:t>- </a:t>
            </a:r>
            <a:r>
              <a:rPr lang="el-GR" dirty="0" smtClean="0"/>
              <a:t>Δραστηριότητες </a:t>
            </a:r>
            <a:r>
              <a:rPr lang="el-GR" dirty="0"/>
              <a:t>εκτός τάξης </a:t>
            </a:r>
            <a:r>
              <a:rPr lang="el-GR" dirty="0" smtClean="0"/>
              <a:t>(</a:t>
            </a:r>
            <a:r>
              <a:rPr lang="en-US" dirty="0" smtClean="0"/>
              <a:t>after </a:t>
            </a:r>
            <a:r>
              <a:rPr lang="en-US" dirty="0"/>
              <a:t>class)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2003079"/>
          </a:xfrm>
        </p:spPr>
        <p:txBody>
          <a:bodyPr/>
          <a:lstStyle/>
          <a:p>
            <a:r>
              <a:rPr lang="el-GR" sz="2400" dirty="0" smtClean="0"/>
              <a:t>Δραστηριότητες εμπέδωσης</a:t>
            </a:r>
          </a:p>
          <a:p>
            <a:r>
              <a:rPr lang="el-GR" sz="2400" dirty="0" smtClean="0"/>
              <a:t>Ατομικές εργασίες αξιολόγησης, ελέγχου και επέκτασης της μάθησης</a:t>
            </a:r>
          </a:p>
        </p:txBody>
      </p:sp>
      <p:pic>
        <p:nvPicPr>
          <p:cNvPr id="4" name="Εικόνα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85962" y="3603279"/>
            <a:ext cx="5172075" cy="2171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21667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Αναστοχασμός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sz="2400" dirty="0"/>
              <a:t>Πλεονεκτήματα προετοιμασίας των μαθητών στον δικό τους χρόνο. </a:t>
            </a:r>
            <a:endParaRPr lang="el-GR" sz="2400" dirty="0" smtClean="0"/>
          </a:p>
          <a:p>
            <a:pPr marL="0" indent="0">
              <a:buNone/>
            </a:pPr>
            <a:endParaRPr lang="el-GR" sz="2400" dirty="0" smtClean="0"/>
          </a:p>
          <a:p>
            <a:r>
              <a:rPr sz="2400" dirty="0" err="1" smtClean="0"/>
              <a:t>Πλεονεκτήμ</a:t>
            </a:r>
            <a:r>
              <a:rPr sz="2400" dirty="0" smtClean="0"/>
              <a:t>ατα </a:t>
            </a:r>
            <a:r>
              <a:rPr sz="2400" dirty="0"/>
              <a:t>υλοποίησης απαιτητικών εργασιών μέσα στην τάξη</a:t>
            </a:r>
            <a:r>
              <a:rPr sz="2400" dirty="0" smtClean="0"/>
              <a:t>.</a:t>
            </a:r>
            <a:endParaRPr lang="el-GR" sz="2400" dirty="0" smtClean="0"/>
          </a:p>
          <a:p>
            <a:pPr marL="0" indent="0">
              <a:buNone/>
            </a:pPr>
            <a:endParaRPr lang="el-GR" sz="2400" dirty="0" smtClean="0"/>
          </a:p>
          <a:p>
            <a:r>
              <a:rPr lang="el-GR" sz="2400" dirty="0" smtClean="0"/>
              <a:t>Πλεονεκτήματα υλοποίησης ομαδικών εργασιών μέσα στην τάξη.</a:t>
            </a:r>
          </a:p>
          <a:p>
            <a:pPr marL="0" indent="0">
              <a:buNone/>
            </a:pPr>
            <a:endParaRPr lang="el-GR" sz="2400" dirty="0" smtClean="0"/>
          </a:p>
          <a:p>
            <a:r>
              <a:rPr lang="el-GR" sz="2400" dirty="0" smtClean="0"/>
              <a:t>Προκλήσεις εφαρμογής της </a:t>
            </a:r>
            <a:r>
              <a:rPr lang="el-GR" sz="2400" dirty="0"/>
              <a:t>ανεστραμμένης διδασκαλίας</a:t>
            </a:r>
            <a:r>
              <a:rPr lang="el-GR" sz="2400" dirty="0" smtClean="0"/>
              <a:t>.</a:t>
            </a:r>
            <a:endParaRPr lang="el-GR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Τίτλος 6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sz="3200" dirty="0" smtClean="0"/>
              <a:t>Πλεονεκτήματα</a:t>
            </a:r>
            <a:r>
              <a:rPr lang="en-US" sz="1600" dirty="0" smtClean="0"/>
              <a:t/>
            </a:r>
            <a:br>
              <a:rPr lang="en-US" sz="1600" dirty="0" smtClean="0"/>
            </a:br>
            <a:r>
              <a:rPr lang="en-US" sz="1600" dirty="0" err="1" smtClean="0"/>
              <a:t>Akçayır</a:t>
            </a:r>
            <a:r>
              <a:rPr lang="en-US" sz="1600" dirty="0" smtClean="0"/>
              <a:t>, G., &amp; </a:t>
            </a:r>
            <a:r>
              <a:rPr lang="en-US" sz="1600" dirty="0" err="1" smtClean="0"/>
              <a:t>Akçayır</a:t>
            </a:r>
            <a:r>
              <a:rPr lang="en-US" sz="1600" dirty="0" smtClean="0"/>
              <a:t>, M. (2018). </a:t>
            </a:r>
            <a:r>
              <a:rPr lang="en-US" sz="1600" i="1" dirty="0" smtClean="0"/>
              <a:t>The flipped classroom: A review of its advantages and challenges.</a:t>
            </a:r>
            <a:r>
              <a:rPr lang="en-US" sz="1600" dirty="0" smtClean="0"/>
              <a:t> </a:t>
            </a:r>
            <a:r>
              <a:rPr lang="en-US" sz="1600" i="1" dirty="0" smtClean="0"/>
              <a:t>Computers &amp; Education, 126</a:t>
            </a:r>
            <a:r>
              <a:rPr lang="en-US" sz="1600" dirty="0" smtClean="0"/>
              <a:t>, 334-345. </a:t>
            </a:r>
            <a:r>
              <a:rPr lang="en-US" sz="1600" dirty="0" smtClean="0">
                <a:hlinkClick r:id="rId2"/>
              </a:rPr>
              <a:t>https://doi.org/10.1016/j.compedu.2018.07.021</a:t>
            </a:r>
            <a:endParaRPr lang="en-US" sz="1600" dirty="0"/>
          </a:p>
        </p:txBody>
      </p:sp>
      <p:sp>
        <p:nvSpPr>
          <p:cNvPr id="10" name="Θέση κειμένου 9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Εκπαιδευτικοί</a:t>
            </a:r>
            <a:endParaRPr lang="en-US" dirty="0"/>
          </a:p>
        </p:txBody>
      </p:sp>
      <p:sp>
        <p:nvSpPr>
          <p:cNvPr id="8" name="Θέση περιεχομένου 7"/>
          <p:cNvSpPr>
            <a:spLocks noGrp="1"/>
          </p:cNvSpPr>
          <p:nvPr>
            <p:ph sz="half" idx="2"/>
          </p:nvPr>
        </p:nvSpPr>
        <p:spPr/>
        <p:txBody>
          <a:bodyPr>
            <a:noAutofit/>
          </a:bodyPr>
          <a:lstStyle/>
          <a:p>
            <a:pPr fontAlgn="base">
              <a:lnSpc>
                <a:spcPct val="120000"/>
              </a:lnSpc>
            </a:pPr>
            <a:r>
              <a:rPr lang="el-GR" sz="1400" dirty="0"/>
              <a:t>Οι εκπαιδευτικοί ξοδεύουν λιγότερο </a:t>
            </a:r>
            <a:r>
              <a:rPr lang="el-GR" sz="1400" b="1" dirty="0" smtClean="0"/>
              <a:t>πολύτιμο χρόνο τάξης </a:t>
            </a:r>
            <a:r>
              <a:rPr lang="el-GR" sz="1400" dirty="0"/>
              <a:t>για την εισαγωγή νέων </a:t>
            </a:r>
            <a:r>
              <a:rPr lang="el-GR" sz="1400" dirty="0" smtClean="0"/>
              <a:t>θεμάτων</a:t>
            </a:r>
          </a:p>
          <a:p>
            <a:pPr fontAlgn="base">
              <a:lnSpc>
                <a:spcPct val="120000"/>
              </a:lnSpc>
            </a:pPr>
            <a:r>
              <a:rPr lang="el-GR" sz="1400" dirty="0"/>
              <a:t>Οι εκπαιδευτικοί μπορούν να παρέχουν πιο </a:t>
            </a:r>
            <a:r>
              <a:rPr lang="el-GR" sz="1400" b="1" dirty="0"/>
              <a:t>εξατομικευμένη προσέγγιση</a:t>
            </a:r>
          </a:p>
          <a:p>
            <a:pPr fontAlgn="base">
              <a:lnSpc>
                <a:spcPct val="120000"/>
              </a:lnSpc>
            </a:pPr>
            <a:r>
              <a:rPr lang="el-GR" sz="1400" dirty="0"/>
              <a:t>Περισσότερος χρόνος για </a:t>
            </a:r>
            <a:r>
              <a:rPr lang="el-GR" sz="1400" b="1" dirty="0"/>
              <a:t>ουσιαστική καθοδήγηση και άμεση ανατροφοδότηση</a:t>
            </a:r>
            <a:r>
              <a:rPr lang="el-GR" sz="1400" dirty="0" smtClean="0"/>
              <a:t>.</a:t>
            </a:r>
          </a:p>
          <a:p>
            <a:pPr fontAlgn="base">
              <a:lnSpc>
                <a:spcPct val="120000"/>
              </a:lnSpc>
            </a:pPr>
            <a:r>
              <a:rPr lang="el-GR" sz="1400" dirty="0" smtClean="0"/>
              <a:t>Καλύτερη </a:t>
            </a:r>
            <a:r>
              <a:rPr lang="el-GR" sz="1400" b="1" dirty="0" smtClean="0"/>
              <a:t>οργάνωση και εποπτεία </a:t>
            </a:r>
            <a:r>
              <a:rPr lang="el-GR" sz="1400" dirty="0" smtClean="0"/>
              <a:t>κατά την υλοποίηση των </a:t>
            </a:r>
            <a:r>
              <a:rPr lang="el-GR" sz="1400" b="1" dirty="0" smtClean="0"/>
              <a:t>ομαδικών εργασιών</a:t>
            </a:r>
            <a:r>
              <a:rPr lang="el-GR" sz="1400" dirty="0" smtClean="0"/>
              <a:t>. Πιο ουσιαστικές ομαδικές εργασίες.</a:t>
            </a:r>
          </a:p>
          <a:p>
            <a:pPr fontAlgn="base">
              <a:lnSpc>
                <a:spcPct val="120000"/>
              </a:lnSpc>
            </a:pPr>
            <a:r>
              <a:rPr lang="el-GR" sz="1400" dirty="0" smtClean="0"/>
              <a:t>Οι </a:t>
            </a:r>
            <a:r>
              <a:rPr lang="el-GR" sz="1400" dirty="0"/>
              <a:t>εκπαιδευτικοί μπορούν να </a:t>
            </a:r>
            <a:r>
              <a:rPr lang="el-GR" sz="1400" b="1" dirty="0" err="1"/>
              <a:t>επαναχρησιμο</a:t>
            </a:r>
            <a:r>
              <a:rPr lang="el-GR" sz="1400" b="1" dirty="0"/>
              <a:t>-ποιήσουν</a:t>
            </a:r>
            <a:r>
              <a:rPr lang="el-GR" sz="1400" dirty="0"/>
              <a:t> το περιεχόμενο που δημιουργούν</a:t>
            </a:r>
          </a:p>
          <a:p>
            <a:pPr fontAlgn="base">
              <a:lnSpc>
                <a:spcPct val="120000"/>
              </a:lnSpc>
            </a:pPr>
            <a:r>
              <a:rPr lang="el-GR" sz="1400" dirty="0"/>
              <a:t>Το περιεχόμενο του γνωστικού αντικειμένου γίνεται πλουσιότερο. Οι εκπαιδευτικοί μπορούν να δημιουργήσουν πιο ελκυστικά </a:t>
            </a:r>
            <a:r>
              <a:rPr lang="el-GR" sz="1400" dirty="0" smtClean="0"/>
              <a:t>μαθήματα</a:t>
            </a:r>
            <a:endParaRPr lang="el-GR" sz="1400" dirty="0"/>
          </a:p>
        </p:txBody>
      </p:sp>
      <p:sp>
        <p:nvSpPr>
          <p:cNvPr id="11" name="Θέση κειμένου 10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l-GR" dirty="0" smtClean="0"/>
              <a:t>Μαθητές</a:t>
            </a:r>
            <a:endParaRPr lang="en-US" dirty="0"/>
          </a:p>
        </p:txBody>
      </p:sp>
      <p:sp>
        <p:nvSpPr>
          <p:cNvPr id="9" name="Θέση περιεχομένου 8"/>
          <p:cNvSpPr>
            <a:spLocks noGrp="1"/>
          </p:cNvSpPr>
          <p:nvPr>
            <p:ph sz="quarter" idx="4"/>
          </p:nvPr>
        </p:nvSpPr>
        <p:spPr/>
        <p:txBody>
          <a:bodyPr>
            <a:noAutofit/>
          </a:bodyPr>
          <a:lstStyle/>
          <a:p>
            <a:pPr fontAlgn="base">
              <a:lnSpc>
                <a:spcPct val="120000"/>
              </a:lnSpc>
            </a:pPr>
            <a:r>
              <a:rPr lang="el-GR" sz="1400" b="1" dirty="0" smtClean="0"/>
              <a:t>Ευελιξία</a:t>
            </a:r>
            <a:r>
              <a:rPr lang="el-GR" sz="1400" dirty="0" smtClean="0"/>
              <a:t> </a:t>
            </a:r>
            <a:r>
              <a:rPr lang="el-GR" sz="1400" dirty="0"/>
              <a:t>στη μελέτη του υλικού</a:t>
            </a:r>
            <a:r>
              <a:rPr lang="el-GR" sz="1400" dirty="0" smtClean="0"/>
              <a:t>. </a:t>
            </a:r>
            <a:r>
              <a:rPr lang="el-GR" sz="1400" dirty="0"/>
              <a:t>Οι μαθητές μαθαίνουν με το δικό τους </a:t>
            </a:r>
            <a:r>
              <a:rPr lang="el-GR" sz="1400" dirty="0" smtClean="0"/>
              <a:t>ρυθμό.</a:t>
            </a:r>
          </a:p>
          <a:p>
            <a:pPr fontAlgn="base">
              <a:lnSpc>
                <a:spcPct val="120000"/>
              </a:lnSpc>
            </a:pPr>
            <a:r>
              <a:rPr lang="el-GR" sz="1400" dirty="0"/>
              <a:t>Οι μαθητές που </a:t>
            </a:r>
            <a:r>
              <a:rPr lang="el-GR" sz="1400" b="1" dirty="0"/>
              <a:t>απουσιάζουν</a:t>
            </a:r>
            <a:r>
              <a:rPr lang="el-GR" sz="1400" dirty="0"/>
              <a:t> δεν </a:t>
            </a:r>
            <a:r>
              <a:rPr lang="el-GR" sz="1400" dirty="0" smtClean="0"/>
              <a:t>υστερούν</a:t>
            </a:r>
          </a:p>
          <a:p>
            <a:pPr fontAlgn="base">
              <a:lnSpc>
                <a:spcPct val="120000"/>
              </a:lnSpc>
            </a:pPr>
            <a:r>
              <a:rPr lang="el-GR" sz="1400" dirty="0" smtClean="0"/>
              <a:t>Περισσότερος </a:t>
            </a:r>
            <a:r>
              <a:rPr lang="el-GR" sz="1400" b="1" dirty="0"/>
              <a:t>προσωπικός χρόνος μεταξύ δασκάλου και μαθητή</a:t>
            </a:r>
          </a:p>
          <a:p>
            <a:pPr fontAlgn="base">
              <a:lnSpc>
                <a:spcPct val="120000"/>
              </a:lnSpc>
            </a:pPr>
            <a:r>
              <a:rPr lang="el-GR" sz="1400" dirty="0"/>
              <a:t>Περισσότερος χρόνος </a:t>
            </a:r>
            <a:r>
              <a:rPr lang="el-GR" sz="1400" b="1" dirty="0"/>
              <a:t>συνεργασίας</a:t>
            </a:r>
            <a:r>
              <a:rPr lang="el-GR" sz="1400" dirty="0"/>
              <a:t> για τους </a:t>
            </a:r>
            <a:r>
              <a:rPr lang="el-GR" sz="1400" dirty="0" smtClean="0"/>
              <a:t>μαθητές</a:t>
            </a:r>
          </a:p>
          <a:p>
            <a:pPr fontAlgn="base">
              <a:lnSpc>
                <a:spcPct val="120000"/>
              </a:lnSpc>
            </a:pPr>
            <a:r>
              <a:rPr lang="el-GR" sz="1400" dirty="0"/>
              <a:t>Οι μαθητές αναπτύσσουν </a:t>
            </a:r>
            <a:r>
              <a:rPr lang="el-GR" sz="1400" b="1" dirty="0"/>
              <a:t>δεξιότητες ανεξάρτητης </a:t>
            </a:r>
            <a:r>
              <a:rPr lang="el-GR" sz="1400" b="1" dirty="0" smtClean="0"/>
              <a:t>μάθησης</a:t>
            </a:r>
            <a:endParaRPr lang="el-GR" sz="1400" b="1" dirty="0"/>
          </a:p>
          <a:p>
            <a:pPr fontAlgn="base">
              <a:lnSpc>
                <a:spcPct val="120000"/>
              </a:lnSpc>
            </a:pPr>
            <a:r>
              <a:rPr lang="el-GR" sz="1400" dirty="0" smtClean="0"/>
              <a:t>Οι </a:t>
            </a:r>
            <a:r>
              <a:rPr lang="el-GR" sz="1400" dirty="0"/>
              <a:t>μαθητές είναι σε θέση να οικοδομήσουν μια βαθύτερη </a:t>
            </a:r>
            <a:r>
              <a:rPr lang="el-GR" sz="1400" dirty="0" smtClean="0"/>
              <a:t>κατανόηση</a:t>
            </a:r>
            <a:endParaRPr lang="el-GR" sz="1400" dirty="0"/>
          </a:p>
          <a:p>
            <a:pPr fontAlgn="base">
              <a:lnSpc>
                <a:spcPct val="120000"/>
              </a:lnSpc>
            </a:pPr>
            <a:r>
              <a:rPr lang="el-GR" sz="1400" dirty="0"/>
              <a:t>Ενθαρρύνει τους μαθητές να έρχονται στην τάξη </a:t>
            </a:r>
            <a:r>
              <a:rPr lang="el-GR" sz="1400" dirty="0" smtClean="0"/>
              <a:t>προετοιμασμένοι</a:t>
            </a:r>
          </a:p>
          <a:p>
            <a:pPr fontAlgn="base">
              <a:lnSpc>
                <a:spcPct val="120000"/>
              </a:lnSpc>
            </a:pPr>
            <a:r>
              <a:rPr lang="el-GR" sz="1400" dirty="0"/>
              <a:t>Οι μαθητές βρίσκουν την ώρα στην τάξη πιο ενδιαφέρουσα (</a:t>
            </a:r>
            <a:r>
              <a:rPr lang="el-GR" sz="1400" dirty="0" err="1"/>
              <a:t>Roehling</a:t>
            </a:r>
            <a:r>
              <a:rPr lang="el-GR" sz="1400" dirty="0"/>
              <a:t> </a:t>
            </a:r>
            <a:r>
              <a:rPr lang="el-GR" sz="1400" dirty="0" err="1"/>
              <a:t>et</a:t>
            </a:r>
            <a:r>
              <a:rPr lang="el-GR" sz="1400" dirty="0"/>
              <a:t> </a:t>
            </a:r>
            <a:r>
              <a:rPr lang="el-GR" sz="1400" dirty="0" err="1"/>
              <a:t>al</a:t>
            </a:r>
            <a:r>
              <a:rPr lang="el-GR" sz="1400" dirty="0"/>
              <a:t>., 2017</a:t>
            </a:r>
            <a:r>
              <a:rPr lang="el-GR" sz="1400" dirty="0" smtClean="0"/>
              <a:t>)</a:t>
            </a:r>
            <a:endParaRPr lang="el-GR" sz="1400" dirty="0"/>
          </a:p>
        </p:txBody>
      </p:sp>
    </p:spTree>
    <p:extLst>
      <p:ext uri="{BB962C8B-B14F-4D97-AF65-F5344CB8AC3E}">
        <p14:creationId xmlns:p14="http://schemas.microsoft.com/office/powerpoint/2010/main" val="6524721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403</TotalTime>
  <Words>589</Words>
  <Application>Microsoft Office PowerPoint</Application>
  <PresentationFormat>Προβολή στην οθόνη (4:3)</PresentationFormat>
  <Paragraphs>78</Paragraphs>
  <Slides>11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2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11</vt:i4>
      </vt:variant>
    </vt:vector>
  </HeadingPairs>
  <TitlesOfParts>
    <vt:vector size="14" baseType="lpstr">
      <vt:lpstr>Arial</vt:lpstr>
      <vt:lpstr>Calibri</vt:lpstr>
      <vt:lpstr>Office Theme</vt:lpstr>
      <vt:lpstr>Ερωτήσεις αφόρμησης</vt:lpstr>
      <vt:lpstr>Το Παραδοσιακό Μοντέλο</vt:lpstr>
      <vt:lpstr>Γνωρίζετε τον όρο «Ανεστραμμένη Διδασκαλία»;</vt:lpstr>
      <vt:lpstr>Τι είναι η Ανεστραμμένη Τάξη;</vt:lpstr>
      <vt:lpstr>Flipped Classroom – Δραστηριότητες εκτός τάξης (before class)</vt:lpstr>
      <vt:lpstr>Flipped Classroom - Δραστηριότητες στην Τάξη</vt:lpstr>
      <vt:lpstr>Flipped Classroom - Δραστηριότητες εκτός τάξης (after class)</vt:lpstr>
      <vt:lpstr>Αναστοχασμός</vt:lpstr>
      <vt:lpstr>Πλεονεκτήματα Akçayır, G., &amp; Akçayır, M. (2018). The flipped classroom: A review of its advantages and challenges. Computers &amp; Education, 126, 334-345. https://doi.org/10.1016/j.compedu.2018.07.021</vt:lpstr>
      <vt:lpstr>Προκλήσεις Akçayır, G., &amp; Akçayır, M. (2018). The flipped classroom: A review of its advantages and challenges. Computers &amp; Education, 126, 334-345. https://doi.org/10.1016/j.compedu.2018.07.021</vt:lpstr>
      <vt:lpstr>Learning apps for the flipped classroom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Ερώτηση</dc:title>
  <dc:subject/>
  <dc:creator>Σοφία</dc:creator>
  <cp:keywords/>
  <dc:description>generated using python-pptx</dc:description>
  <cp:lastModifiedBy>Mougiakou</cp:lastModifiedBy>
  <cp:revision>19</cp:revision>
  <dcterms:created xsi:type="dcterms:W3CDTF">2013-01-27T09:14:16Z</dcterms:created>
  <dcterms:modified xsi:type="dcterms:W3CDTF">2025-11-21T17:32:41Z</dcterms:modified>
  <cp:category/>
</cp:coreProperties>
</file>