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Default Extension="png" ContentType="image/png"/>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9" r:id="rId3"/>
    <p:sldId id="258" r:id="rId4"/>
    <p:sldId id="260" r:id="rId5"/>
    <p:sldId id="262" r:id="rId6"/>
    <p:sldId id="261" r:id="rId7"/>
    <p:sldId id="263" r:id="rId8"/>
  </p:sldIdLst>
  <p:sldSz cx="9144000" cy="6858000" type="screen4x3"/>
  <p:notesSz cx="6858000" cy="9144000"/>
  <p:custDataLst>
    <p:tags r:id="rId1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3"/>
  <p:clrMru>
    <a:srgbClr val="CC66FF"/>
    <a:srgbClr val="FF6743"/>
    <a:srgbClr val="00E689"/>
    <a:srgbClr val="65C1FF"/>
    <a:srgbClr val="0099FF"/>
    <a:srgbClr val="0000FF"/>
    <a:srgbClr val="FF6600"/>
    <a:srgbClr val="66FFFF"/>
    <a:srgbClr val="99FF66"/>
    <a:srgbClr val="33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9" d="100"/>
          <a:sy n="69" d="100"/>
        </p:scale>
        <p:origin x="-141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A6CAAC-FDDF-49AD-8DCA-85423AE055BC}" type="doc">
      <dgm:prSet loTypeId="urn:microsoft.com/office/officeart/2005/8/layout/matrix1" loCatId="matrix" qsTypeId="urn:microsoft.com/office/officeart/2005/8/quickstyle/simple3" qsCatId="simple" csTypeId="urn:microsoft.com/office/officeart/2005/8/colors/accent1_2" csCatId="accent1" phldr="1"/>
      <dgm:spPr/>
      <dgm:t>
        <a:bodyPr/>
        <a:lstStyle/>
        <a:p>
          <a:endParaRPr lang="el-GR"/>
        </a:p>
      </dgm:t>
    </dgm:pt>
    <dgm:pt modelId="{5EAF568D-3721-4D25-8AD6-C8ED645673C1}">
      <dgm:prSet phldrT="[Κείμενο]" custT="1"/>
      <dgm:spPr>
        <a:noFill/>
      </dgm:spPr>
      <dgm:t>
        <a:bodyPr/>
        <a:lstStyle/>
        <a:p>
          <a:r>
            <a:rPr lang="el-GR" sz="2000" b="1" dirty="0" smtClean="0"/>
            <a:t>Παραγωγικοί συντελεστές</a:t>
          </a:r>
          <a:endParaRPr lang="el-GR" sz="2000" b="1" dirty="0"/>
        </a:p>
      </dgm:t>
    </dgm:pt>
    <dgm:pt modelId="{DC67F384-9EC5-46FE-9EEE-84BA0E22E58C}" type="parTrans" cxnId="{A8B31625-D362-4EBA-B833-B848E846DA31}">
      <dgm:prSet/>
      <dgm:spPr/>
      <dgm:t>
        <a:bodyPr/>
        <a:lstStyle/>
        <a:p>
          <a:endParaRPr lang="el-GR"/>
        </a:p>
      </dgm:t>
    </dgm:pt>
    <dgm:pt modelId="{6220853F-4C3B-43DE-8D2E-DFC040826F23}" type="sibTrans" cxnId="{A8B31625-D362-4EBA-B833-B848E846DA31}">
      <dgm:prSet/>
      <dgm:spPr/>
      <dgm:t>
        <a:bodyPr/>
        <a:lstStyle/>
        <a:p>
          <a:endParaRPr lang="el-GR"/>
        </a:p>
      </dgm:t>
    </dgm:pt>
    <dgm:pt modelId="{0AACBD94-B01D-4668-9DBF-1F57BF96FCBE}">
      <dgm:prSet phldrT="[Κείμενο]" custT="1"/>
      <dgm:spPr>
        <a:solidFill>
          <a:srgbClr val="FFFF00"/>
        </a:solidFill>
      </dgm:spPr>
      <dgm:t>
        <a:bodyPr/>
        <a:lstStyle/>
        <a:p>
          <a:pPr algn="ctr"/>
          <a:r>
            <a:rPr lang="el-GR" sz="1700" b="1" dirty="0" smtClean="0"/>
            <a:t>Το έδαφος</a:t>
          </a:r>
        </a:p>
        <a:p>
          <a:pPr algn="just"/>
          <a:r>
            <a:rPr lang="el-GR" sz="1500" b="1" dirty="0" smtClean="0"/>
            <a:t>O πόρος αυτός περιλαμβάνει τη γεωργική έκταση, τα δάση, τις λίμνες, το υπέδαφος κ.ά., στοιχεία που είναι χρήσιμα για την παραγωγή προϊόντων. </a:t>
          </a:r>
          <a:endParaRPr lang="el-GR" sz="1500" dirty="0"/>
        </a:p>
      </dgm:t>
    </dgm:pt>
    <dgm:pt modelId="{9520E384-C07C-409C-9939-F1E5A94A6883}" type="parTrans" cxnId="{B8678B20-37C4-4A73-AA79-2F50FAD403B9}">
      <dgm:prSet/>
      <dgm:spPr/>
      <dgm:t>
        <a:bodyPr/>
        <a:lstStyle/>
        <a:p>
          <a:endParaRPr lang="el-GR"/>
        </a:p>
      </dgm:t>
    </dgm:pt>
    <dgm:pt modelId="{FC7DE422-FDB0-4A38-A36C-E7EE90987C6A}" type="sibTrans" cxnId="{B8678B20-37C4-4A73-AA79-2F50FAD403B9}">
      <dgm:prSet/>
      <dgm:spPr/>
      <dgm:t>
        <a:bodyPr/>
        <a:lstStyle/>
        <a:p>
          <a:endParaRPr lang="el-GR"/>
        </a:p>
      </dgm:t>
    </dgm:pt>
    <dgm:pt modelId="{6E3B4B95-BDA8-4255-B31B-45CDA07FE916}">
      <dgm:prSet phldrT="[Κείμενο]" custT="1"/>
      <dgm:spPr>
        <a:solidFill>
          <a:srgbClr val="65C1FF"/>
        </a:solidFill>
      </dgm:spPr>
      <dgm:t>
        <a:bodyPr/>
        <a:lstStyle/>
        <a:p>
          <a:pPr algn="ctr"/>
          <a:r>
            <a:rPr lang="el-GR" sz="1700" b="1" dirty="0" smtClean="0"/>
            <a:t>Το κεφάλαιο </a:t>
          </a:r>
        </a:p>
        <a:p>
          <a:pPr algn="just"/>
          <a:r>
            <a:rPr lang="el-GR" sz="1500" b="1" dirty="0" smtClean="0"/>
            <a:t>O πόρος αυτός περιλαμβάνει όλα τα παραγωγικά μέσα (μηχανήματα, εργαλεία κ.ά.) που χρησιμοποιούνται στην παραγωγική διαδικασία για την παραγωγή άλλων προϊόντων.</a:t>
          </a:r>
          <a:endParaRPr lang="el-GR" sz="1500" dirty="0"/>
        </a:p>
      </dgm:t>
    </dgm:pt>
    <dgm:pt modelId="{47339161-38BF-4947-BF88-DFB29DDED285}" type="parTrans" cxnId="{159523B2-437E-43EE-AAF7-1281D182CD4B}">
      <dgm:prSet/>
      <dgm:spPr/>
      <dgm:t>
        <a:bodyPr/>
        <a:lstStyle/>
        <a:p>
          <a:endParaRPr lang="el-GR"/>
        </a:p>
      </dgm:t>
    </dgm:pt>
    <dgm:pt modelId="{1DA5B784-157A-4652-A00C-2D15C3BEDD3D}" type="sibTrans" cxnId="{159523B2-437E-43EE-AAF7-1281D182CD4B}">
      <dgm:prSet/>
      <dgm:spPr/>
      <dgm:t>
        <a:bodyPr/>
        <a:lstStyle/>
        <a:p>
          <a:endParaRPr lang="el-GR"/>
        </a:p>
      </dgm:t>
    </dgm:pt>
    <dgm:pt modelId="{5E04B5A2-987A-40E6-8CCD-74B3D9D654A9}">
      <dgm:prSet phldrT="[Κείμενο]" custT="1"/>
      <dgm:spPr>
        <a:solidFill>
          <a:srgbClr val="00E689"/>
        </a:solidFill>
      </dgm:spPr>
      <dgm:t>
        <a:bodyPr/>
        <a:lstStyle/>
        <a:p>
          <a:pPr algn="ctr"/>
          <a:r>
            <a:rPr lang="el-GR" sz="1700" b="1" dirty="0" smtClean="0"/>
            <a:t>Η εργασία</a:t>
          </a:r>
        </a:p>
        <a:p>
          <a:pPr algn="just"/>
          <a:r>
            <a:rPr lang="el-GR" sz="1500" b="1" dirty="0" smtClean="0"/>
            <a:t>Λέγοντας «εργασία», εννοούμε γενικά την προσπάθεια, σωματική και πνευματική, που καταβάλλουν οι άνθρωποι για να παράγουν αγαθά και υπηρεσίες. Για να θεωρηθεί εργασία, πρέπει η συγκεκριμένη προσπάθεια του ανθρώπου να στοχεύει στη χρηματική αμοιβή. </a:t>
          </a:r>
          <a:endParaRPr lang="el-GR" sz="1500" dirty="0"/>
        </a:p>
      </dgm:t>
    </dgm:pt>
    <dgm:pt modelId="{1B8D064D-AF6C-4E13-B2FD-44867CB145E9}" type="parTrans" cxnId="{27AA5C7D-F8CC-4947-8A0B-2E605EE431B7}">
      <dgm:prSet/>
      <dgm:spPr/>
      <dgm:t>
        <a:bodyPr/>
        <a:lstStyle/>
        <a:p>
          <a:endParaRPr lang="el-GR"/>
        </a:p>
      </dgm:t>
    </dgm:pt>
    <dgm:pt modelId="{376332B7-5F53-4040-9BF7-BE0A78E56C6A}" type="sibTrans" cxnId="{27AA5C7D-F8CC-4947-8A0B-2E605EE431B7}">
      <dgm:prSet/>
      <dgm:spPr/>
      <dgm:t>
        <a:bodyPr/>
        <a:lstStyle/>
        <a:p>
          <a:endParaRPr lang="el-GR"/>
        </a:p>
      </dgm:t>
    </dgm:pt>
    <dgm:pt modelId="{142241A4-0C8E-42CF-9414-BE0EA8FE33B8}">
      <dgm:prSet phldrT="[Κείμενο]" custT="1"/>
      <dgm:spPr>
        <a:solidFill>
          <a:srgbClr val="FF6743"/>
        </a:solidFill>
      </dgm:spPr>
      <dgm:t>
        <a:bodyPr/>
        <a:lstStyle/>
        <a:p>
          <a:pPr algn="ctr"/>
          <a:r>
            <a:rPr lang="el-GR" sz="1700" b="1" dirty="0" smtClean="0"/>
            <a:t>Η επιχειρηματικότητα </a:t>
          </a:r>
        </a:p>
        <a:p>
          <a:pPr algn="just"/>
          <a:r>
            <a:rPr lang="el-GR" sz="1500" b="1" dirty="0" smtClean="0"/>
            <a:t>Επιχειρηματικότητα ονομάζουμε τη δραστηριότητα των ανθρώπων στην προσπάθειά τους να συνδυάσουν αποτελεσματικά τους τρεις παραπάνω παραγωγικούς συντελεστές, για να επιτευχθεί η παραγωγή. </a:t>
          </a:r>
          <a:endParaRPr lang="el-GR" sz="1500" dirty="0"/>
        </a:p>
      </dgm:t>
    </dgm:pt>
    <dgm:pt modelId="{E62455E1-733D-4B44-B783-18BA4655BE75}" type="parTrans" cxnId="{7543E6F8-5F2B-49FF-AED7-031C2800D804}">
      <dgm:prSet/>
      <dgm:spPr/>
      <dgm:t>
        <a:bodyPr/>
        <a:lstStyle/>
        <a:p>
          <a:endParaRPr lang="el-GR"/>
        </a:p>
      </dgm:t>
    </dgm:pt>
    <dgm:pt modelId="{1581F3F0-6515-4B75-A38F-EA71A87BADA1}" type="sibTrans" cxnId="{7543E6F8-5F2B-49FF-AED7-031C2800D804}">
      <dgm:prSet/>
      <dgm:spPr/>
      <dgm:t>
        <a:bodyPr/>
        <a:lstStyle/>
        <a:p>
          <a:endParaRPr lang="el-GR"/>
        </a:p>
      </dgm:t>
    </dgm:pt>
    <dgm:pt modelId="{CA3907E1-D7D0-48EE-9109-64808BC019F2}" type="pres">
      <dgm:prSet presAssocID="{72A6CAAC-FDDF-49AD-8DCA-85423AE055BC}" presName="diagram" presStyleCnt="0">
        <dgm:presLayoutVars>
          <dgm:chMax val="1"/>
          <dgm:dir/>
          <dgm:animLvl val="ctr"/>
          <dgm:resizeHandles val="exact"/>
        </dgm:presLayoutVars>
      </dgm:prSet>
      <dgm:spPr/>
    </dgm:pt>
    <dgm:pt modelId="{6FD192B0-47AD-4E6B-9611-12FBD186B575}" type="pres">
      <dgm:prSet presAssocID="{72A6CAAC-FDDF-49AD-8DCA-85423AE055BC}" presName="matrix" presStyleCnt="0"/>
      <dgm:spPr/>
    </dgm:pt>
    <dgm:pt modelId="{2F3F2057-8F37-4DAE-9994-6472731CE01D}" type="pres">
      <dgm:prSet presAssocID="{72A6CAAC-FDDF-49AD-8DCA-85423AE055BC}" presName="tile1" presStyleLbl="node1" presStyleIdx="0" presStyleCnt="4"/>
      <dgm:spPr/>
      <dgm:t>
        <a:bodyPr/>
        <a:lstStyle/>
        <a:p>
          <a:endParaRPr lang="el-GR"/>
        </a:p>
      </dgm:t>
    </dgm:pt>
    <dgm:pt modelId="{10181455-A042-4039-AB6A-21AE5799EF61}" type="pres">
      <dgm:prSet presAssocID="{72A6CAAC-FDDF-49AD-8DCA-85423AE055BC}" presName="tile1text" presStyleLbl="node1" presStyleIdx="0" presStyleCnt="4">
        <dgm:presLayoutVars>
          <dgm:chMax val="0"/>
          <dgm:chPref val="0"/>
          <dgm:bulletEnabled val="1"/>
        </dgm:presLayoutVars>
      </dgm:prSet>
      <dgm:spPr/>
      <dgm:t>
        <a:bodyPr/>
        <a:lstStyle/>
        <a:p>
          <a:endParaRPr lang="el-GR"/>
        </a:p>
      </dgm:t>
    </dgm:pt>
    <dgm:pt modelId="{52F70DB8-77BD-479D-896E-8AE47B2491B1}" type="pres">
      <dgm:prSet presAssocID="{72A6CAAC-FDDF-49AD-8DCA-85423AE055BC}" presName="tile2" presStyleLbl="node1" presStyleIdx="1" presStyleCnt="4"/>
      <dgm:spPr/>
      <dgm:t>
        <a:bodyPr/>
        <a:lstStyle/>
        <a:p>
          <a:endParaRPr lang="el-GR"/>
        </a:p>
      </dgm:t>
    </dgm:pt>
    <dgm:pt modelId="{48123349-4C75-4ED4-8633-E2ED560D5B4B}" type="pres">
      <dgm:prSet presAssocID="{72A6CAAC-FDDF-49AD-8DCA-85423AE055BC}" presName="tile2text" presStyleLbl="node1" presStyleIdx="1" presStyleCnt="4">
        <dgm:presLayoutVars>
          <dgm:chMax val="0"/>
          <dgm:chPref val="0"/>
          <dgm:bulletEnabled val="1"/>
        </dgm:presLayoutVars>
      </dgm:prSet>
      <dgm:spPr/>
      <dgm:t>
        <a:bodyPr/>
        <a:lstStyle/>
        <a:p>
          <a:endParaRPr lang="el-GR"/>
        </a:p>
      </dgm:t>
    </dgm:pt>
    <dgm:pt modelId="{53273F79-2FD7-4A53-8EB0-C5DC2CCAB5B4}" type="pres">
      <dgm:prSet presAssocID="{72A6CAAC-FDDF-49AD-8DCA-85423AE055BC}" presName="tile3" presStyleLbl="node1" presStyleIdx="2" presStyleCnt="4"/>
      <dgm:spPr/>
      <dgm:t>
        <a:bodyPr/>
        <a:lstStyle/>
        <a:p>
          <a:endParaRPr lang="el-GR"/>
        </a:p>
      </dgm:t>
    </dgm:pt>
    <dgm:pt modelId="{9F7A3E4A-CDD0-4B23-BA93-0362894F086F}" type="pres">
      <dgm:prSet presAssocID="{72A6CAAC-FDDF-49AD-8DCA-85423AE055BC}" presName="tile3text" presStyleLbl="node1" presStyleIdx="2" presStyleCnt="4">
        <dgm:presLayoutVars>
          <dgm:chMax val="0"/>
          <dgm:chPref val="0"/>
          <dgm:bulletEnabled val="1"/>
        </dgm:presLayoutVars>
      </dgm:prSet>
      <dgm:spPr/>
      <dgm:t>
        <a:bodyPr/>
        <a:lstStyle/>
        <a:p>
          <a:endParaRPr lang="el-GR"/>
        </a:p>
      </dgm:t>
    </dgm:pt>
    <dgm:pt modelId="{7539673D-E1FB-4DF5-B824-6E0653FC2831}" type="pres">
      <dgm:prSet presAssocID="{72A6CAAC-FDDF-49AD-8DCA-85423AE055BC}" presName="tile4" presStyleLbl="node1" presStyleIdx="3" presStyleCnt="4"/>
      <dgm:spPr/>
      <dgm:t>
        <a:bodyPr/>
        <a:lstStyle/>
        <a:p>
          <a:endParaRPr lang="el-GR"/>
        </a:p>
      </dgm:t>
    </dgm:pt>
    <dgm:pt modelId="{B030C234-2C9C-4F78-BBAB-2B0BD9D9E32E}" type="pres">
      <dgm:prSet presAssocID="{72A6CAAC-FDDF-49AD-8DCA-85423AE055BC}" presName="tile4text" presStyleLbl="node1" presStyleIdx="3" presStyleCnt="4">
        <dgm:presLayoutVars>
          <dgm:chMax val="0"/>
          <dgm:chPref val="0"/>
          <dgm:bulletEnabled val="1"/>
        </dgm:presLayoutVars>
      </dgm:prSet>
      <dgm:spPr/>
      <dgm:t>
        <a:bodyPr/>
        <a:lstStyle/>
        <a:p>
          <a:endParaRPr lang="el-GR"/>
        </a:p>
      </dgm:t>
    </dgm:pt>
    <dgm:pt modelId="{99FDDB26-D56E-41E9-B01D-53F808B7E5E7}" type="pres">
      <dgm:prSet presAssocID="{72A6CAAC-FDDF-49AD-8DCA-85423AE055BC}" presName="centerTile" presStyleLbl="fgShp" presStyleIdx="0" presStyleCnt="1" custScaleX="76023" custScaleY="67718">
        <dgm:presLayoutVars>
          <dgm:chMax val="0"/>
          <dgm:chPref val="0"/>
        </dgm:presLayoutVars>
      </dgm:prSet>
      <dgm:spPr/>
    </dgm:pt>
  </dgm:ptLst>
  <dgm:cxnLst>
    <dgm:cxn modelId="{FCA94BFE-088E-47C5-83C4-DB0497BF6CFB}" type="presOf" srcId="{142241A4-0C8E-42CF-9414-BE0EA8FE33B8}" destId="{B030C234-2C9C-4F78-BBAB-2B0BD9D9E32E}" srcOrd="1" destOrd="0" presId="urn:microsoft.com/office/officeart/2005/8/layout/matrix1"/>
    <dgm:cxn modelId="{7EAB65D7-FCA9-46A8-AB24-E5FAF25720CB}" type="presOf" srcId="{142241A4-0C8E-42CF-9414-BE0EA8FE33B8}" destId="{7539673D-E1FB-4DF5-B824-6E0653FC2831}" srcOrd="0" destOrd="0" presId="urn:microsoft.com/office/officeart/2005/8/layout/matrix1"/>
    <dgm:cxn modelId="{7543E6F8-5F2B-49FF-AED7-031C2800D804}" srcId="{5EAF568D-3721-4D25-8AD6-C8ED645673C1}" destId="{142241A4-0C8E-42CF-9414-BE0EA8FE33B8}" srcOrd="3" destOrd="0" parTransId="{E62455E1-733D-4B44-B783-18BA4655BE75}" sibTransId="{1581F3F0-6515-4B75-A38F-EA71A87BADA1}"/>
    <dgm:cxn modelId="{561B7A7D-3629-4C6D-B26B-E6C94E8AFA6A}" type="presOf" srcId="{0AACBD94-B01D-4668-9DBF-1F57BF96FCBE}" destId="{2F3F2057-8F37-4DAE-9994-6472731CE01D}" srcOrd="0" destOrd="0" presId="urn:microsoft.com/office/officeart/2005/8/layout/matrix1"/>
    <dgm:cxn modelId="{DE2C0369-BFD4-4042-B899-2C4CB2BC94AE}" type="presOf" srcId="{5E04B5A2-987A-40E6-8CCD-74B3D9D654A9}" destId="{53273F79-2FD7-4A53-8EB0-C5DC2CCAB5B4}" srcOrd="0" destOrd="0" presId="urn:microsoft.com/office/officeart/2005/8/layout/matrix1"/>
    <dgm:cxn modelId="{27AA5C7D-F8CC-4947-8A0B-2E605EE431B7}" srcId="{5EAF568D-3721-4D25-8AD6-C8ED645673C1}" destId="{5E04B5A2-987A-40E6-8CCD-74B3D9D654A9}" srcOrd="2" destOrd="0" parTransId="{1B8D064D-AF6C-4E13-B2FD-44867CB145E9}" sibTransId="{376332B7-5F53-4040-9BF7-BE0A78E56C6A}"/>
    <dgm:cxn modelId="{52AE06E2-BA6F-4210-9F3A-54808B9EFE83}" type="presOf" srcId="{5E04B5A2-987A-40E6-8CCD-74B3D9D654A9}" destId="{9F7A3E4A-CDD0-4B23-BA93-0362894F086F}" srcOrd="1" destOrd="0" presId="urn:microsoft.com/office/officeart/2005/8/layout/matrix1"/>
    <dgm:cxn modelId="{A8B31625-D362-4EBA-B833-B848E846DA31}" srcId="{72A6CAAC-FDDF-49AD-8DCA-85423AE055BC}" destId="{5EAF568D-3721-4D25-8AD6-C8ED645673C1}" srcOrd="0" destOrd="0" parTransId="{DC67F384-9EC5-46FE-9EEE-84BA0E22E58C}" sibTransId="{6220853F-4C3B-43DE-8D2E-DFC040826F23}"/>
    <dgm:cxn modelId="{159523B2-437E-43EE-AAF7-1281D182CD4B}" srcId="{5EAF568D-3721-4D25-8AD6-C8ED645673C1}" destId="{6E3B4B95-BDA8-4255-B31B-45CDA07FE916}" srcOrd="1" destOrd="0" parTransId="{47339161-38BF-4947-BF88-DFB29DDED285}" sibTransId="{1DA5B784-157A-4652-A00C-2D15C3BEDD3D}"/>
    <dgm:cxn modelId="{BE9F423D-3ED4-4DD5-8271-BEF5A0ACE6E0}" type="presOf" srcId="{5EAF568D-3721-4D25-8AD6-C8ED645673C1}" destId="{99FDDB26-D56E-41E9-B01D-53F808B7E5E7}" srcOrd="0" destOrd="0" presId="urn:microsoft.com/office/officeart/2005/8/layout/matrix1"/>
    <dgm:cxn modelId="{B8678B20-37C4-4A73-AA79-2F50FAD403B9}" srcId="{5EAF568D-3721-4D25-8AD6-C8ED645673C1}" destId="{0AACBD94-B01D-4668-9DBF-1F57BF96FCBE}" srcOrd="0" destOrd="0" parTransId="{9520E384-C07C-409C-9939-F1E5A94A6883}" sibTransId="{FC7DE422-FDB0-4A38-A36C-E7EE90987C6A}"/>
    <dgm:cxn modelId="{3DC3069E-98C5-4477-8161-3C3DF5F0E5C0}" type="presOf" srcId="{0AACBD94-B01D-4668-9DBF-1F57BF96FCBE}" destId="{10181455-A042-4039-AB6A-21AE5799EF61}" srcOrd="1" destOrd="0" presId="urn:microsoft.com/office/officeart/2005/8/layout/matrix1"/>
    <dgm:cxn modelId="{60C8F04F-7B7A-4C40-AA5A-1AD02682EEAF}" type="presOf" srcId="{72A6CAAC-FDDF-49AD-8DCA-85423AE055BC}" destId="{CA3907E1-D7D0-48EE-9109-64808BC019F2}" srcOrd="0" destOrd="0" presId="urn:microsoft.com/office/officeart/2005/8/layout/matrix1"/>
    <dgm:cxn modelId="{22100FC4-4EA4-423D-99E2-D3BBA3C17250}" type="presOf" srcId="{6E3B4B95-BDA8-4255-B31B-45CDA07FE916}" destId="{48123349-4C75-4ED4-8633-E2ED560D5B4B}" srcOrd="1" destOrd="0" presId="urn:microsoft.com/office/officeart/2005/8/layout/matrix1"/>
    <dgm:cxn modelId="{A498AEE5-305A-43DA-AB9E-86F391B22A51}" type="presOf" srcId="{6E3B4B95-BDA8-4255-B31B-45CDA07FE916}" destId="{52F70DB8-77BD-479D-896E-8AE47B2491B1}" srcOrd="0" destOrd="0" presId="urn:microsoft.com/office/officeart/2005/8/layout/matrix1"/>
    <dgm:cxn modelId="{DEC557C8-ABE1-4D30-BD75-55F4AE843F60}" type="presParOf" srcId="{CA3907E1-D7D0-48EE-9109-64808BC019F2}" destId="{6FD192B0-47AD-4E6B-9611-12FBD186B575}" srcOrd="0" destOrd="0" presId="urn:microsoft.com/office/officeart/2005/8/layout/matrix1"/>
    <dgm:cxn modelId="{C38A57C2-44D7-48BA-A67C-864F82D5ED05}" type="presParOf" srcId="{6FD192B0-47AD-4E6B-9611-12FBD186B575}" destId="{2F3F2057-8F37-4DAE-9994-6472731CE01D}" srcOrd="0" destOrd="0" presId="urn:microsoft.com/office/officeart/2005/8/layout/matrix1"/>
    <dgm:cxn modelId="{9DCAF5E6-CA8A-48A9-88D6-50B622834608}" type="presParOf" srcId="{6FD192B0-47AD-4E6B-9611-12FBD186B575}" destId="{10181455-A042-4039-AB6A-21AE5799EF61}" srcOrd="1" destOrd="0" presId="urn:microsoft.com/office/officeart/2005/8/layout/matrix1"/>
    <dgm:cxn modelId="{7884BD60-5B21-47EE-BA36-194A965259C5}" type="presParOf" srcId="{6FD192B0-47AD-4E6B-9611-12FBD186B575}" destId="{52F70DB8-77BD-479D-896E-8AE47B2491B1}" srcOrd="2" destOrd="0" presId="urn:microsoft.com/office/officeart/2005/8/layout/matrix1"/>
    <dgm:cxn modelId="{DDBE89FD-8595-4E77-961C-C39CD7195682}" type="presParOf" srcId="{6FD192B0-47AD-4E6B-9611-12FBD186B575}" destId="{48123349-4C75-4ED4-8633-E2ED560D5B4B}" srcOrd="3" destOrd="0" presId="urn:microsoft.com/office/officeart/2005/8/layout/matrix1"/>
    <dgm:cxn modelId="{26EC1E6E-7917-4C60-835A-0F85F689DEDD}" type="presParOf" srcId="{6FD192B0-47AD-4E6B-9611-12FBD186B575}" destId="{53273F79-2FD7-4A53-8EB0-C5DC2CCAB5B4}" srcOrd="4" destOrd="0" presId="urn:microsoft.com/office/officeart/2005/8/layout/matrix1"/>
    <dgm:cxn modelId="{B67E8244-372C-4B08-8460-81544B640A16}" type="presParOf" srcId="{6FD192B0-47AD-4E6B-9611-12FBD186B575}" destId="{9F7A3E4A-CDD0-4B23-BA93-0362894F086F}" srcOrd="5" destOrd="0" presId="urn:microsoft.com/office/officeart/2005/8/layout/matrix1"/>
    <dgm:cxn modelId="{04DCC91E-2A5C-462B-96C9-D4E7DDD385C4}" type="presParOf" srcId="{6FD192B0-47AD-4E6B-9611-12FBD186B575}" destId="{7539673D-E1FB-4DF5-B824-6E0653FC2831}" srcOrd="6" destOrd="0" presId="urn:microsoft.com/office/officeart/2005/8/layout/matrix1"/>
    <dgm:cxn modelId="{C87AD506-EFD9-4481-A6D9-17CB72F5F4F0}" type="presParOf" srcId="{6FD192B0-47AD-4E6B-9611-12FBD186B575}" destId="{B030C234-2C9C-4F78-BBAB-2B0BD9D9E32E}" srcOrd="7" destOrd="0" presId="urn:microsoft.com/office/officeart/2005/8/layout/matrix1"/>
    <dgm:cxn modelId="{B3370605-D7FC-473B-A5DC-AB77AC715B85}" type="presParOf" srcId="{CA3907E1-D7D0-48EE-9109-64808BC019F2}" destId="{99FDDB26-D56E-41E9-B01D-53F808B7E5E7}" srcOrd="1" destOrd="0" presId="urn:microsoft.com/office/officeart/2005/8/layout/matrix1"/>
  </dgm:cxnLst>
  <dgm:bg/>
  <dgm:whole/>
</dgm:dataModel>
</file>

<file path=ppt/diagrams/data2.xml><?xml version="1.0" encoding="utf-8"?>
<dgm:dataModel xmlns:dgm="http://schemas.openxmlformats.org/drawingml/2006/diagram" xmlns:a="http://schemas.openxmlformats.org/drawingml/2006/main">
  <dgm:ptLst>
    <dgm:pt modelId="{84743919-96F6-4373-A1A1-5587E827BD8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l-GR"/>
        </a:p>
      </dgm:t>
    </dgm:pt>
    <dgm:pt modelId="{131A2A0F-C26B-4684-96AF-CFAF2344DFE5}">
      <dgm:prSet phldrT="[Κείμενο]" custT="1"/>
      <dgm:spPr>
        <a:gradFill rotWithShape="0">
          <a:gsLst>
            <a:gs pos="0">
              <a:srgbClr val="E6DCAC"/>
            </a:gs>
            <a:gs pos="12000">
              <a:srgbClr val="E6D78A"/>
            </a:gs>
            <a:gs pos="30000">
              <a:srgbClr val="C7AC4C"/>
            </a:gs>
            <a:gs pos="45000">
              <a:srgbClr val="E6D78A"/>
            </a:gs>
            <a:gs pos="77000">
              <a:srgbClr val="C7AC4C"/>
            </a:gs>
            <a:gs pos="100000">
              <a:srgbClr val="E6DCAC"/>
            </a:gs>
          </a:gsLst>
          <a:lin ang="16200000" scaled="0"/>
        </a:gradFill>
      </dgm:spPr>
      <dgm:t>
        <a:bodyPr/>
        <a:lstStyle/>
        <a:p>
          <a:r>
            <a:rPr lang="el-GR" sz="1800" b="1" i="0" dirty="0" smtClean="0">
              <a:solidFill>
                <a:schemeClr val="tx1"/>
              </a:solidFill>
            </a:rPr>
            <a:t>Πρωτογενής τομέας</a:t>
          </a:r>
          <a:endParaRPr lang="el-GR" sz="1800" i="0" dirty="0">
            <a:solidFill>
              <a:schemeClr val="tx1"/>
            </a:solidFill>
          </a:endParaRPr>
        </a:p>
      </dgm:t>
    </dgm:pt>
    <dgm:pt modelId="{2D3B5D20-C7A4-4751-B844-9C04F036AE58}" type="parTrans" cxnId="{B4A268F1-AE52-4749-A6BA-5F1FE285BA34}">
      <dgm:prSet/>
      <dgm:spPr/>
      <dgm:t>
        <a:bodyPr/>
        <a:lstStyle/>
        <a:p>
          <a:endParaRPr lang="el-GR"/>
        </a:p>
      </dgm:t>
    </dgm:pt>
    <dgm:pt modelId="{C9D3244F-C16A-4533-A966-9948D40D3882}" type="sibTrans" cxnId="{B4A268F1-AE52-4749-A6BA-5F1FE285BA34}">
      <dgm:prSet/>
      <dgm:spPr/>
      <dgm:t>
        <a:bodyPr/>
        <a:lstStyle/>
        <a:p>
          <a:endParaRPr lang="el-GR"/>
        </a:p>
      </dgm:t>
    </dgm:pt>
    <dgm:pt modelId="{C27D8C0B-97CC-4C60-9B62-5DB543CB571A}">
      <dgm:prSet phldrT="[Κείμενο]" custT="1"/>
      <dgm:spPr>
        <a:solidFill>
          <a:srgbClr val="FFFF00">
            <a:alpha val="90000"/>
          </a:srgbClr>
        </a:solidFill>
      </dgm:spPr>
      <dgm:t>
        <a:bodyPr/>
        <a:lstStyle/>
        <a:p>
          <a:pPr algn="just"/>
          <a:r>
            <a:rPr lang="el-GR" sz="1450" b="1" i="0" dirty="0" smtClean="0">
              <a:solidFill>
                <a:schemeClr val="tx1"/>
              </a:solidFill>
            </a:rPr>
            <a:t>Ανήκουν οι επιχειρήσεις των οποίων η παραγωγή εξαρτάται από τη φύση. Τέτοιες είναι η καλλιέργεια γεωργικών προϊόντων, η αλιεία, η κτηνοτροφία, η εκμετάλλευση του δάσους κ.ά.</a:t>
          </a:r>
          <a:endParaRPr lang="el-GR" sz="1450" b="1" i="0" dirty="0">
            <a:solidFill>
              <a:schemeClr val="tx1"/>
            </a:solidFill>
          </a:endParaRPr>
        </a:p>
      </dgm:t>
    </dgm:pt>
    <dgm:pt modelId="{9E2220C6-B5E0-4F93-93D5-ED6980CC4BFE}" type="parTrans" cxnId="{5D63F4DD-98D2-4E98-8BC7-5C95012A136E}">
      <dgm:prSet/>
      <dgm:spPr/>
      <dgm:t>
        <a:bodyPr/>
        <a:lstStyle/>
        <a:p>
          <a:endParaRPr lang="el-GR"/>
        </a:p>
      </dgm:t>
    </dgm:pt>
    <dgm:pt modelId="{F214AC79-4582-4FC6-9C50-AE714F3F2D3C}" type="sibTrans" cxnId="{5D63F4DD-98D2-4E98-8BC7-5C95012A136E}">
      <dgm:prSet/>
      <dgm:spPr/>
      <dgm:t>
        <a:bodyPr/>
        <a:lstStyle/>
        <a:p>
          <a:endParaRPr lang="el-GR"/>
        </a:p>
      </dgm:t>
    </dgm:pt>
    <dgm:pt modelId="{087BB440-BFDC-4461-9865-2745F86E6D28}">
      <dgm:prSet phldrT="[Κείμενο]" custT="1"/>
      <dgm:spPr>
        <a:gradFill rotWithShape="0">
          <a:gsLst>
            <a:gs pos="0">
              <a:srgbClr val="E6DCAC"/>
            </a:gs>
            <a:gs pos="12000">
              <a:srgbClr val="E6D78A"/>
            </a:gs>
            <a:gs pos="30000">
              <a:srgbClr val="C7AC4C"/>
            </a:gs>
            <a:gs pos="45000">
              <a:srgbClr val="E6D78A"/>
            </a:gs>
            <a:gs pos="77000">
              <a:srgbClr val="C7AC4C"/>
            </a:gs>
            <a:gs pos="100000">
              <a:srgbClr val="E6DCAC"/>
            </a:gs>
          </a:gsLst>
          <a:lin ang="16200000" scaled="0"/>
        </a:gradFill>
      </dgm:spPr>
      <dgm:t>
        <a:bodyPr/>
        <a:lstStyle/>
        <a:p>
          <a:r>
            <a:rPr lang="el-GR" sz="1800" b="1" i="0" dirty="0" smtClean="0">
              <a:solidFill>
                <a:schemeClr val="tx1"/>
              </a:solidFill>
            </a:rPr>
            <a:t>Δευτερογενής τομέας</a:t>
          </a:r>
          <a:endParaRPr lang="el-GR" sz="1800" dirty="0"/>
        </a:p>
      </dgm:t>
    </dgm:pt>
    <dgm:pt modelId="{AE3354DB-2C17-4907-ABC5-407AE61CF67C}" type="parTrans" cxnId="{952B53BD-4604-437A-8CB5-3195161E8ED2}">
      <dgm:prSet/>
      <dgm:spPr/>
      <dgm:t>
        <a:bodyPr/>
        <a:lstStyle/>
        <a:p>
          <a:endParaRPr lang="el-GR"/>
        </a:p>
      </dgm:t>
    </dgm:pt>
    <dgm:pt modelId="{D5412C2F-8C66-45BD-8185-23A40B122A8A}" type="sibTrans" cxnId="{952B53BD-4604-437A-8CB5-3195161E8ED2}">
      <dgm:prSet/>
      <dgm:spPr/>
      <dgm:t>
        <a:bodyPr/>
        <a:lstStyle/>
        <a:p>
          <a:endParaRPr lang="el-GR"/>
        </a:p>
      </dgm:t>
    </dgm:pt>
    <dgm:pt modelId="{3DCEDCDF-EC01-4B35-BA0E-56B7E4DED846}">
      <dgm:prSet phldrT="[Κείμενο]" custT="1"/>
      <dgm:spPr>
        <a:solidFill>
          <a:srgbClr val="FFFF00">
            <a:alpha val="90000"/>
          </a:srgbClr>
        </a:solidFill>
      </dgm:spPr>
      <dgm:t>
        <a:bodyPr/>
        <a:lstStyle/>
        <a:p>
          <a:pPr algn="just"/>
          <a:r>
            <a:rPr lang="el-GR" sz="1450" b="1" i="0" dirty="0" smtClean="0">
              <a:solidFill>
                <a:schemeClr val="tx1"/>
              </a:solidFill>
            </a:rPr>
            <a:t>Ανήκουν οι </a:t>
          </a:r>
          <a:r>
            <a:rPr lang="el-GR" sz="1450" b="1" i="0" dirty="0" smtClean="0">
              <a:solidFill>
                <a:schemeClr val="tx1"/>
              </a:solidFill>
            </a:rPr>
            <a:t>επιχειρήσεις που έχουν ως αντικείμενο παραγωγής την επεξεργασία προϊόντων ή τις κατασκευές. Τέτοιες είναι οι βιομηχανίες, οι βιοτεχνίες, οι επιχειρήσεις κατασκευών  κ.ά.</a:t>
          </a:r>
          <a:endParaRPr lang="el-GR" sz="1450" b="1" i="0" dirty="0">
            <a:solidFill>
              <a:schemeClr val="tx1"/>
            </a:solidFill>
          </a:endParaRPr>
        </a:p>
      </dgm:t>
    </dgm:pt>
    <dgm:pt modelId="{693AA445-D236-42DE-B9BA-00C2743D6E0C}" type="parTrans" cxnId="{942BEDD1-A15D-4712-B17A-B4A4F1655939}">
      <dgm:prSet/>
      <dgm:spPr/>
      <dgm:t>
        <a:bodyPr/>
        <a:lstStyle/>
        <a:p>
          <a:endParaRPr lang="el-GR"/>
        </a:p>
      </dgm:t>
    </dgm:pt>
    <dgm:pt modelId="{715D3ECA-375B-4913-8DF5-E4978FE00BB6}" type="sibTrans" cxnId="{942BEDD1-A15D-4712-B17A-B4A4F1655939}">
      <dgm:prSet/>
      <dgm:spPr/>
      <dgm:t>
        <a:bodyPr/>
        <a:lstStyle/>
        <a:p>
          <a:endParaRPr lang="el-GR"/>
        </a:p>
      </dgm:t>
    </dgm:pt>
    <dgm:pt modelId="{4E322594-58E9-441A-8D69-AD45519FFCC4}">
      <dgm:prSet phldrT="[Κείμενο]" custT="1"/>
      <dgm:spPr>
        <a:gradFill rotWithShape="0">
          <a:gsLst>
            <a:gs pos="0">
              <a:srgbClr val="E6DCAC"/>
            </a:gs>
            <a:gs pos="12000">
              <a:srgbClr val="E6D78A"/>
            </a:gs>
            <a:gs pos="30000">
              <a:srgbClr val="C7AC4C"/>
            </a:gs>
            <a:gs pos="45000">
              <a:srgbClr val="E6D78A"/>
            </a:gs>
            <a:gs pos="77000">
              <a:srgbClr val="C7AC4C"/>
            </a:gs>
            <a:gs pos="100000">
              <a:srgbClr val="E6DCAC"/>
            </a:gs>
          </a:gsLst>
          <a:lin ang="16200000" scaled="0"/>
        </a:gradFill>
      </dgm:spPr>
      <dgm:t>
        <a:bodyPr/>
        <a:lstStyle/>
        <a:p>
          <a:r>
            <a:rPr lang="el-GR" sz="1800" b="1" i="0" dirty="0" smtClean="0">
              <a:solidFill>
                <a:schemeClr val="tx1"/>
              </a:solidFill>
            </a:rPr>
            <a:t>Τριτογενής τομέας</a:t>
          </a:r>
          <a:endParaRPr lang="el-GR" sz="1800" b="1" dirty="0"/>
        </a:p>
      </dgm:t>
    </dgm:pt>
    <dgm:pt modelId="{D42E7741-C13E-43DF-9555-0D3EDDEF0E2D}" type="parTrans" cxnId="{36C149D0-0902-45A7-89BC-32B1D4B81A87}">
      <dgm:prSet/>
      <dgm:spPr/>
      <dgm:t>
        <a:bodyPr/>
        <a:lstStyle/>
        <a:p>
          <a:endParaRPr lang="el-GR"/>
        </a:p>
      </dgm:t>
    </dgm:pt>
    <dgm:pt modelId="{350DDE27-AC5E-4583-967E-AE87AB03CB14}" type="sibTrans" cxnId="{36C149D0-0902-45A7-89BC-32B1D4B81A87}">
      <dgm:prSet/>
      <dgm:spPr/>
      <dgm:t>
        <a:bodyPr/>
        <a:lstStyle/>
        <a:p>
          <a:endParaRPr lang="el-GR"/>
        </a:p>
      </dgm:t>
    </dgm:pt>
    <dgm:pt modelId="{D6A0C5D1-4D55-4F20-B5B7-BC2189757E06}">
      <dgm:prSet phldrT="[Κείμενο]"/>
      <dgm:spPr>
        <a:solidFill>
          <a:srgbClr val="FFFF00">
            <a:alpha val="90000"/>
          </a:srgbClr>
        </a:solidFill>
      </dgm:spPr>
      <dgm:t>
        <a:bodyPr/>
        <a:lstStyle/>
        <a:p>
          <a:pPr algn="l"/>
          <a:endParaRPr lang="el-GR" sz="1100" dirty="0"/>
        </a:p>
      </dgm:t>
    </dgm:pt>
    <dgm:pt modelId="{D0389F71-D5DE-4FF1-8C79-060707F5FEF6}" type="parTrans" cxnId="{3675CF31-CFB7-4B52-8E09-5BD1260AAA65}">
      <dgm:prSet/>
      <dgm:spPr/>
      <dgm:t>
        <a:bodyPr/>
        <a:lstStyle/>
        <a:p>
          <a:endParaRPr lang="el-GR"/>
        </a:p>
      </dgm:t>
    </dgm:pt>
    <dgm:pt modelId="{2B50BABE-8C6D-47FB-A5FC-00F55B301578}" type="sibTrans" cxnId="{3675CF31-CFB7-4B52-8E09-5BD1260AAA65}">
      <dgm:prSet/>
      <dgm:spPr/>
      <dgm:t>
        <a:bodyPr/>
        <a:lstStyle/>
        <a:p>
          <a:endParaRPr lang="el-GR"/>
        </a:p>
      </dgm:t>
    </dgm:pt>
    <dgm:pt modelId="{F90A8926-6DD0-4B89-B8BD-E9D99F43CADF}">
      <dgm:prSet custT="1"/>
      <dgm:spPr>
        <a:solidFill>
          <a:srgbClr val="FFFF00">
            <a:alpha val="90000"/>
          </a:srgbClr>
        </a:solidFill>
      </dgm:spPr>
      <dgm:t>
        <a:bodyPr/>
        <a:lstStyle/>
        <a:p>
          <a:pPr algn="just"/>
          <a:r>
            <a:rPr lang="el-GR" sz="1450" b="1" i="0" dirty="0" smtClean="0">
              <a:solidFill>
                <a:schemeClr val="tx1"/>
              </a:solidFill>
            </a:rPr>
            <a:t>Ανήκουν οι επιχειρήσεις και οι δημόσιες υπηρεσίες που παρέχουν κάποιο είδος υπηρεσιών. Τέτοιες είναι, τα νοσοκομεία, τα εκπαιδευτικά ιδρύματα, οι υπηρεσίες τουρισμού κ.ά. Στον τριτογενή τομέα ανήκουν το εμπόριο και οι τράπεζες.</a:t>
          </a:r>
          <a:endParaRPr lang="el-GR" sz="1450" i="0" dirty="0">
            <a:solidFill>
              <a:schemeClr val="tx1"/>
            </a:solidFill>
          </a:endParaRPr>
        </a:p>
      </dgm:t>
    </dgm:pt>
    <dgm:pt modelId="{3E58DCB9-E38A-41F3-9E65-2CAB13D3DE43}" type="parTrans" cxnId="{6C550455-0EB7-4901-80B4-F6E9A24CA8D3}">
      <dgm:prSet/>
      <dgm:spPr/>
      <dgm:t>
        <a:bodyPr/>
        <a:lstStyle/>
        <a:p>
          <a:endParaRPr lang="el-GR"/>
        </a:p>
      </dgm:t>
    </dgm:pt>
    <dgm:pt modelId="{CE146CB4-AB33-4727-A9BE-00D4BCDF0768}" type="sibTrans" cxnId="{6C550455-0EB7-4901-80B4-F6E9A24CA8D3}">
      <dgm:prSet/>
      <dgm:spPr/>
      <dgm:t>
        <a:bodyPr/>
        <a:lstStyle/>
        <a:p>
          <a:endParaRPr lang="el-GR"/>
        </a:p>
      </dgm:t>
    </dgm:pt>
    <dgm:pt modelId="{7D79C370-8E13-4882-BBCA-83A482F3B4DA}" type="pres">
      <dgm:prSet presAssocID="{84743919-96F6-4373-A1A1-5587E827BD81}" presName="Name0" presStyleCnt="0">
        <dgm:presLayoutVars>
          <dgm:dir/>
          <dgm:animLvl val="lvl"/>
          <dgm:resizeHandles/>
        </dgm:presLayoutVars>
      </dgm:prSet>
      <dgm:spPr/>
    </dgm:pt>
    <dgm:pt modelId="{7E611978-2A93-403C-B64F-F3910CE7C387}" type="pres">
      <dgm:prSet presAssocID="{131A2A0F-C26B-4684-96AF-CFAF2344DFE5}" presName="linNode" presStyleCnt="0"/>
      <dgm:spPr/>
    </dgm:pt>
    <dgm:pt modelId="{3FC29461-7555-46B2-9873-5179D6FD0EDD}" type="pres">
      <dgm:prSet presAssocID="{131A2A0F-C26B-4684-96AF-CFAF2344DFE5}" presName="parentShp" presStyleLbl="node1" presStyleIdx="0" presStyleCnt="3">
        <dgm:presLayoutVars>
          <dgm:bulletEnabled val="1"/>
        </dgm:presLayoutVars>
      </dgm:prSet>
      <dgm:spPr/>
      <dgm:t>
        <a:bodyPr/>
        <a:lstStyle/>
        <a:p>
          <a:endParaRPr lang="el-GR"/>
        </a:p>
      </dgm:t>
    </dgm:pt>
    <dgm:pt modelId="{E4365843-E94E-42A0-BD17-CF2CE3296B84}" type="pres">
      <dgm:prSet presAssocID="{131A2A0F-C26B-4684-96AF-CFAF2344DFE5}" presName="childShp" presStyleLbl="bgAccFollowNode1" presStyleIdx="0" presStyleCnt="3">
        <dgm:presLayoutVars>
          <dgm:bulletEnabled val="1"/>
        </dgm:presLayoutVars>
      </dgm:prSet>
      <dgm:spPr/>
      <dgm:t>
        <a:bodyPr/>
        <a:lstStyle/>
        <a:p>
          <a:endParaRPr lang="el-GR"/>
        </a:p>
      </dgm:t>
    </dgm:pt>
    <dgm:pt modelId="{615089BE-B90B-42EA-A823-2F1DBCF49426}" type="pres">
      <dgm:prSet presAssocID="{C9D3244F-C16A-4533-A966-9948D40D3882}" presName="spacing" presStyleCnt="0"/>
      <dgm:spPr/>
    </dgm:pt>
    <dgm:pt modelId="{75CA68B0-3E8B-4412-86E3-FFE6BED2E187}" type="pres">
      <dgm:prSet presAssocID="{087BB440-BFDC-4461-9865-2745F86E6D28}" presName="linNode" presStyleCnt="0"/>
      <dgm:spPr/>
    </dgm:pt>
    <dgm:pt modelId="{21FD7B94-B527-489D-A189-7A1A7D31E663}" type="pres">
      <dgm:prSet presAssocID="{087BB440-BFDC-4461-9865-2745F86E6D28}" presName="parentShp" presStyleLbl="node1" presStyleIdx="1" presStyleCnt="3">
        <dgm:presLayoutVars>
          <dgm:bulletEnabled val="1"/>
        </dgm:presLayoutVars>
      </dgm:prSet>
      <dgm:spPr/>
      <dgm:t>
        <a:bodyPr/>
        <a:lstStyle/>
        <a:p>
          <a:endParaRPr lang="el-GR"/>
        </a:p>
      </dgm:t>
    </dgm:pt>
    <dgm:pt modelId="{FD26C85B-0038-4254-BF28-F4ACD89E0EEC}" type="pres">
      <dgm:prSet presAssocID="{087BB440-BFDC-4461-9865-2745F86E6D28}" presName="childShp" presStyleLbl="bgAccFollowNode1" presStyleIdx="1" presStyleCnt="3">
        <dgm:presLayoutVars>
          <dgm:bulletEnabled val="1"/>
        </dgm:presLayoutVars>
      </dgm:prSet>
      <dgm:spPr/>
      <dgm:t>
        <a:bodyPr/>
        <a:lstStyle/>
        <a:p>
          <a:endParaRPr lang="el-GR"/>
        </a:p>
      </dgm:t>
    </dgm:pt>
    <dgm:pt modelId="{7E9F7877-2E1B-44B4-A80A-385E3FF681BF}" type="pres">
      <dgm:prSet presAssocID="{D5412C2F-8C66-45BD-8185-23A40B122A8A}" presName="spacing" presStyleCnt="0"/>
      <dgm:spPr/>
    </dgm:pt>
    <dgm:pt modelId="{369BB440-C6FF-42CB-9CCD-D4119A9B4854}" type="pres">
      <dgm:prSet presAssocID="{4E322594-58E9-441A-8D69-AD45519FFCC4}" presName="linNode" presStyleCnt="0"/>
      <dgm:spPr/>
    </dgm:pt>
    <dgm:pt modelId="{8D7C71E6-832F-4274-8BAA-424AB0D65D6A}" type="pres">
      <dgm:prSet presAssocID="{4E322594-58E9-441A-8D69-AD45519FFCC4}" presName="parentShp" presStyleLbl="node1" presStyleIdx="2" presStyleCnt="3">
        <dgm:presLayoutVars>
          <dgm:bulletEnabled val="1"/>
        </dgm:presLayoutVars>
      </dgm:prSet>
      <dgm:spPr/>
      <dgm:t>
        <a:bodyPr/>
        <a:lstStyle/>
        <a:p>
          <a:endParaRPr lang="el-GR"/>
        </a:p>
      </dgm:t>
    </dgm:pt>
    <dgm:pt modelId="{12535AE8-A4C2-498E-8724-82DF6C40AD3F}" type="pres">
      <dgm:prSet presAssocID="{4E322594-58E9-441A-8D69-AD45519FFCC4}" presName="childShp" presStyleLbl="bgAccFollowNode1" presStyleIdx="2" presStyleCnt="3">
        <dgm:presLayoutVars>
          <dgm:bulletEnabled val="1"/>
        </dgm:presLayoutVars>
      </dgm:prSet>
      <dgm:spPr/>
      <dgm:t>
        <a:bodyPr/>
        <a:lstStyle/>
        <a:p>
          <a:endParaRPr lang="el-GR"/>
        </a:p>
      </dgm:t>
    </dgm:pt>
  </dgm:ptLst>
  <dgm:cxnLst>
    <dgm:cxn modelId="{6C550455-0EB7-4901-80B4-F6E9A24CA8D3}" srcId="{4E322594-58E9-441A-8D69-AD45519FFCC4}" destId="{F90A8926-6DD0-4B89-B8BD-E9D99F43CADF}" srcOrd="0" destOrd="0" parTransId="{3E58DCB9-E38A-41F3-9E65-2CAB13D3DE43}" sibTransId="{CE146CB4-AB33-4727-A9BE-00D4BCDF0768}"/>
    <dgm:cxn modelId="{5D63F4DD-98D2-4E98-8BC7-5C95012A136E}" srcId="{131A2A0F-C26B-4684-96AF-CFAF2344DFE5}" destId="{C27D8C0B-97CC-4C60-9B62-5DB543CB571A}" srcOrd="0" destOrd="0" parTransId="{9E2220C6-B5E0-4F93-93D5-ED6980CC4BFE}" sibTransId="{F214AC79-4582-4FC6-9C50-AE714F3F2D3C}"/>
    <dgm:cxn modelId="{952B53BD-4604-437A-8CB5-3195161E8ED2}" srcId="{84743919-96F6-4373-A1A1-5587E827BD81}" destId="{087BB440-BFDC-4461-9865-2745F86E6D28}" srcOrd="1" destOrd="0" parTransId="{AE3354DB-2C17-4907-ABC5-407AE61CF67C}" sibTransId="{D5412C2F-8C66-45BD-8185-23A40B122A8A}"/>
    <dgm:cxn modelId="{F2FC5A47-A79C-4179-9BA1-A6FCFF4077DE}" type="presOf" srcId="{4E322594-58E9-441A-8D69-AD45519FFCC4}" destId="{8D7C71E6-832F-4274-8BAA-424AB0D65D6A}" srcOrd="0" destOrd="0" presId="urn:microsoft.com/office/officeart/2005/8/layout/vList6"/>
    <dgm:cxn modelId="{3675CF31-CFB7-4B52-8E09-5BD1260AAA65}" srcId="{087BB440-BFDC-4461-9865-2745F86E6D28}" destId="{D6A0C5D1-4D55-4F20-B5B7-BC2189757E06}" srcOrd="1" destOrd="0" parTransId="{D0389F71-D5DE-4FF1-8C79-060707F5FEF6}" sibTransId="{2B50BABE-8C6D-47FB-A5FC-00F55B301578}"/>
    <dgm:cxn modelId="{B4A268F1-AE52-4749-A6BA-5F1FE285BA34}" srcId="{84743919-96F6-4373-A1A1-5587E827BD81}" destId="{131A2A0F-C26B-4684-96AF-CFAF2344DFE5}" srcOrd="0" destOrd="0" parTransId="{2D3B5D20-C7A4-4751-B844-9C04F036AE58}" sibTransId="{C9D3244F-C16A-4533-A966-9948D40D3882}"/>
    <dgm:cxn modelId="{36C149D0-0902-45A7-89BC-32B1D4B81A87}" srcId="{84743919-96F6-4373-A1A1-5587E827BD81}" destId="{4E322594-58E9-441A-8D69-AD45519FFCC4}" srcOrd="2" destOrd="0" parTransId="{D42E7741-C13E-43DF-9555-0D3EDDEF0E2D}" sibTransId="{350DDE27-AC5E-4583-967E-AE87AB03CB14}"/>
    <dgm:cxn modelId="{7CD225D3-F4EB-4A33-90AE-4521EAB29F8F}" type="presOf" srcId="{F90A8926-6DD0-4B89-B8BD-E9D99F43CADF}" destId="{12535AE8-A4C2-498E-8724-82DF6C40AD3F}" srcOrd="0" destOrd="0" presId="urn:microsoft.com/office/officeart/2005/8/layout/vList6"/>
    <dgm:cxn modelId="{942BEDD1-A15D-4712-B17A-B4A4F1655939}" srcId="{087BB440-BFDC-4461-9865-2745F86E6D28}" destId="{3DCEDCDF-EC01-4B35-BA0E-56B7E4DED846}" srcOrd="0" destOrd="0" parTransId="{693AA445-D236-42DE-B9BA-00C2743D6E0C}" sibTransId="{715D3ECA-375B-4913-8DF5-E4978FE00BB6}"/>
    <dgm:cxn modelId="{E7406E91-6F4C-42A7-915F-074B280D352E}" type="presOf" srcId="{087BB440-BFDC-4461-9865-2745F86E6D28}" destId="{21FD7B94-B527-489D-A189-7A1A7D31E663}" srcOrd="0" destOrd="0" presId="urn:microsoft.com/office/officeart/2005/8/layout/vList6"/>
    <dgm:cxn modelId="{2B34B3CC-0846-412B-8263-F2E4489B7B34}" type="presOf" srcId="{131A2A0F-C26B-4684-96AF-CFAF2344DFE5}" destId="{3FC29461-7555-46B2-9873-5179D6FD0EDD}" srcOrd="0" destOrd="0" presId="urn:microsoft.com/office/officeart/2005/8/layout/vList6"/>
    <dgm:cxn modelId="{CBE99616-1C0F-456A-8CCE-31C191A0C3B3}" type="presOf" srcId="{C27D8C0B-97CC-4C60-9B62-5DB543CB571A}" destId="{E4365843-E94E-42A0-BD17-CF2CE3296B84}" srcOrd="0" destOrd="0" presId="urn:microsoft.com/office/officeart/2005/8/layout/vList6"/>
    <dgm:cxn modelId="{4BF38CFC-093F-4AAC-A5A7-BE88F04A6520}" type="presOf" srcId="{D6A0C5D1-4D55-4F20-B5B7-BC2189757E06}" destId="{FD26C85B-0038-4254-BF28-F4ACD89E0EEC}" srcOrd="0" destOrd="1" presId="urn:microsoft.com/office/officeart/2005/8/layout/vList6"/>
    <dgm:cxn modelId="{E6640103-66AF-4DA6-AB72-D6184CA38B2F}" type="presOf" srcId="{3DCEDCDF-EC01-4B35-BA0E-56B7E4DED846}" destId="{FD26C85B-0038-4254-BF28-F4ACD89E0EEC}" srcOrd="0" destOrd="0" presId="urn:microsoft.com/office/officeart/2005/8/layout/vList6"/>
    <dgm:cxn modelId="{E4CA63DB-F29C-45F5-88A1-2BD1E87EC623}" type="presOf" srcId="{84743919-96F6-4373-A1A1-5587E827BD81}" destId="{7D79C370-8E13-4882-BBCA-83A482F3B4DA}" srcOrd="0" destOrd="0" presId="urn:microsoft.com/office/officeart/2005/8/layout/vList6"/>
    <dgm:cxn modelId="{CCE51556-1A18-4B38-813F-1119D1D31414}" type="presParOf" srcId="{7D79C370-8E13-4882-BBCA-83A482F3B4DA}" destId="{7E611978-2A93-403C-B64F-F3910CE7C387}" srcOrd="0" destOrd="0" presId="urn:microsoft.com/office/officeart/2005/8/layout/vList6"/>
    <dgm:cxn modelId="{67C1254C-9C9F-442C-A1AD-585728017C72}" type="presParOf" srcId="{7E611978-2A93-403C-B64F-F3910CE7C387}" destId="{3FC29461-7555-46B2-9873-5179D6FD0EDD}" srcOrd="0" destOrd="0" presId="urn:microsoft.com/office/officeart/2005/8/layout/vList6"/>
    <dgm:cxn modelId="{5F783779-53D4-4A31-8FCD-EACAC81FF290}" type="presParOf" srcId="{7E611978-2A93-403C-B64F-F3910CE7C387}" destId="{E4365843-E94E-42A0-BD17-CF2CE3296B84}" srcOrd="1" destOrd="0" presId="urn:microsoft.com/office/officeart/2005/8/layout/vList6"/>
    <dgm:cxn modelId="{3643B578-0AFC-4642-8EB7-B57B0F1A28A4}" type="presParOf" srcId="{7D79C370-8E13-4882-BBCA-83A482F3B4DA}" destId="{615089BE-B90B-42EA-A823-2F1DBCF49426}" srcOrd="1" destOrd="0" presId="urn:microsoft.com/office/officeart/2005/8/layout/vList6"/>
    <dgm:cxn modelId="{818DC99A-7CE7-4546-A388-CAEDB258FE10}" type="presParOf" srcId="{7D79C370-8E13-4882-BBCA-83A482F3B4DA}" destId="{75CA68B0-3E8B-4412-86E3-FFE6BED2E187}" srcOrd="2" destOrd="0" presId="urn:microsoft.com/office/officeart/2005/8/layout/vList6"/>
    <dgm:cxn modelId="{A09AC5AA-6995-4599-AA5C-CDDEBBFC1DC9}" type="presParOf" srcId="{75CA68B0-3E8B-4412-86E3-FFE6BED2E187}" destId="{21FD7B94-B527-489D-A189-7A1A7D31E663}" srcOrd="0" destOrd="0" presId="urn:microsoft.com/office/officeart/2005/8/layout/vList6"/>
    <dgm:cxn modelId="{3ECD50FC-1C70-4E7D-B172-4F8420D931F7}" type="presParOf" srcId="{75CA68B0-3E8B-4412-86E3-FFE6BED2E187}" destId="{FD26C85B-0038-4254-BF28-F4ACD89E0EEC}" srcOrd="1" destOrd="0" presId="urn:microsoft.com/office/officeart/2005/8/layout/vList6"/>
    <dgm:cxn modelId="{F5CD4A9A-5E46-45A2-8738-49A627359FE7}" type="presParOf" srcId="{7D79C370-8E13-4882-BBCA-83A482F3B4DA}" destId="{7E9F7877-2E1B-44B4-A80A-385E3FF681BF}" srcOrd="3" destOrd="0" presId="urn:microsoft.com/office/officeart/2005/8/layout/vList6"/>
    <dgm:cxn modelId="{73E36E5A-51AF-4E03-BC22-EBE8A0797544}" type="presParOf" srcId="{7D79C370-8E13-4882-BBCA-83A482F3B4DA}" destId="{369BB440-C6FF-42CB-9CCD-D4119A9B4854}" srcOrd="4" destOrd="0" presId="urn:microsoft.com/office/officeart/2005/8/layout/vList6"/>
    <dgm:cxn modelId="{B4D7027E-8076-438A-8F61-52843CAA2508}" type="presParOf" srcId="{369BB440-C6FF-42CB-9CCD-D4119A9B4854}" destId="{8D7C71E6-832F-4274-8BAA-424AB0D65D6A}" srcOrd="0" destOrd="0" presId="urn:microsoft.com/office/officeart/2005/8/layout/vList6"/>
    <dgm:cxn modelId="{8FC8CF60-4335-4E1C-A54D-64308EC8F9BD}" type="presParOf" srcId="{369BB440-C6FF-42CB-9CCD-D4119A9B4854}" destId="{12535AE8-A4C2-498E-8724-82DF6C40AD3F}" srcOrd="1" destOrd="0" presId="urn:microsoft.com/office/officeart/2005/8/layout/vList6"/>
  </dgm:cxnLst>
  <dgm:bg/>
  <dgm:whole/>
</dgm:dataModel>
</file>

<file path=ppt/diagrams/data3.xml><?xml version="1.0" encoding="utf-8"?>
<dgm:dataModel xmlns:dgm="http://schemas.openxmlformats.org/drawingml/2006/diagram" xmlns:a="http://schemas.openxmlformats.org/drawingml/2006/main">
  <dgm:ptLst>
    <dgm:pt modelId="{89C8DB81-7F25-468B-967D-9CC4A5E96DA9}" type="doc">
      <dgm:prSet loTypeId="urn:microsoft.com/office/officeart/2005/8/layout/cycle3" loCatId="cycle" qsTypeId="urn:microsoft.com/office/officeart/2005/8/quickstyle/simple5" qsCatId="simple" csTypeId="urn:microsoft.com/office/officeart/2005/8/colors/accent1_2" csCatId="accent1" phldr="1"/>
      <dgm:spPr/>
      <dgm:t>
        <a:bodyPr/>
        <a:lstStyle/>
        <a:p>
          <a:endParaRPr lang="el-GR"/>
        </a:p>
      </dgm:t>
    </dgm:pt>
    <dgm:pt modelId="{5338A3A9-82D7-4AF4-AA64-AB231BDA1115}">
      <dgm:prSet phldrT="[Κείμενο]"/>
      <dgm:spPr>
        <a:solidFill>
          <a:srgbClr val="FF0000"/>
        </a:solidFill>
      </dgm:spPr>
      <dgm:t>
        <a:bodyPr/>
        <a:lstStyle/>
        <a:p>
          <a:r>
            <a:rPr lang="el-GR" b="1" dirty="0" smtClean="0">
              <a:solidFill>
                <a:schemeClr val="tx1"/>
              </a:solidFill>
            </a:rPr>
            <a:t>Ποια προϊόντα και υπηρεσίες θα παραχθούν;</a:t>
          </a:r>
          <a:endParaRPr lang="el-GR" dirty="0">
            <a:solidFill>
              <a:schemeClr val="tx1"/>
            </a:solidFill>
          </a:endParaRPr>
        </a:p>
      </dgm:t>
    </dgm:pt>
    <dgm:pt modelId="{0CDE384E-DD92-40F7-8DEF-237787EB9243}" type="parTrans" cxnId="{35C1829F-E5ED-4027-B970-001DBDF6890E}">
      <dgm:prSet/>
      <dgm:spPr/>
      <dgm:t>
        <a:bodyPr/>
        <a:lstStyle/>
        <a:p>
          <a:endParaRPr lang="el-GR"/>
        </a:p>
      </dgm:t>
    </dgm:pt>
    <dgm:pt modelId="{039A3807-70B5-4FDC-9662-6D097FA7909B}" type="sibTrans" cxnId="{35C1829F-E5ED-4027-B970-001DBDF6890E}">
      <dgm:prSet/>
      <dgm:spPr>
        <a:solidFill>
          <a:srgbClr val="FFC000"/>
        </a:solidFill>
      </dgm:spPr>
      <dgm:t>
        <a:bodyPr/>
        <a:lstStyle/>
        <a:p>
          <a:endParaRPr lang="el-GR"/>
        </a:p>
      </dgm:t>
    </dgm:pt>
    <dgm:pt modelId="{A65A06FD-5641-4882-BC96-957B60424C16}">
      <dgm:prSet phldrT="[Κείμενο]"/>
      <dgm:spPr>
        <a:solidFill>
          <a:srgbClr val="FFC000"/>
        </a:solidFill>
      </dgm:spPr>
      <dgm:t>
        <a:bodyPr/>
        <a:lstStyle/>
        <a:p>
          <a:r>
            <a:rPr lang="el-GR" b="1" dirty="0" smtClean="0">
              <a:solidFill>
                <a:schemeClr val="tx1"/>
              </a:solidFill>
            </a:rPr>
            <a:t>Πώς θα κατανεμηθούν στα μέλη της κοινωνίας; </a:t>
          </a:r>
          <a:endParaRPr lang="el-GR" dirty="0">
            <a:solidFill>
              <a:schemeClr val="tx1"/>
            </a:solidFill>
          </a:endParaRPr>
        </a:p>
      </dgm:t>
    </dgm:pt>
    <dgm:pt modelId="{04A42132-AFDA-456A-AF39-28EB3AE24D42}" type="parTrans" cxnId="{F3939A6F-7C13-485C-B862-BC8A7BC6AFCF}">
      <dgm:prSet/>
      <dgm:spPr/>
      <dgm:t>
        <a:bodyPr/>
        <a:lstStyle/>
        <a:p>
          <a:endParaRPr lang="el-GR"/>
        </a:p>
      </dgm:t>
    </dgm:pt>
    <dgm:pt modelId="{75F7291C-C99E-47F1-B8EB-169567603F86}" type="sibTrans" cxnId="{F3939A6F-7C13-485C-B862-BC8A7BC6AFCF}">
      <dgm:prSet/>
      <dgm:spPr/>
      <dgm:t>
        <a:bodyPr/>
        <a:lstStyle/>
        <a:p>
          <a:endParaRPr lang="el-GR"/>
        </a:p>
      </dgm:t>
    </dgm:pt>
    <dgm:pt modelId="{2964C54B-B49C-4B64-870C-6E797B022249}">
      <dgm:prSet phldrT="[Κείμενο]"/>
      <dgm:spPr>
        <a:solidFill>
          <a:srgbClr val="FF0000"/>
        </a:solidFill>
      </dgm:spPr>
      <dgm:t>
        <a:bodyPr/>
        <a:lstStyle/>
        <a:p>
          <a:r>
            <a:rPr lang="el-GR" b="1" dirty="0" smtClean="0">
              <a:solidFill>
                <a:schemeClr val="tx1"/>
              </a:solidFill>
            </a:rPr>
            <a:t>Με ποιον τρόπο θα παραχθούν;</a:t>
          </a:r>
          <a:endParaRPr lang="el-GR" dirty="0">
            <a:solidFill>
              <a:schemeClr val="tx1"/>
            </a:solidFill>
          </a:endParaRPr>
        </a:p>
      </dgm:t>
    </dgm:pt>
    <dgm:pt modelId="{C200FC7F-E124-46AA-AA99-696269BB4A1D}" type="parTrans" cxnId="{978AA242-5406-49BD-A794-C417F36030AA}">
      <dgm:prSet/>
      <dgm:spPr/>
      <dgm:t>
        <a:bodyPr/>
        <a:lstStyle/>
        <a:p>
          <a:endParaRPr lang="el-GR"/>
        </a:p>
      </dgm:t>
    </dgm:pt>
    <dgm:pt modelId="{15B09819-687D-40E5-B858-DAF162177A21}" type="sibTrans" cxnId="{978AA242-5406-49BD-A794-C417F36030AA}">
      <dgm:prSet/>
      <dgm:spPr/>
      <dgm:t>
        <a:bodyPr/>
        <a:lstStyle/>
        <a:p>
          <a:endParaRPr lang="el-GR"/>
        </a:p>
      </dgm:t>
    </dgm:pt>
    <dgm:pt modelId="{67E4459D-6FA6-42D8-A42A-446AB8BAB0D5}">
      <dgm:prSet phldrT="[Κείμενο]"/>
      <dgm:spPr>
        <a:solidFill>
          <a:srgbClr val="FFC000"/>
        </a:solidFill>
      </dgm:spPr>
      <dgm:t>
        <a:bodyPr/>
        <a:lstStyle/>
        <a:p>
          <a:r>
            <a:rPr lang="el-GR" b="1" dirty="0" smtClean="0">
              <a:solidFill>
                <a:schemeClr val="tx1"/>
              </a:solidFill>
            </a:rPr>
            <a:t>Σε ποιες ποσότητες;</a:t>
          </a:r>
          <a:endParaRPr lang="el-GR" b="1" dirty="0">
            <a:solidFill>
              <a:schemeClr val="tx1"/>
            </a:solidFill>
          </a:endParaRPr>
        </a:p>
      </dgm:t>
    </dgm:pt>
    <dgm:pt modelId="{3EC48131-35A3-4E35-B66F-B7BD933FC92A}" type="parTrans" cxnId="{F3BE77BF-4D9A-4568-ABE8-31F468E9047B}">
      <dgm:prSet/>
      <dgm:spPr/>
      <dgm:t>
        <a:bodyPr/>
        <a:lstStyle/>
        <a:p>
          <a:endParaRPr lang="el-GR"/>
        </a:p>
      </dgm:t>
    </dgm:pt>
    <dgm:pt modelId="{73116649-B78E-42C5-992D-CD18D5916FED}" type="sibTrans" cxnId="{F3BE77BF-4D9A-4568-ABE8-31F468E9047B}">
      <dgm:prSet/>
      <dgm:spPr/>
      <dgm:t>
        <a:bodyPr/>
        <a:lstStyle/>
        <a:p>
          <a:endParaRPr lang="el-GR"/>
        </a:p>
      </dgm:t>
    </dgm:pt>
    <dgm:pt modelId="{D843982A-B8D5-4373-AAD7-272A68784C10}" type="pres">
      <dgm:prSet presAssocID="{89C8DB81-7F25-468B-967D-9CC4A5E96DA9}" presName="Name0" presStyleCnt="0">
        <dgm:presLayoutVars>
          <dgm:dir/>
          <dgm:resizeHandles val="exact"/>
        </dgm:presLayoutVars>
      </dgm:prSet>
      <dgm:spPr/>
    </dgm:pt>
    <dgm:pt modelId="{09466220-E52B-4518-ACDF-786D2A865306}" type="pres">
      <dgm:prSet presAssocID="{89C8DB81-7F25-468B-967D-9CC4A5E96DA9}" presName="cycle" presStyleCnt="0"/>
      <dgm:spPr/>
    </dgm:pt>
    <dgm:pt modelId="{E5443BBC-E19D-48C8-8B62-D7A68DA99670}" type="pres">
      <dgm:prSet presAssocID="{5338A3A9-82D7-4AF4-AA64-AB231BDA1115}" presName="nodeFirstNode" presStyleLbl="node1" presStyleIdx="0" presStyleCnt="4">
        <dgm:presLayoutVars>
          <dgm:bulletEnabled val="1"/>
        </dgm:presLayoutVars>
      </dgm:prSet>
      <dgm:spPr/>
      <dgm:t>
        <a:bodyPr/>
        <a:lstStyle/>
        <a:p>
          <a:endParaRPr lang="el-GR"/>
        </a:p>
      </dgm:t>
    </dgm:pt>
    <dgm:pt modelId="{E58D4179-D8AB-4DFB-859B-257B00B7E1CD}" type="pres">
      <dgm:prSet presAssocID="{039A3807-70B5-4FDC-9662-6D097FA7909B}" presName="sibTransFirstNode" presStyleLbl="bgShp" presStyleIdx="0" presStyleCnt="1"/>
      <dgm:spPr/>
    </dgm:pt>
    <dgm:pt modelId="{3BC88761-0BAC-435E-9786-3D1392E7F222}" type="pres">
      <dgm:prSet presAssocID="{A65A06FD-5641-4882-BC96-957B60424C16}" presName="nodeFollowingNodes" presStyleLbl="node1" presStyleIdx="1" presStyleCnt="4">
        <dgm:presLayoutVars>
          <dgm:bulletEnabled val="1"/>
        </dgm:presLayoutVars>
      </dgm:prSet>
      <dgm:spPr/>
      <dgm:t>
        <a:bodyPr/>
        <a:lstStyle/>
        <a:p>
          <a:endParaRPr lang="el-GR"/>
        </a:p>
      </dgm:t>
    </dgm:pt>
    <dgm:pt modelId="{D471CD02-F8F7-4FF9-B7A0-0F9A8C4EFE8C}" type="pres">
      <dgm:prSet presAssocID="{2964C54B-B49C-4B64-870C-6E797B022249}" presName="nodeFollowingNodes" presStyleLbl="node1" presStyleIdx="2" presStyleCnt="4">
        <dgm:presLayoutVars>
          <dgm:bulletEnabled val="1"/>
        </dgm:presLayoutVars>
      </dgm:prSet>
      <dgm:spPr/>
      <dgm:t>
        <a:bodyPr/>
        <a:lstStyle/>
        <a:p>
          <a:endParaRPr lang="el-GR"/>
        </a:p>
      </dgm:t>
    </dgm:pt>
    <dgm:pt modelId="{D0B03644-7CB7-4F10-B9AE-AEDAF79F45E5}" type="pres">
      <dgm:prSet presAssocID="{67E4459D-6FA6-42D8-A42A-446AB8BAB0D5}" presName="nodeFollowingNodes" presStyleLbl="node1" presStyleIdx="3" presStyleCnt="4">
        <dgm:presLayoutVars>
          <dgm:bulletEnabled val="1"/>
        </dgm:presLayoutVars>
      </dgm:prSet>
      <dgm:spPr/>
      <dgm:t>
        <a:bodyPr/>
        <a:lstStyle/>
        <a:p>
          <a:endParaRPr lang="el-GR"/>
        </a:p>
      </dgm:t>
    </dgm:pt>
  </dgm:ptLst>
  <dgm:cxnLst>
    <dgm:cxn modelId="{B53DC264-818C-4499-9611-D30D89865BFC}" type="presOf" srcId="{5338A3A9-82D7-4AF4-AA64-AB231BDA1115}" destId="{E5443BBC-E19D-48C8-8B62-D7A68DA99670}" srcOrd="0" destOrd="0" presId="urn:microsoft.com/office/officeart/2005/8/layout/cycle3"/>
    <dgm:cxn modelId="{7FD4D814-D597-4759-B269-72B8950BB05A}" type="presOf" srcId="{039A3807-70B5-4FDC-9662-6D097FA7909B}" destId="{E58D4179-D8AB-4DFB-859B-257B00B7E1CD}" srcOrd="0" destOrd="0" presId="urn:microsoft.com/office/officeart/2005/8/layout/cycle3"/>
    <dgm:cxn modelId="{003ED2DB-C223-48D2-836B-3646540ED079}" type="presOf" srcId="{67E4459D-6FA6-42D8-A42A-446AB8BAB0D5}" destId="{D0B03644-7CB7-4F10-B9AE-AEDAF79F45E5}" srcOrd="0" destOrd="0" presId="urn:microsoft.com/office/officeart/2005/8/layout/cycle3"/>
    <dgm:cxn modelId="{978AA242-5406-49BD-A794-C417F36030AA}" srcId="{89C8DB81-7F25-468B-967D-9CC4A5E96DA9}" destId="{2964C54B-B49C-4B64-870C-6E797B022249}" srcOrd="2" destOrd="0" parTransId="{C200FC7F-E124-46AA-AA99-696269BB4A1D}" sibTransId="{15B09819-687D-40E5-B858-DAF162177A21}"/>
    <dgm:cxn modelId="{EFEF1EAB-37AD-4EDF-BA2D-C5E4EEFECF40}" type="presOf" srcId="{A65A06FD-5641-4882-BC96-957B60424C16}" destId="{3BC88761-0BAC-435E-9786-3D1392E7F222}" srcOrd="0" destOrd="0" presId="urn:microsoft.com/office/officeart/2005/8/layout/cycle3"/>
    <dgm:cxn modelId="{F3BE77BF-4D9A-4568-ABE8-31F468E9047B}" srcId="{89C8DB81-7F25-468B-967D-9CC4A5E96DA9}" destId="{67E4459D-6FA6-42D8-A42A-446AB8BAB0D5}" srcOrd="3" destOrd="0" parTransId="{3EC48131-35A3-4E35-B66F-B7BD933FC92A}" sibTransId="{73116649-B78E-42C5-992D-CD18D5916FED}"/>
    <dgm:cxn modelId="{35C1829F-E5ED-4027-B970-001DBDF6890E}" srcId="{89C8DB81-7F25-468B-967D-9CC4A5E96DA9}" destId="{5338A3A9-82D7-4AF4-AA64-AB231BDA1115}" srcOrd="0" destOrd="0" parTransId="{0CDE384E-DD92-40F7-8DEF-237787EB9243}" sibTransId="{039A3807-70B5-4FDC-9662-6D097FA7909B}"/>
    <dgm:cxn modelId="{F3939A6F-7C13-485C-B862-BC8A7BC6AFCF}" srcId="{89C8DB81-7F25-468B-967D-9CC4A5E96DA9}" destId="{A65A06FD-5641-4882-BC96-957B60424C16}" srcOrd="1" destOrd="0" parTransId="{04A42132-AFDA-456A-AF39-28EB3AE24D42}" sibTransId="{75F7291C-C99E-47F1-B8EB-169567603F86}"/>
    <dgm:cxn modelId="{7507B251-1BD8-4DA4-905C-BF59003B8F5C}" type="presOf" srcId="{89C8DB81-7F25-468B-967D-9CC4A5E96DA9}" destId="{D843982A-B8D5-4373-AAD7-272A68784C10}" srcOrd="0" destOrd="0" presId="urn:microsoft.com/office/officeart/2005/8/layout/cycle3"/>
    <dgm:cxn modelId="{47CF5762-A1D0-49A6-8025-B5E6FE5F7432}" type="presOf" srcId="{2964C54B-B49C-4B64-870C-6E797B022249}" destId="{D471CD02-F8F7-4FF9-B7A0-0F9A8C4EFE8C}" srcOrd="0" destOrd="0" presId="urn:microsoft.com/office/officeart/2005/8/layout/cycle3"/>
    <dgm:cxn modelId="{F33AE1E9-E5C3-4B9F-B1B7-143BA3F84365}" type="presParOf" srcId="{D843982A-B8D5-4373-AAD7-272A68784C10}" destId="{09466220-E52B-4518-ACDF-786D2A865306}" srcOrd="0" destOrd="0" presId="urn:microsoft.com/office/officeart/2005/8/layout/cycle3"/>
    <dgm:cxn modelId="{357C5A75-9291-462D-81A4-35178B12D1EE}" type="presParOf" srcId="{09466220-E52B-4518-ACDF-786D2A865306}" destId="{E5443BBC-E19D-48C8-8B62-D7A68DA99670}" srcOrd="0" destOrd="0" presId="urn:microsoft.com/office/officeart/2005/8/layout/cycle3"/>
    <dgm:cxn modelId="{27B2ED2C-62E8-4836-AEC2-F4F35A05F359}" type="presParOf" srcId="{09466220-E52B-4518-ACDF-786D2A865306}" destId="{E58D4179-D8AB-4DFB-859B-257B00B7E1CD}" srcOrd="1" destOrd="0" presId="urn:microsoft.com/office/officeart/2005/8/layout/cycle3"/>
    <dgm:cxn modelId="{0DB27DD2-0938-420A-B327-EB8ABC6096A2}" type="presParOf" srcId="{09466220-E52B-4518-ACDF-786D2A865306}" destId="{3BC88761-0BAC-435E-9786-3D1392E7F222}" srcOrd="2" destOrd="0" presId="urn:microsoft.com/office/officeart/2005/8/layout/cycle3"/>
    <dgm:cxn modelId="{E7B95E79-29E9-4976-ABB3-D166C5E16A0D}" type="presParOf" srcId="{09466220-E52B-4518-ACDF-786D2A865306}" destId="{D471CD02-F8F7-4FF9-B7A0-0F9A8C4EFE8C}" srcOrd="3" destOrd="0" presId="urn:microsoft.com/office/officeart/2005/8/layout/cycle3"/>
    <dgm:cxn modelId="{FBF39F3A-3FA9-4228-B8DD-9793DCDD9C50}" type="presParOf" srcId="{09466220-E52B-4518-ACDF-786D2A865306}" destId="{D0B03644-7CB7-4F10-B9AE-AEDAF79F45E5}" srcOrd="4" destOrd="0" presId="urn:microsoft.com/office/officeart/2005/8/layout/cycle3"/>
  </dgm:cxnLst>
  <dgm:bg/>
  <dgm:whole/>
</dgm:dataModel>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195105-AFFE-4CF4-966E-FA66638F53DE}" type="datetimeFigureOut">
              <a:rPr lang="el-GR" smtClean="0"/>
              <a:t>30/7/2016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5ACCE2-AD1C-4EF7-BDEC-F4AF557CA707}"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85ACCE2-AD1C-4EF7-BDEC-F4AF557CA707}" type="slidenum">
              <a:rPr lang="el-GR" smtClean="0"/>
              <a:t>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0F43170-701F-46ED-9E09-7DDD5A5074CE}" type="datetimeFigureOut">
              <a:rPr lang="el-GR" smtClean="0"/>
              <a:pPr/>
              <a:t>30/7/2016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8BC467-BA3C-4832-BCE7-F84503A4ADF5}" type="slidenum">
              <a:rPr lang="el-GR" smtClean="0"/>
              <a:pPr/>
              <a:t>‹#›</a:t>
            </a:fld>
            <a:endParaRPr lang="el-G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0F43170-701F-46ED-9E09-7DDD5A5074CE}" type="datetimeFigureOut">
              <a:rPr lang="el-GR" smtClean="0"/>
              <a:pPr/>
              <a:t>30/7/2016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8BC467-BA3C-4832-BCE7-F84503A4ADF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0F43170-701F-46ED-9E09-7DDD5A5074CE}" type="datetimeFigureOut">
              <a:rPr lang="el-GR" smtClean="0"/>
              <a:pPr/>
              <a:t>30/7/2016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8BC467-BA3C-4832-BCE7-F84503A4ADF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0F43170-701F-46ED-9E09-7DDD5A5074CE}" type="datetimeFigureOut">
              <a:rPr lang="el-GR" smtClean="0"/>
              <a:pPr/>
              <a:t>30/7/2016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8BC467-BA3C-4832-BCE7-F84503A4ADF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0F43170-701F-46ED-9E09-7DDD5A5074CE}" type="datetimeFigureOut">
              <a:rPr lang="el-GR" smtClean="0"/>
              <a:pPr/>
              <a:t>30/7/2016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8BC467-BA3C-4832-BCE7-F84503A4ADF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0F43170-701F-46ED-9E09-7DDD5A5074CE}" type="datetimeFigureOut">
              <a:rPr lang="el-GR" smtClean="0"/>
              <a:pPr/>
              <a:t>30/7/2016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18BC467-BA3C-4832-BCE7-F84503A4ADF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0F43170-701F-46ED-9E09-7DDD5A5074CE}" type="datetimeFigureOut">
              <a:rPr lang="el-GR" smtClean="0"/>
              <a:pPr/>
              <a:t>30/7/2016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18BC467-BA3C-4832-BCE7-F84503A4ADF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0F43170-701F-46ED-9E09-7DDD5A5074CE}" type="datetimeFigureOut">
              <a:rPr lang="el-GR" smtClean="0"/>
              <a:pPr/>
              <a:t>30/7/2016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18BC467-BA3C-4832-BCE7-F84503A4ADF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0F43170-701F-46ED-9E09-7DDD5A5074CE}" type="datetimeFigureOut">
              <a:rPr lang="el-GR" smtClean="0"/>
              <a:pPr/>
              <a:t>30/7/2016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18BC467-BA3C-4832-BCE7-F84503A4ADF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0F43170-701F-46ED-9E09-7DDD5A5074CE}" type="datetimeFigureOut">
              <a:rPr lang="el-GR" smtClean="0"/>
              <a:pPr/>
              <a:t>30/7/2016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18BC467-BA3C-4832-BCE7-F84503A4ADF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0F43170-701F-46ED-9E09-7DDD5A5074CE}" type="datetimeFigureOut">
              <a:rPr lang="el-GR" smtClean="0"/>
              <a:pPr/>
              <a:t>30/7/2016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18BC467-BA3C-4832-BCE7-F84503A4ADF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F43170-701F-46ED-9E09-7DDD5A5074CE}" type="datetimeFigureOut">
              <a:rPr lang="el-GR" smtClean="0"/>
              <a:pPr/>
              <a:t>30/7/2016</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8BC467-BA3C-4832-BCE7-F84503A4ADF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1"/>
          </p:nvPr>
        </p:nvSpPr>
        <p:spPr>
          <a:xfrm>
            <a:off x="5695936" y="6429396"/>
            <a:ext cx="3448064" cy="428604"/>
          </a:xfrm>
        </p:spPr>
        <p:txBody>
          <a:bodyPr/>
          <a:lstStyle/>
          <a:p>
            <a:pPr algn="ctr"/>
            <a:r>
              <a:rPr lang="el-GR" dirty="0" smtClean="0">
                <a:latin typeface="Calibri" pitchFamily="34" charset="0"/>
              </a:rPr>
              <a:t>Δρ. Μ. </a:t>
            </a:r>
            <a:r>
              <a:rPr lang="el-GR" dirty="0" err="1" smtClean="0">
                <a:latin typeface="Calibri" pitchFamily="34" charset="0"/>
              </a:rPr>
              <a:t>Λούντζη</a:t>
            </a:r>
            <a:r>
              <a:rPr lang="el-GR" dirty="0" smtClean="0">
                <a:latin typeface="Calibri" pitchFamily="34" charset="0"/>
              </a:rPr>
              <a:t>, 1ο Πειραματικό Γυμνάσιο Αθηνών</a:t>
            </a:r>
            <a:endParaRPr lang="el-GR" dirty="0">
              <a:latin typeface="Calibri" pitchFamily="34" charset="0"/>
            </a:endParaRPr>
          </a:p>
        </p:txBody>
      </p:sp>
      <p:sp>
        <p:nvSpPr>
          <p:cNvPr id="5" name="4 - Ορθογώνιο"/>
          <p:cNvSpPr/>
          <p:nvPr/>
        </p:nvSpPr>
        <p:spPr>
          <a:xfrm>
            <a:off x="0" y="0"/>
            <a:ext cx="9144000" cy="461665"/>
          </a:xfrm>
          <a:prstGeom prst="rect">
            <a:avLst/>
          </a:prstGeom>
        </p:spPr>
        <p:txBody>
          <a:bodyPr wrap="square">
            <a:spAutoFit/>
          </a:bodyPr>
          <a:lstStyle/>
          <a:p>
            <a:pPr algn="ctr"/>
            <a:r>
              <a:rPr lang="en-US" sz="2400" b="1" dirty="0" smtClean="0">
                <a:solidFill>
                  <a:srgbClr val="FF0000"/>
                </a:solidFill>
              </a:rPr>
              <a:t>2</a:t>
            </a:r>
            <a:r>
              <a:rPr lang="el-GR" sz="2400" b="1" dirty="0" smtClean="0">
                <a:solidFill>
                  <a:srgbClr val="FF0000"/>
                </a:solidFill>
              </a:rPr>
              <a:t>.</a:t>
            </a:r>
            <a:r>
              <a:rPr lang="en-US" sz="2400" b="1" dirty="0" smtClean="0">
                <a:solidFill>
                  <a:srgbClr val="FF0000"/>
                </a:solidFill>
              </a:rPr>
              <a:t>1</a:t>
            </a:r>
            <a:r>
              <a:rPr lang="en-US" sz="2400" b="1" dirty="0" smtClean="0">
                <a:solidFill>
                  <a:srgbClr val="FF0000"/>
                </a:solidFill>
              </a:rPr>
              <a:t>.</a:t>
            </a:r>
            <a:r>
              <a:rPr lang="el-GR" sz="2400" b="1" dirty="0" smtClean="0">
                <a:solidFill>
                  <a:srgbClr val="FF0000"/>
                </a:solidFill>
              </a:rPr>
              <a:t> Οικονομικοί πόροι.</a:t>
            </a:r>
            <a:endParaRPr lang="el-GR" sz="2400" b="1" dirty="0">
              <a:solidFill>
                <a:srgbClr val="FF0000"/>
              </a:solidFill>
            </a:endParaRPr>
          </a:p>
        </p:txBody>
      </p:sp>
      <p:sp>
        <p:nvSpPr>
          <p:cNvPr id="1030" name="AutoShape 6" descr="http://www.isv.fr/img/newsMedia/1467103846-78-pourcent--de-reussite-pour-les-BTS-Communication--.jpg"/>
          <p:cNvSpPr>
            <a:spLocks noChangeAspect="1" noChangeArrowheads="1"/>
          </p:cNvSpPr>
          <p:nvPr/>
        </p:nvSpPr>
        <p:spPr bwMode="auto">
          <a:xfrm>
            <a:off x="155575" y="-1646238"/>
            <a:ext cx="4572000" cy="34290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7" name="16 - Εικόνα" descr="world economy.jpg"/>
          <p:cNvPicPr>
            <a:picLocks noChangeAspect="1"/>
          </p:cNvPicPr>
          <p:nvPr/>
        </p:nvPicPr>
        <p:blipFill>
          <a:blip r:embed="rId3" cstate="print"/>
          <a:stretch>
            <a:fillRect/>
          </a:stretch>
        </p:blipFill>
        <p:spPr>
          <a:xfrm>
            <a:off x="0" y="0"/>
            <a:ext cx="2357422" cy="1768066"/>
          </a:xfrm>
          <a:prstGeom prst="rect">
            <a:avLst/>
          </a:prstGeom>
        </p:spPr>
      </p:pic>
      <p:sp>
        <p:nvSpPr>
          <p:cNvPr id="21" name="20 - Ορθογώνιο"/>
          <p:cNvSpPr/>
          <p:nvPr/>
        </p:nvSpPr>
        <p:spPr>
          <a:xfrm>
            <a:off x="0" y="1714488"/>
            <a:ext cx="9144000" cy="5016758"/>
          </a:xfrm>
          <a:prstGeom prst="rect">
            <a:avLst/>
          </a:prstGeom>
        </p:spPr>
        <p:txBody>
          <a:bodyPr wrap="square">
            <a:spAutoFit/>
          </a:bodyPr>
          <a:lstStyle/>
          <a:p>
            <a:pPr algn="just"/>
            <a:r>
              <a:rPr lang="el-GR" sz="2000" b="1" i="1" dirty="0" smtClean="0">
                <a:solidFill>
                  <a:srgbClr val="FF0000"/>
                </a:solidFill>
              </a:rPr>
              <a:t>           Η </a:t>
            </a:r>
            <a:r>
              <a:rPr lang="el-GR" sz="2000" b="1" i="1" dirty="0" smtClean="0">
                <a:solidFill>
                  <a:srgbClr val="FF0000"/>
                </a:solidFill>
              </a:rPr>
              <a:t>επιβίωση </a:t>
            </a:r>
            <a:r>
              <a:rPr lang="el-GR" sz="2000" b="1" dirty="0" smtClean="0"/>
              <a:t>και </a:t>
            </a:r>
            <a:r>
              <a:rPr lang="el-GR" sz="2000" b="1" i="1" dirty="0" smtClean="0">
                <a:solidFill>
                  <a:srgbClr val="FF0000"/>
                </a:solidFill>
              </a:rPr>
              <a:t>η ικανοποίηση των αναγκών των ατόμων </a:t>
            </a:r>
            <a:r>
              <a:rPr lang="el-GR" sz="2000" b="1" i="1" dirty="0" smtClean="0">
                <a:solidFill>
                  <a:srgbClr val="FF0000"/>
                </a:solidFill>
              </a:rPr>
              <a:t>μίας </a:t>
            </a:r>
            <a:r>
              <a:rPr lang="el-GR" sz="2000" b="1" i="1" dirty="0" smtClean="0">
                <a:solidFill>
                  <a:srgbClr val="FF0000"/>
                </a:solidFill>
              </a:rPr>
              <a:t>κοινωνίας εξαρτώνται από τα αγαθά</a:t>
            </a:r>
            <a:r>
              <a:rPr lang="el-GR" sz="2000" b="1" dirty="0" smtClean="0"/>
              <a:t> (π.χ. σπίτια, </a:t>
            </a:r>
            <a:r>
              <a:rPr lang="el-GR" sz="2000" b="1" dirty="0" smtClean="0"/>
              <a:t>αυτοκίνητα κ.ά.) </a:t>
            </a:r>
            <a:r>
              <a:rPr lang="el-GR" sz="2000" b="1" i="1" dirty="0" smtClean="0">
                <a:solidFill>
                  <a:srgbClr val="FF0000"/>
                </a:solidFill>
              </a:rPr>
              <a:t>που παράγουν οι </a:t>
            </a:r>
            <a:r>
              <a:rPr lang="el-GR" sz="2000" b="1" i="1" dirty="0" smtClean="0">
                <a:solidFill>
                  <a:srgbClr val="FF0000"/>
                </a:solidFill>
              </a:rPr>
              <a:t>εργαζόμενοι. </a:t>
            </a:r>
            <a:r>
              <a:rPr lang="el-GR" sz="2000" b="1" dirty="0" smtClean="0"/>
              <a:t>Ο</a:t>
            </a:r>
            <a:r>
              <a:rPr lang="el-GR" sz="2000" b="1" dirty="0" smtClean="0"/>
              <a:t>ι </a:t>
            </a:r>
            <a:r>
              <a:rPr lang="el-GR" sz="2000" b="1" dirty="0" smtClean="0"/>
              <a:t>άνθρωποι χρησιμοποιούν τα αγαθά αυτά για να επιβιώνουν και να βελτιώνουν τη ζωή τους. </a:t>
            </a:r>
            <a:endParaRPr lang="el-GR" sz="2000" b="1" dirty="0" smtClean="0"/>
          </a:p>
          <a:p>
            <a:pPr algn="just"/>
            <a:endParaRPr lang="el-GR" sz="2000" b="1" dirty="0" smtClean="0"/>
          </a:p>
          <a:p>
            <a:pPr algn="just"/>
            <a:endParaRPr lang="el-GR" sz="2000" b="1" dirty="0" smtClean="0"/>
          </a:p>
          <a:p>
            <a:pPr algn="just"/>
            <a:endParaRPr lang="el-GR" sz="2000" b="1" dirty="0" smtClean="0"/>
          </a:p>
          <a:p>
            <a:pPr algn="just"/>
            <a:endParaRPr lang="el-GR" sz="2000" b="1" dirty="0" smtClean="0"/>
          </a:p>
          <a:p>
            <a:pPr algn="just"/>
            <a:endParaRPr lang="el-GR" sz="2000" b="1" dirty="0" smtClean="0"/>
          </a:p>
          <a:p>
            <a:pPr algn="just"/>
            <a:endParaRPr lang="el-GR" sz="2000" b="1" dirty="0" smtClean="0"/>
          </a:p>
          <a:p>
            <a:pPr algn="just"/>
            <a:endParaRPr lang="el-GR" sz="2000" b="1" dirty="0" smtClean="0"/>
          </a:p>
          <a:p>
            <a:pPr algn="just"/>
            <a:endParaRPr lang="el-GR" sz="2000" b="1" dirty="0" smtClean="0"/>
          </a:p>
          <a:p>
            <a:pPr algn="just"/>
            <a:r>
              <a:rPr lang="el-GR" sz="2000" b="1" i="1" dirty="0" smtClean="0">
                <a:solidFill>
                  <a:srgbClr val="FF0000"/>
                </a:solidFill>
              </a:rPr>
              <a:t>          Κάθε </a:t>
            </a:r>
            <a:r>
              <a:rPr lang="el-GR" sz="2000" b="1" i="1" dirty="0" smtClean="0">
                <a:solidFill>
                  <a:srgbClr val="FF0000"/>
                </a:solidFill>
              </a:rPr>
              <a:t>άνθρωπος, όπως και κάθε οικογένεια, έχει διαφορετικές ανάγκες. </a:t>
            </a:r>
            <a:r>
              <a:rPr lang="el-GR" sz="2000" b="1" dirty="0" smtClean="0"/>
              <a:t>Για να καλυφθούν όλες οι ανάγκες </a:t>
            </a:r>
            <a:r>
              <a:rPr lang="el-GR" sz="2000" b="1" dirty="0" smtClean="0"/>
              <a:t>μας, </a:t>
            </a:r>
            <a:r>
              <a:rPr lang="el-GR" sz="2000" b="1" dirty="0" smtClean="0"/>
              <a:t>πρέπει να υπάρχει αφθονία αγαθών. Και για να συμβεί </a:t>
            </a:r>
            <a:r>
              <a:rPr lang="el-GR" sz="2000" b="1" dirty="0" smtClean="0"/>
              <a:t>αυτό, </a:t>
            </a:r>
            <a:r>
              <a:rPr lang="el-GR" sz="2000" b="1" dirty="0" smtClean="0"/>
              <a:t>πρέπει να υπάρχουν και να χρησιμοποιούνται οι </a:t>
            </a:r>
            <a:r>
              <a:rPr lang="el-GR" sz="2000" b="1" i="1" dirty="0" smtClean="0">
                <a:solidFill>
                  <a:srgbClr val="FF0000"/>
                </a:solidFill>
              </a:rPr>
              <a:t>οικονομικοί πόροι </a:t>
            </a:r>
            <a:r>
              <a:rPr lang="el-GR" sz="2000" b="1" dirty="0" smtClean="0"/>
              <a:t>ή </a:t>
            </a:r>
            <a:r>
              <a:rPr lang="el-GR" sz="2000" b="1" i="1" dirty="0" smtClean="0">
                <a:solidFill>
                  <a:srgbClr val="FF0000"/>
                </a:solidFill>
              </a:rPr>
              <a:t>παραγωγικοί συντελεστές. </a:t>
            </a:r>
            <a:endParaRPr lang="el-GR" sz="2000" b="1" i="1" dirty="0">
              <a:solidFill>
                <a:srgbClr val="FF0000"/>
              </a:solidFill>
            </a:endParaRPr>
          </a:p>
        </p:txBody>
      </p:sp>
      <p:pic>
        <p:nvPicPr>
          <p:cNvPr id="24" name="23 - Εικόνα" descr="consumerism.jpg"/>
          <p:cNvPicPr>
            <a:picLocks noChangeAspect="1"/>
          </p:cNvPicPr>
          <p:nvPr/>
        </p:nvPicPr>
        <p:blipFill>
          <a:blip r:embed="rId4"/>
          <a:stretch>
            <a:fillRect/>
          </a:stretch>
        </p:blipFill>
        <p:spPr>
          <a:xfrm>
            <a:off x="2428860" y="3000372"/>
            <a:ext cx="4113019" cy="2308599"/>
          </a:xfrm>
          <a:prstGeom prst="rect">
            <a:avLst/>
          </a:prstGeom>
        </p:spPr>
      </p:pic>
      <p:pic>
        <p:nvPicPr>
          <p:cNvPr id="27" name="26 - Εικόνα" descr="GOLD arrow _1.gif"/>
          <p:cNvPicPr>
            <a:picLocks noChangeAspect="1"/>
          </p:cNvPicPr>
          <p:nvPr/>
        </p:nvPicPr>
        <p:blipFill>
          <a:blip r:embed="rId5"/>
          <a:stretch>
            <a:fillRect/>
          </a:stretch>
        </p:blipFill>
        <p:spPr>
          <a:xfrm>
            <a:off x="214282" y="1714488"/>
            <a:ext cx="285752" cy="299691"/>
          </a:xfrm>
          <a:prstGeom prst="rect">
            <a:avLst/>
          </a:prstGeom>
        </p:spPr>
      </p:pic>
      <p:pic>
        <p:nvPicPr>
          <p:cNvPr id="28" name="27 - Εικόνα" descr="GOLD arrow _1.gif"/>
          <p:cNvPicPr>
            <a:picLocks noChangeAspect="1"/>
          </p:cNvPicPr>
          <p:nvPr/>
        </p:nvPicPr>
        <p:blipFill>
          <a:blip r:embed="rId5"/>
          <a:stretch>
            <a:fillRect/>
          </a:stretch>
        </p:blipFill>
        <p:spPr>
          <a:xfrm>
            <a:off x="214282" y="5429264"/>
            <a:ext cx="285752" cy="299691"/>
          </a:xfrm>
          <a:prstGeom prst="rect">
            <a:avLst/>
          </a:prstGeom>
        </p:spPr>
      </p:pic>
    </p:spTree>
  </p:cSld>
  <p:clrMapOvr>
    <a:masterClrMapping/>
  </p:clrMapOvr>
  <p:transition>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1"/>
          </p:nvPr>
        </p:nvSpPr>
        <p:spPr>
          <a:xfrm>
            <a:off x="5695936" y="6500834"/>
            <a:ext cx="3448064" cy="357166"/>
          </a:xfrm>
        </p:spPr>
        <p:txBody>
          <a:bodyPr/>
          <a:lstStyle/>
          <a:p>
            <a:pPr algn="ctr"/>
            <a:r>
              <a:rPr lang="el-GR" dirty="0" smtClean="0">
                <a:latin typeface="Calibri" pitchFamily="34" charset="0"/>
              </a:rPr>
              <a:t>Δρ. Μ. </a:t>
            </a:r>
            <a:r>
              <a:rPr lang="el-GR" dirty="0" err="1" smtClean="0">
                <a:latin typeface="Calibri" pitchFamily="34" charset="0"/>
              </a:rPr>
              <a:t>Λούντζη</a:t>
            </a:r>
            <a:r>
              <a:rPr lang="el-GR" dirty="0" smtClean="0">
                <a:latin typeface="Calibri" pitchFamily="34" charset="0"/>
              </a:rPr>
              <a:t>, 1ο Πειραματικό Γυμνάσιο Αθηνών</a:t>
            </a:r>
            <a:endParaRPr lang="el-GR" dirty="0">
              <a:latin typeface="Calibri" pitchFamily="34" charset="0"/>
            </a:endParaRPr>
          </a:p>
        </p:txBody>
      </p:sp>
      <p:sp>
        <p:nvSpPr>
          <p:cNvPr id="5" name="4 - Ορθογώνιο"/>
          <p:cNvSpPr/>
          <p:nvPr/>
        </p:nvSpPr>
        <p:spPr>
          <a:xfrm>
            <a:off x="0" y="0"/>
            <a:ext cx="9144000" cy="461665"/>
          </a:xfrm>
          <a:prstGeom prst="rect">
            <a:avLst/>
          </a:prstGeom>
        </p:spPr>
        <p:txBody>
          <a:bodyPr wrap="square">
            <a:spAutoFit/>
          </a:bodyPr>
          <a:lstStyle/>
          <a:p>
            <a:pPr algn="ctr"/>
            <a:r>
              <a:rPr lang="en-US" sz="2400" b="1" dirty="0" smtClean="0">
                <a:solidFill>
                  <a:srgbClr val="FF0000"/>
                </a:solidFill>
              </a:rPr>
              <a:t>2</a:t>
            </a:r>
            <a:r>
              <a:rPr lang="el-GR" sz="2400" b="1" dirty="0" smtClean="0">
                <a:solidFill>
                  <a:srgbClr val="FF0000"/>
                </a:solidFill>
              </a:rPr>
              <a:t>.</a:t>
            </a:r>
            <a:r>
              <a:rPr lang="en-US" sz="2400" b="1" dirty="0" smtClean="0">
                <a:solidFill>
                  <a:srgbClr val="FF0000"/>
                </a:solidFill>
              </a:rPr>
              <a:t>1</a:t>
            </a:r>
            <a:r>
              <a:rPr lang="en-US" sz="2400" b="1" dirty="0" smtClean="0">
                <a:solidFill>
                  <a:srgbClr val="FF0000"/>
                </a:solidFill>
              </a:rPr>
              <a:t>.</a:t>
            </a:r>
            <a:r>
              <a:rPr lang="el-GR" sz="2400" b="1" dirty="0" smtClean="0">
                <a:solidFill>
                  <a:srgbClr val="FF0000"/>
                </a:solidFill>
              </a:rPr>
              <a:t> Οικονομικοί πόροι.</a:t>
            </a:r>
            <a:endParaRPr lang="el-GR" sz="2400" b="1" dirty="0">
              <a:solidFill>
                <a:srgbClr val="FF0000"/>
              </a:solidFill>
            </a:endParaRPr>
          </a:p>
        </p:txBody>
      </p:sp>
      <p:sp>
        <p:nvSpPr>
          <p:cNvPr id="1030" name="AutoShape 6" descr="http://www.isv.fr/img/newsMedia/1467103846-78-pourcent--de-reussite-pour-les-BTS-Communication--.jpg"/>
          <p:cNvSpPr>
            <a:spLocks noChangeAspect="1" noChangeArrowheads="1"/>
          </p:cNvSpPr>
          <p:nvPr/>
        </p:nvSpPr>
        <p:spPr bwMode="auto">
          <a:xfrm>
            <a:off x="155575" y="-1646238"/>
            <a:ext cx="4572000" cy="34290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7" name="16 - Εικόνα" descr="world economy.jpg"/>
          <p:cNvPicPr>
            <a:picLocks noChangeAspect="1"/>
          </p:cNvPicPr>
          <p:nvPr/>
        </p:nvPicPr>
        <p:blipFill>
          <a:blip r:embed="rId2" cstate="print"/>
          <a:stretch>
            <a:fillRect/>
          </a:stretch>
        </p:blipFill>
        <p:spPr>
          <a:xfrm>
            <a:off x="0" y="0"/>
            <a:ext cx="2357422" cy="1768066"/>
          </a:xfrm>
          <a:prstGeom prst="rect">
            <a:avLst/>
          </a:prstGeom>
        </p:spPr>
      </p:pic>
      <p:sp>
        <p:nvSpPr>
          <p:cNvPr id="6" name="5 - Ορθογώνιο"/>
          <p:cNvSpPr/>
          <p:nvPr/>
        </p:nvSpPr>
        <p:spPr>
          <a:xfrm>
            <a:off x="0" y="1714488"/>
            <a:ext cx="9144000" cy="707886"/>
          </a:xfrm>
          <a:prstGeom prst="rect">
            <a:avLst/>
          </a:prstGeom>
        </p:spPr>
        <p:txBody>
          <a:bodyPr wrap="square">
            <a:spAutoFit/>
          </a:bodyPr>
          <a:lstStyle/>
          <a:p>
            <a:pPr algn="just"/>
            <a:r>
              <a:rPr lang="el-GR" sz="2000" b="1" u="sng" dirty="0" smtClean="0">
                <a:solidFill>
                  <a:srgbClr val="FF0000"/>
                </a:solidFill>
              </a:rPr>
              <a:t>Ο</a:t>
            </a:r>
            <a:r>
              <a:rPr lang="el-GR" sz="2000" b="1" u="sng" dirty="0" smtClean="0">
                <a:solidFill>
                  <a:srgbClr val="FF0000"/>
                </a:solidFill>
              </a:rPr>
              <a:t>ι</a:t>
            </a:r>
            <a:r>
              <a:rPr lang="el-GR" sz="2000" b="1" u="sng" dirty="0" smtClean="0">
                <a:solidFill>
                  <a:srgbClr val="FF0000"/>
                </a:solidFill>
              </a:rPr>
              <a:t>κονομικοί </a:t>
            </a:r>
            <a:r>
              <a:rPr lang="el-GR" sz="2000" b="1" u="sng" dirty="0" smtClean="0">
                <a:solidFill>
                  <a:srgbClr val="FF0000"/>
                </a:solidFill>
              </a:rPr>
              <a:t>Πόροι</a:t>
            </a:r>
            <a:r>
              <a:rPr lang="el-GR" sz="2000" b="1" dirty="0" smtClean="0">
                <a:solidFill>
                  <a:srgbClr val="FF0000"/>
                </a:solidFill>
              </a:rPr>
              <a:t> </a:t>
            </a:r>
            <a:r>
              <a:rPr lang="el-GR" sz="2000" b="1" dirty="0" smtClean="0"/>
              <a:t>ή </a:t>
            </a:r>
            <a:r>
              <a:rPr lang="el-GR" sz="2000" b="1" u="sng" dirty="0" smtClean="0">
                <a:solidFill>
                  <a:srgbClr val="FF0000"/>
                </a:solidFill>
              </a:rPr>
              <a:t>Παραγωγικοί Συντελεστές</a:t>
            </a:r>
            <a:r>
              <a:rPr lang="el-GR" sz="2000" b="1" dirty="0" smtClean="0">
                <a:solidFill>
                  <a:srgbClr val="FF0000"/>
                </a:solidFill>
              </a:rPr>
              <a:t> </a:t>
            </a:r>
            <a:r>
              <a:rPr lang="el-GR" sz="2000" b="1" dirty="0" smtClean="0"/>
              <a:t>είναι </a:t>
            </a:r>
            <a:r>
              <a:rPr lang="el-GR" sz="2000" b="1" i="1" dirty="0" smtClean="0">
                <a:solidFill>
                  <a:srgbClr val="FF0000"/>
                </a:solidFill>
              </a:rPr>
              <a:t>όλα τα μέσα που χρησιμοποιούνται για την παραγωγή αγαθών</a:t>
            </a:r>
            <a:r>
              <a:rPr lang="el-GR" sz="2000" b="1" dirty="0" smtClean="0"/>
              <a:t> και </a:t>
            </a:r>
            <a:r>
              <a:rPr lang="el-GR" sz="2000" b="1" i="1" dirty="0" smtClean="0">
                <a:solidFill>
                  <a:srgbClr val="FF0000"/>
                </a:solidFill>
              </a:rPr>
              <a:t>υπηρεσιών σε μια κοινωνία. </a:t>
            </a:r>
            <a:endParaRPr lang="el-GR" sz="2000" b="1" i="1" dirty="0">
              <a:solidFill>
                <a:srgbClr val="FF0000"/>
              </a:solidFill>
            </a:endParaRPr>
          </a:p>
        </p:txBody>
      </p:sp>
      <p:graphicFrame>
        <p:nvGraphicFramePr>
          <p:cNvPr id="8" name="7 - Διάγραμμα"/>
          <p:cNvGraphicFramePr/>
          <p:nvPr/>
        </p:nvGraphicFramePr>
        <p:xfrm>
          <a:off x="214282" y="2500306"/>
          <a:ext cx="8715436" cy="4032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pull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1"/>
          </p:nvPr>
        </p:nvSpPr>
        <p:spPr>
          <a:xfrm>
            <a:off x="5695936" y="6429396"/>
            <a:ext cx="3448064" cy="428604"/>
          </a:xfrm>
        </p:spPr>
        <p:txBody>
          <a:bodyPr/>
          <a:lstStyle/>
          <a:p>
            <a:pPr algn="ctr"/>
            <a:r>
              <a:rPr lang="el-GR" dirty="0" smtClean="0">
                <a:latin typeface="Calibri" pitchFamily="34" charset="0"/>
              </a:rPr>
              <a:t>Δρ. Μ. </a:t>
            </a:r>
            <a:r>
              <a:rPr lang="el-GR" dirty="0" err="1" smtClean="0">
                <a:latin typeface="Calibri" pitchFamily="34" charset="0"/>
              </a:rPr>
              <a:t>Λούντζη</a:t>
            </a:r>
            <a:r>
              <a:rPr lang="el-GR" dirty="0" smtClean="0">
                <a:latin typeface="Calibri" pitchFamily="34" charset="0"/>
              </a:rPr>
              <a:t>, 1ο Πειραματικό Γυμνάσιο Αθηνών</a:t>
            </a:r>
            <a:endParaRPr lang="el-GR" dirty="0">
              <a:latin typeface="Calibri" pitchFamily="34" charset="0"/>
            </a:endParaRPr>
          </a:p>
        </p:txBody>
      </p:sp>
      <p:sp>
        <p:nvSpPr>
          <p:cNvPr id="5" name="4 - Ορθογώνιο"/>
          <p:cNvSpPr/>
          <p:nvPr/>
        </p:nvSpPr>
        <p:spPr>
          <a:xfrm>
            <a:off x="0" y="0"/>
            <a:ext cx="9144000" cy="461665"/>
          </a:xfrm>
          <a:prstGeom prst="rect">
            <a:avLst/>
          </a:prstGeom>
        </p:spPr>
        <p:txBody>
          <a:bodyPr wrap="square">
            <a:spAutoFit/>
          </a:bodyPr>
          <a:lstStyle/>
          <a:p>
            <a:pPr algn="ctr"/>
            <a:r>
              <a:rPr lang="en-US" sz="2400" b="1" dirty="0" smtClean="0">
                <a:solidFill>
                  <a:srgbClr val="FF0000"/>
                </a:solidFill>
              </a:rPr>
              <a:t>2</a:t>
            </a:r>
            <a:r>
              <a:rPr lang="el-GR" sz="2400" b="1" dirty="0" smtClean="0">
                <a:solidFill>
                  <a:srgbClr val="FF0000"/>
                </a:solidFill>
              </a:rPr>
              <a:t>.</a:t>
            </a:r>
            <a:r>
              <a:rPr lang="en-US" sz="2400" b="1" dirty="0" smtClean="0">
                <a:solidFill>
                  <a:srgbClr val="FF0000"/>
                </a:solidFill>
              </a:rPr>
              <a:t>1</a:t>
            </a:r>
            <a:r>
              <a:rPr lang="en-US" sz="2400" b="1" dirty="0" smtClean="0">
                <a:solidFill>
                  <a:srgbClr val="FF0000"/>
                </a:solidFill>
              </a:rPr>
              <a:t>.</a:t>
            </a:r>
            <a:r>
              <a:rPr lang="el-GR" sz="2400" b="1" dirty="0" smtClean="0">
                <a:solidFill>
                  <a:srgbClr val="FF0000"/>
                </a:solidFill>
              </a:rPr>
              <a:t> Οικονομικοί πόροι.</a:t>
            </a:r>
            <a:endParaRPr lang="el-GR" sz="2400" b="1" dirty="0">
              <a:solidFill>
                <a:srgbClr val="FF0000"/>
              </a:solidFill>
            </a:endParaRPr>
          </a:p>
        </p:txBody>
      </p:sp>
      <p:sp>
        <p:nvSpPr>
          <p:cNvPr id="1030" name="AutoShape 6" descr="http://www.isv.fr/img/newsMedia/1467103846-78-pourcent--de-reussite-pour-les-BTS-Communication--.jpg"/>
          <p:cNvSpPr>
            <a:spLocks noChangeAspect="1" noChangeArrowheads="1"/>
          </p:cNvSpPr>
          <p:nvPr/>
        </p:nvSpPr>
        <p:spPr bwMode="auto">
          <a:xfrm>
            <a:off x="155575" y="-1646238"/>
            <a:ext cx="4572000" cy="34290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7" name="16 - Εικόνα" descr="world economy.jpg"/>
          <p:cNvPicPr>
            <a:picLocks noChangeAspect="1"/>
          </p:cNvPicPr>
          <p:nvPr/>
        </p:nvPicPr>
        <p:blipFill>
          <a:blip r:embed="rId2" cstate="print"/>
          <a:stretch>
            <a:fillRect/>
          </a:stretch>
        </p:blipFill>
        <p:spPr>
          <a:xfrm>
            <a:off x="0" y="0"/>
            <a:ext cx="2357422" cy="1768066"/>
          </a:xfrm>
          <a:prstGeom prst="rect">
            <a:avLst/>
          </a:prstGeom>
        </p:spPr>
      </p:pic>
      <p:sp>
        <p:nvSpPr>
          <p:cNvPr id="7" name="6 - Ορθογώνιο"/>
          <p:cNvSpPr/>
          <p:nvPr/>
        </p:nvSpPr>
        <p:spPr>
          <a:xfrm>
            <a:off x="0" y="1785926"/>
            <a:ext cx="9144000" cy="4164866"/>
          </a:xfrm>
          <a:prstGeom prst="rect">
            <a:avLst/>
          </a:prstGeom>
        </p:spPr>
        <p:txBody>
          <a:bodyPr wrap="square">
            <a:spAutoFit/>
          </a:bodyPr>
          <a:lstStyle/>
          <a:p>
            <a:pPr algn="just"/>
            <a:r>
              <a:rPr lang="el-GR" sz="2000" b="1" dirty="0" smtClean="0">
                <a:solidFill>
                  <a:srgbClr val="FF0000"/>
                </a:solidFill>
              </a:rPr>
              <a:t>           </a:t>
            </a:r>
            <a:r>
              <a:rPr lang="el-GR" sz="2000" b="1" u="sng" dirty="0" smtClean="0">
                <a:solidFill>
                  <a:srgbClr val="FF0000"/>
                </a:solidFill>
              </a:rPr>
              <a:t>Παραγωγή</a:t>
            </a:r>
            <a:r>
              <a:rPr lang="el-GR" sz="2000" b="1" dirty="0" smtClean="0">
                <a:solidFill>
                  <a:srgbClr val="FF0000"/>
                </a:solidFill>
              </a:rPr>
              <a:t> </a:t>
            </a:r>
            <a:r>
              <a:rPr lang="el-GR" sz="2000" b="1" i="1" dirty="0" smtClean="0">
                <a:solidFill>
                  <a:srgbClr val="FF0000"/>
                </a:solidFill>
              </a:rPr>
              <a:t>προϊόντων</a:t>
            </a:r>
            <a:r>
              <a:rPr lang="el-GR" sz="2000" b="1" dirty="0" smtClean="0">
                <a:solidFill>
                  <a:srgbClr val="FF0000"/>
                </a:solidFill>
              </a:rPr>
              <a:t> </a:t>
            </a:r>
            <a:r>
              <a:rPr lang="el-GR" sz="2000" b="1" dirty="0" smtClean="0"/>
              <a:t>και </a:t>
            </a:r>
            <a:r>
              <a:rPr lang="el-GR" sz="2000" b="1" i="1" dirty="0" smtClean="0">
                <a:solidFill>
                  <a:srgbClr val="FF0000"/>
                </a:solidFill>
              </a:rPr>
              <a:t>υπηρεσιών</a:t>
            </a:r>
            <a:r>
              <a:rPr lang="el-GR" sz="2000" b="1" dirty="0" smtClean="0"/>
              <a:t> </a:t>
            </a:r>
            <a:r>
              <a:rPr lang="el-GR" sz="2000" b="1" i="1" dirty="0" smtClean="0">
                <a:solidFill>
                  <a:srgbClr val="FF0000"/>
                </a:solidFill>
              </a:rPr>
              <a:t>είναι το αποτέλεσμα του κατάλληλου συνδυασμού των παραγωγικών συντελεστών</a:t>
            </a:r>
            <a:r>
              <a:rPr lang="el-GR" sz="2000" b="1" i="1" dirty="0" smtClean="0">
                <a:solidFill>
                  <a:srgbClr val="FF0000"/>
                </a:solidFill>
              </a:rPr>
              <a:t>.</a:t>
            </a:r>
          </a:p>
          <a:p>
            <a:pPr algn="just"/>
            <a:endParaRPr lang="el-GR" sz="2000" b="1" i="1" dirty="0" smtClean="0">
              <a:solidFill>
                <a:srgbClr val="FF0000"/>
              </a:solidFill>
            </a:endParaRPr>
          </a:p>
          <a:p>
            <a:pPr algn="just"/>
            <a:r>
              <a:rPr lang="el-GR" sz="2000" dirty="0" smtClean="0"/>
              <a:t>           </a:t>
            </a:r>
            <a:r>
              <a:rPr lang="el-GR" sz="2000" b="1" dirty="0" smtClean="0"/>
              <a:t>Τα </a:t>
            </a:r>
            <a:r>
              <a:rPr lang="el-GR" sz="2000" b="1" i="1" dirty="0" smtClean="0">
                <a:solidFill>
                  <a:srgbClr val="FF0000"/>
                </a:solidFill>
              </a:rPr>
              <a:t>προϊόντα</a:t>
            </a:r>
            <a:r>
              <a:rPr lang="el-GR" sz="2000" b="1" dirty="0" smtClean="0"/>
              <a:t> ή οι </a:t>
            </a:r>
            <a:r>
              <a:rPr lang="el-GR" sz="2000" b="1" i="1" dirty="0" smtClean="0">
                <a:solidFill>
                  <a:srgbClr val="FF0000"/>
                </a:solidFill>
              </a:rPr>
              <a:t>υπηρεσίες </a:t>
            </a:r>
            <a:r>
              <a:rPr lang="el-GR" sz="2000" b="1" dirty="0" smtClean="0"/>
              <a:t>λοιπόν, </a:t>
            </a:r>
            <a:r>
              <a:rPr lang="el-GR" sz="2000" b="1" dirty="0" smtClean="0"/>
              <a:t>που καταναλώνονται από τους </a:t>
            </a:r>
            <a:r>
              <a:rPr lang="el-GR" sz="2000" b="1" dirty="0" smtClean="0"/>
              <a:t>ανθρώπους, </a:t>
            </a:r>
            <a:r>
              <a:rPr lang="el-GR" sz="2000" b="1" i="1" dirty="0" smtClean="0">
                <a:solidFill>
                  <a:srgbClr val="FF0000"/>
                </a:solidFill>
              </a:rPr>
              <a:t>παράγονται στις επιχειρήσεις. </a:t>
            </a:r>
            <a:r>
              <a:rPr lang="el-GR" sz="2000" b="1" dirty="0" smtClean="0"/>
              <a:t>Η </a:t>
            </a:r>
            <a:r>
              <a:rPr lang="el-GR" sz="2000" b="1" i="1" dirty="0" smtClean="0">
                <a:solidFill>
                  <a:srgbClr val="FF0000"/>
                </a:solidFill>
              </a:rPr>
              <a:t>επιχείρηση</a:t>
            </a:r>
            <a:r>
              <a:rPr lang="el-GR" sz="2000" b="1" dirty="0" smtClean="0"/>
              <a:t> είναι </a:t>
            </a:r>
            <a:r>
              <a:rPr lang="el-GR" sz="2000" b="1" dirty="0" smtClean="0"/>
              <a:t>μία </a:t>
            </a:r>
            <a:r>
              <a:rPr lang="el-GR" sz="2000" b="1" dirty="0" smtClean="0">
                <a:solidFill>
                  <a:srgbClr val="FF0000"/>
                </a:solidFill>
              </a:rPr>
              <a:t>οικονομική μονάδα </a:t>
            </a:r>
            <a:r>
              <a:rPr lang="el-GR" sz="2000" b="1" i="1" dirty="0" smtClean="0"/>
              <a:t>που παράγει προϊόντα </a:t>
            </a:r>
            <a:r>
              <a:rPr lang="el-GR" sz="2000" b="1" dirty="0" smtClean="0"/>
              <a:t>ή </a:t>
            </a:r>
            <a:r>
              <a:rPr lang="el-GR" sz="2000" b="1" i="1" dirty="0" smtClean="0">
                <a:solidFill>
                  <a:srgbClr val="FF0000"/>
                </a:solidFill>
              </a:rPr>
              <a:t>υπηρεσίες,</a:t>
            </a:r>
            <a:r>
              <a:rPr lang="el-GR" sz="2000" b="1" dirty="0" smtClean="0"/>
              <a:t> </a:t>
            </a:r>
            <a:r>
              <a:rPr lang="el-GR" sz="2000" b="1" i="1" dirty="0" smtClean="0">
                <a:solidFill>
                  <a:srgbClr val="FF0000"/>
                </a:solidFill>
              </a:rPr>
              <a:t>συνδυάζει</a:t>
            </a:r>
            <a:r>
              <a:rPr lang="el-GR" sz="2000" b="1" dirty="0" smtClean="0"/>
              <a:t> και </a:t>
            </a:r>
            <a:r>
              <a:rPr lang="el-GR" sz="2000" b="1" i="1" dirty="0" smtClean="0">
                <a:solidFill>
                  <a:srgbClr val="FF0000"/>
                </a:solidFill>
              </a:rPr>
              <a:t>αξιοποιεί τους συντελεστές παραγωγής. </a:t>
            </a:r>
            <a:endParaRPr lang="el-GR" sz="2000" b="1" i="1" dirty="0" smtClean="0">
              <a:solidFill>
                <a:srgbClr val="FF0000"/>
              </a:solidFill>
            </a:endParaRPr>
          </a:p>
          <a:p>
            <a:pPr algn="just"/>
            <a:endParaRPr lang="el-GR" sz="2000" b="1" dirty="0" smtClean="0"/>
          </a:p>
          <a:p>
            <a:pPr algn="ctr"/>
            <a:r>
              <a:rPr lang="el-GR" sz="2100" b="1" u="sng" dirty="0" smtClean="0">
                <a:solidFill>
                  <a:srgbClr val="00B050"/>
                </a:solidFill>
              </a:rPr>
              <a:t>Βασικός στόχος της επιχείρησης είναι </a:t>
            </a:r>
            <a:r>
              <a:rPr lang="el-GR" sz="2100" b="1" u="sng" dirty="0" smtClean="0">
                <a:solidFill>
                  <a:srgbClr val="00B050"/>
                </a:solidFill>
              </a:rPr>
              <a:t>το κέρδος</a:t>
            </a:r>
            <a:r>
              <a:rPr lang="el-GR" sz="2100" b="1" dirty="0" smtClean="0">
                <a:solidFill>
                  <a:srgbClr val="00B050"/>
                </a:solidFill>
              </a:rPr>
              <a:t>.</a:t>
            </a:r>
            <a:endParaRPr lang="el-GR" sz="2100" b="1" i="1" dirty="0" smtClean="0">
              <a:solidFill>
                <a:srgbClr val="00B050"/>
              </a:solidFill>
            </a:endParaRPr>
          </a:p>
          <a:p>
            <a:pPr algn="just"/>
            <a:endParaRPr lang="el-GR" sz="2000" b="1" i="1" dirty="0" smtClean="0">
              <a:solidFill>
                <a:srgbClr val="FF0000"/>
              </a:solidFill>
            </a:endParaRPr>
          </a:p>
          <a:p>
            <a:pPr algn="just"/>
            <a:r>
              <a:rPr lang="el-GR" sz="2000" b="1" dirty="0" smtClean="0"/>
              <a:t>           </a:t>
            </a:r>
          </a:p>
          <a:p>
            <a:pPr algn="just"/>
            <a:endParaRPr lang="el-GR" sz="2000" b="1" dirty="0" smtClean="0"/>
          </a:p>
          <a:p>
            <a:pPr algn="just"/>
            <a:endParaRPr lang="el-GR" sz="2000" b="1" i="1" dirty="0">
              <a:solidFill>
                <a:srgbClr val="FF0000"/>
              </a:solidFill>
            </a:endParaRPr>
          </a:p>
        </p:txBody>
      </p:sp>
      <p:pic>
        <p:nvPicPr>
          <p:cNvPr id="8" name="7 - Εικόνα" descr="grow-your-business.png"/>
          <p:cNvPicPr>
            <a:picLocks noChangeAspect="1"/>
          </p:cNvPicPr>
          <p:nvPr/>
        </p:nvPicPr>
        <p:blipFill>
          <a:blip r:embed="rId3"/>
          <a:stretch>
            <a:fillRect/>
          </a:stretch>
        </p:blipFill>
        <p:spPr>
          <a:xfrm>
            <a:off x="5786447" y="3636570"/>
            <a:ext cx="3357554" cy="2864264"/>
          </a:xfrm>
          <a:prstGeom prst="rect">
            <a:avLst/>
          </a:prstGeom>
        </p:spPr>
      </p:pic>
      <p:pic>
        <p:nvPicPr>
          <p:cNvPr id="10" name="9 - Εικόνα" descr="gold arrow_2.gif"/>
          <p:cNvPicPr>
            <a:picLocks noChangeAspect="1"/>
          </p:cNvPicPr>
          <p:nvPr/>
        </p:nvPicPr>
        <p:blipFill>
          <a:blip r:embed="rId4"/>
          <a:stretch>
            <a:fillRect/>
          </a:stretch>
        </p:blipFill>
        <p:spPr>
          <a:xfrm>
            <a:off x="214282" y="1785926"/>
            <a:ext cx="285752" cy="320295"/>
          </a:xfrm>
          <a:prstGeom prst="rect">
            <a:avLst/>
          </a:prstGeom>
        </p:spPr>
      </p:pic>
      <p:pic>
        <p:nvPicPr>
          <p:cNvPr id="11" name="10 - Εικόνα" descr="gold arrow_2.gif"/>
          <p:cNvPicPr>
            <a:picLocks noChangeAspect="1"/>
          </p:cNvPicPr>
          <p:nvPr/>
        </p:nvPicPr>
        <p:blipFill>
          <a:blip r:embed="rId4"/>
          <a:stretch>
            <a:fillRect/>
          </a:stretch>
        </p:blipFill>
        <p:spPr>
          <a:xfrm>
            <a:off x="214282" y="2714620"/>
            <a:ext cx="285752" cy="320295"/>
          </a:xfrm>
          <a:prstGeom prst="rect">
            <a:avLst/>
          </a:prstGeom>
        </p:spPr>
      </p:pic>
    </p:spTree>
  </p:cSld>
  <p:clrMapOvr>
    <a:masterClrMapping/>
  </p:clrMapOvr>
  <p:transition>
    <p:pull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1"/>
          </p:nvPr>
        </p:nvSpPr>
        <p:spPr>
          <a:xfrm>
            <a:off x="0" y="6429396"/>
            <a:ext cx="3448064" cy="428604"/>
          </a:xfrm>
        </p:spPr>
        <p:txBody>
          <a:bodyPr/>
          <a:lstStyle/>
          <a:p>
            <a:pPr algn="ctr"/>
            <a:r>
              <a:rPr lang="el-GR" dirty="0" smtClean="0">
                <a:latin typeface="Calibri" pitchFamily="34" charset="0"/>
              </a:rPr>
              <a:t>Δρ. Μ. </a:t>
            </a:r>
            <a:r>
              <a:rPr lang="el-GR" dirty="0" err="1" smtClean="0">
                <a:latin typeface="Calibri" pitchFamily="34" charset="0"/>
              </a:rPr>
              <a:t>Λούντζη</a:t>
            </a:r>
            <a:r>
              <a:rPr lang="el-GR" dirty="0" smtClean="0">
                <a:latin typeface="Calibri" pitchFamily="34" charset="0"/>
              </a:rPr>
              <a:t>, 1ο Πειραματικό Γυμνάσιο Αθηνών</a:t>
            </a:r>
            <a:endParaRPr lang="el-GR" dirty="0">
              <a:latin typeface="Calibri" pitchFamily="34" charset="0"/>
            </a:endParaRPr>
          </a:p>
        </p:txBody>
      </p:sp>
      <p:sp>
        <p:nvSpPr>
          <p:cNvPr id="5" name="4 - Ορθογώνιο"/>
          <p:cNvSpPr/>
          <p:nvPr/>
        </p:nvSpPr>
        <p:spPr>
          <a:xfrm>
            <a:off x="0" y="0"/>
            <a:ext cx="9144000" cy="461665"/>
          </a:xfrm>
          <a:prstGeom prst="rect">
            <a:avLst/>
          </a:prstGeom>
        </p:spPr>
        <p:txBody>
          <a:bodyPr wrap="square">
            <a:spAutoFit/>
          </a:bodyPr>
          <a:lstStyle/>
          <a:p>
            <a:pPr algn="ctr"/>
            <a:r>
              <a:rPr lang="en-US" sz="2400" b="1" dirty="0" smtClean="0">
                <a:solidFill>
                  <a:srgbClr val="FF0000"/>
                </a:solidFill>
              </a:rPr>
              <a:t>2</a:t>
            </a:r>
            <a:r>
              <a:rPr lang="el-GR" sz="2400" b="1" dirty="0" smtClean="0">
                <a:solidFill>
                  <a:srgbClr val="FF0000"/>
                </a:solidFill>
              </a:rPr>
              <a:t>.</a:t>
            </a:r>
            <a:r>
              <a:rPr lang="en-US" sz="2400" b="1" dirty="0" smtClean="0">
                <a:solidFill>
                  <a:srgbClr val="FF0000"/>
                </a:solidFill>
              </a:rPr>
              <a:t>1</a:t>
            </a:r>
            <a:r>
              <a:rPr lang="en-US" sz="2400" b="1" dirty="0" smtClean="0">
                <a:solidFill>
                  <a:srgbClr val="FF0000"/>
                </a:solidFill>
              </a:rPr>
              <a:t>.</a:t>
            </a:r>
            <a:r>
              <a:rPr lang="el-GR" sz="2400" b="1" dirty="0" smtClean="0">
                <a:solidFill>
                  <a:srgbClr val="FF0000"/>
                </a:solidFill>
              </a:rPr>
              <a:t> Οικονομικοί πόροι.</a:t>
            </a:r>
            <a:endParaRPr lang="el-GR" sz="2400" b="1" dirty="0">
              <a:solidFill>
                <a:srgbClr val="FF0000"/>
              </a:solidFill>
            </a:endParaRPr>
          </a:p>
        </p:txBody>
      </p:sp>
      <p:sp>
        <p:nvSpPr>
          <p:cNvPr id="1030" name="AutoShape 6" descr="http://www.isv.fr/img/newsMedia/1467103846-78-pourcent--de-reussite-pour-les-BTS-Communication--.jpg"/>
          <p:cNvSpPr>
            <a:spLocks noChangeAspect="1" noChangeArrowheads="1"/>
          </p:cNvSpPr>
          <p:nvPr/>
        </p:nvSpPr>
        <p:spPr bwMode="auto">
          <a:xfrm>
            <a:off x="155575" y="-1646238"/>
            <a:ext cx="4572000" cy="34290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7" name="16 - Εικόνα" descr="world economy.jpg"/>
          <p:cNvPicPr>
            <a:picLocks noChangeAspect="1"/>
          </p:cNvPicPr>
          <p:nvPr/>
        </p:nvPicPr>
        <p:blipFill>
          <a:blip r:embed="rId2" cstate="print"/>
          <a:stretch>
            <a:fillRect/>
          </a:stretch>
        </p:blipFill>
        <p:spPr>
          <a:xfrm>
            <a:off x="0" y="0"/>
            <a:ext cx="2214546" cy="1660909"/>
          </a:xfrm>
          <a:prstGeom prst="rect">
            <a:avLst/>
          </a:prstGeom>
        </p:spPr>
      </p:pic>
      <p:sp>
        <p:nvSpPr>
          <p:cNvPr id="7" name="6 - Ορθογώνιο"/>
          <p:cNvSpPr/>
          <p:nvPr/>
        </p:nvSpPr>
        <p:spPr>
          <a:xfrm>
            <a:off x="0" y="1571612"/>
            <a:ext cx="9144000" cy="3477875"/>
          </a:xfrm>
          <a:prstGeom prst="rect">
            <a:avLst/>
          </a:prstGeom>
        </p:spPr>
        <p:txBody>
          <a:bodyPr wrap="square">
            <a:spAutoFit/>
          </a:bodyPr>
          <a:lstStyle/>
          <a:p>
            <a:pPr algn="just"/>
            <a:r>
              <a:rPr lang="el-GR" sz="2000" b="1" i="1" dirty="0" smtClean="0">
                <a:solidFill>
                  <a:srgbClr val="FF0000"/>
                </a:solidFill>
              </a:rPr>
              <a:t>           Η</a:t>
            </a:r>
            <a:r>
              <a:rPr lang="el-GR" sz="2000" b="1" dirty="0" smtClean="0"/>
              <a:t> </a:t>
            </a:r>
            <a:r>
              <a:rPr lang="el-GR" sz="2000" b="1" i="1" dirty="0" smtClean="0">
                <a:solidFill>
                  <a:srgbClr val="FF0000"/>
                </a:solidFill>
              </a:rPr>
              <a:t>χρησιμοποίηση των παραγωγικών συντελεστών για την παραγωγή ενός προϊόντος έχει κάποιο κόστος.</a:t>
            </a:r>
            <a:r>
              <a:rPr lang="el-GR" sz="2000" b="1" dirty="0" smtClean="0"/>
              <a:t> Για παράδειγμα, εάν χρησιμοποιήσουμε τον παραγωγικό συντελεστή </a:t>
            </a:r>
            <a:r>
              <a:rPr lang="el-GR" sz="2000" b="1" i="1" dirty="0" smtClean="0">
                <a:solidFill>
                  <a:srgbClr val="FF0000"/>
                </a:solidFill>
              </a:rPr>
              <a:t>«εργασία», </a:t>
            </a:r>
            <a:r>
              <a:rPr lang="el-GR" sz="2000" b="1" dirty="0" smtClean="0"/>
              <a:t>αυτό σημαίνει ότι </a:t>
            </a:r>
            <a:r>
              <a:rPr lang="el-GR" sz="2000" b="1" i="1" dirty="0" smtClean="0">
                <a:solidFill>
                  <a:srgbClr val="FF0000"/>
                </a:solidFill>
              </a:rPr>
              <a:t>για την παραγωγή ενός προϊόντος θα εργαστούν κάποιοι άνθρωποι.</a:t>
            </a:r>
            <a:r>
              <a:rPr lang="el-GR" sz="2000" b="1" dirty="0" smtClean="0"/>
              <a:t> Αυτοί οι </a:t>
            </a:r>
            <a:r>
              <a:rPr lang="el-GR" sz="2000" b="1" dirty="0" smtClean="0"/>
              <a:t>άνθρωποι, </a:t>
            </a:r>
            <a:r>
              <a:rPr lang="el-GR" sz="2000" b="1" i="1" dirty="0" smtClean="0">
                <a:solidFill>
                  <a:srgbClr val="FF0000"/>
                </a:solidFill>
              </a:rPr>
              <a:t>πρέπει να πληρωθούν</a:t>
            </a:r>
            <a:r>
              <a:rPr lang="el-GR" sz="2000" b="1" dirty="0" smtClean="0"/>
              <a:t> για την εργασία που προσφέρουν. </a:t>
            </a:r>
            <a:r>
              <a:rPr lang="el-GR" sz="2000" b="1" i="1" dirty="0" smtClean="0">
                <a:solidFill>
                  <a:srgbClr val="FF0000"/>
                </a:solidFill>
              </a:rPr>
              <a:t>O μισθός αυτών των ανθρώπων είναι μέρος του κόστους </a:t>
            </a:r>
            <a:r>
              <a:rPr lang="el-GR" sz="2000" b="1" i="1" dirty="0" smtClean="0">
                <a:solidFill>
                  <a:srgbClr val="FF0000"/>
                </a:solidFill>
              </a:rPr>
              <a:t>παραγωγής.</a:t>
            </a:r>
          </a:p>
          <a:p>
            <a:pPr algn="just"/>
            <a:endParaRPr lang="el-GR" sz="2000" b="1" i="1" dirty="0" smtClean="0">
              <a:solidFill>
                <a:srgbClr val="FF0000"/>
              </a:solidFill>
            </a:endParaRPr>
          </a:p>
          <a:p>
            <a:pPr algn="just"/>
            <a:r>
              <a:rPr lang="el-GR" sz="2000" b="1" i="1" dirty="0" smtClean="0">
                <a:solidFill>
                  <a:srgbClr val="FF0000"/>
                </a:solidFill>
              </a:rPr>
              <a:t>           Όσο αυξάνει το κόστος παραγωγής ενός προϊόντος </a:t>
            </a:r>
            <a:r>
              <a:rPr lang="el-GR" sz="2000" b="1" dirty="0" smtClean="0"/>
              <a:t>(π.χ. του ψωμιού), </a:t>
            </a:r>
            <a:r>
              <a:rPr lang="el-GR" sz="2000" b="1" i="1" dirty="0" smtClean="0">
                <a:solidFill>
                  <a:srgbClr val="FF0000"/>
                </a:solidFill>
              </a:rPr>
              <a:t>τόσο ακριβότερα πωλείται το προϊόν αυτό στην αγορά. </a:t>
            </a:r>
            <a:r>
              <a:rPr lang="el-GR" sz="2000" b="1" dirty="0" smtClean="0"/>
              <a:t>Για το λόγο αυτόν, </a:t>
            </a:r>
            <a:r>
              <a:rPr lang="el-GR" sz="2000" b="1" i="1" dirty="0" smtClean="0">
                <a:solidFill>
                  <a:srgbClr val="FF0000"/>
                </a:solidFill>
              </a:rPr>
              <a:t>οι επιχειρηματίες πρέπει να χρησιμοποιούν σωστά τους συντελεστές παραγωγής</a:t>
            </a:r>
            <a:r>
              <a:rPr lang="el-GR" sz="2000" b="1" dirty="0" smtClean="0">
                <a:solidFill>
                  <a:srgbClr val="FF0000"/>
                </a:solidFill>
              </a:rPr>
              <a:t>, ώστε οι καταναλωτές να αγοράζουν καλύτερα</a:t>
            </a:r>
            <a:r>
              <a:rPr lang="el-GR" sz="2000" b="1" dirty="0" smtClean="0"/>
              <a:t> και </a:t>
            </a:r>
            <a:r>
              <a:rPr lang="el-GR" sz="2000" b="1" i="1" dirty="0" smtClean="0">
                <a:solidFill>
                  <a:srgbClr val="FF0000"/>
                </a:solidFill>
              </a:rPr>
              <a:t>φθηνότερα προϊόντα.</a:t>
            </a:r>
            <a:endParaRPr lang="el-GR" sz="2000" b="1" i="1" dirty="0">
              <a:solidFill>
                <a:srgbClr val="FF0000"/>
              </a:solidFill>
            </a:endParaRPr>
          </a:p>
        </p:txBody>
      </p:sp>
      <p:pic>
        <p:nvPicPr>
          <p:cNvPr id="11" name="10 - Εικόνα" descr="GOLD arrow _1.gif"/>
          <p:cNvPicPr>
            <a:picLocks noChangeAspect="1"/>
          </p:cNvPicPr>
          <p:nvPr/>
        </p:nvPicPr>
        <p:blipFill>
          <a:blip r:embed="rId3"/>
          <a:stretch>
            <a:fillRect/>
          </a:stretch>
        </p:blipFill>
        <p:spPr>
          <a:xfrm>
            <a:off x="285720" y="1643050"/>
            <a:ext cx="285752" cy="299691"/>
          </a:xfrm>
          <a:prstGeom prst="rect">
            <a:avLst/>
          </a:prstGeom>
        </p:spPr>
      </p:pic>
      <p:pic>
        <p:nvPicPr>
          <p:cNvPr id="14" name="13 - Εικόνα" descr="GOLD arrow _1.gif"/>
          <p:cNvPicPr>
            <a:picLocks noChangeAspect="1"/>
          </p:cNvPicPr>
          <p:nvPr/>
        </p:nvPicPr>
        <p:blipFill>
          <a:blip r:embed="rId3"/>
          <a:stretch>
            <a:fillRect/>
          </a:stretch>
        </p:blipFill>
        <p:spPr>
          <a:xfrm>
            <a:off x="285720" y="3714752"/>
            <a:ext cx="285752" cy="299691"/>
          </a:xfrm>
          <a:prstGeom prst="rect">
            <a:avLst/>
          </a:prstGeom>
        </p:spPr>
      </p:pic>
      <p:pic>
        <p:nvPicPr>
          <p:cNvPr id="15" name="14 - Εικόνα" descr="cost.jpg"/>
          <p:cNvPicPr>
            <a:picLocks noChangeAspect="1"/>
          </p:cNvPicPr>
          <p:nvPr/>
        </p:nvPicPr>
        <p:blipFill>
          <a:blip r:embed="rId4" cstate="print"/>
          <a:stretch>
            <a:fillRect/>
          </a:stretch>
        </p:blipFill>
        <p:spPr>
          <a:xfrm>
            <a:off x="6476992" y="4969758"/>
            <a:ext cx="2667008" cy="1888242"/>
          </a:xfrm>
          <a:prstGeom prst="rect">
            <a:avLst/>
          </a:prstGeom>
        </p:spPr>
      </p:pic>
    </p:spTree>
  </p:cSld>
  <p:clrMapOvr>
    <a:masterClrMapping/>
  </p:clrMapOvr>
  <p:transition>
    <p:pull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1"/>
          </p:nvPr>
        </p:nvSpPr>
        <p:spPr>
          <a:xfrm>
            <a:off x="5695936" y="6429396"/>
            <a:ext cx="3448064" cy="428604"/>
          </a:xfrm>
        </p:spPr>
        <p:txBody>
          <a:bodyPr/>
          <a:lstStyle/>
          <a:p>
            <a:pPr algn="ctr"/>
            <a:r>
              <a:rPr lang="el-GR" dirty="0" smtClean="0">
                <a:latin typeface="Calibri" pitchFamily="34" charset="0"/>
              </a:rPr>
              <a:t>Δρ. Μ. </a:t>
            </a:r>
            <a:r>
              <a:rPr lang="el-GR" dirty="0" err="1" smtClean="0">
                <a:latin typeface="Calibri" pitchFamily="34" charset="0"/>
              </a:rPr>
              <a:t>Λούντζη</a:t>
            </a:r>
            <a:r>
              <a:rPr lang="el-GR" dirty="0" smtClean="0">
                <a:latin typeface="Calibri" pitchFamily="34" charset="0"/>
              </a:rPr>
              <a:t>, 1ο Πειραματικό Γυμνάσιο Αθηνών</a:t>
            </a:r>
            <a:endParaRPr lang="el-GR" dirty="0">
              <a:latin typeface="Calibri" pitchFamily="34" charset="0"/>
            </a:endParaRPr>
          </a:p>
        </p:txBody>
      </p:sp>
      <p:sp>
        <p:nvSpPr>
          <p:cNvPr id="5" name="4 - Ορθογώνιο"/>
          <p:cNvSpPr/>
          <p:nvPr/>
        </p:nvSpPr>
        <p:spPr>
          <a:xfrm>
            <a:off x="0" y="0"/>
            <a:ext cx="9144000" cy="461665"/>
          </a:xfrm>
          <a:prstGeom prst="rect">
            <a:avLst/>
          </a:prstGeom>
        </p:spPr>
        <p:txBody>
          <a:bodyPr wrap="square">
            <a:spAutoFit/>
          </a:bodyPr>
          <a:lstStyle/>
          <a:p>
            <a:pPr algn="ctr"/>
            <a:r>
              <a:rPr lang="en-US" sz="2400" b="1" dirty="0" smtClean="0">
                <a:solidFill>
                  <a:srgbClr val="FF0000"/>
                </a:solidFill>
              </a:rPr>
              <a:t>2</a:t>
            </a:r>
            <a:r>
              <a:rPr lang="el-GR" sz="2400" b="1" dirty="0" smtClean="0">
                <a:solidFill>
                  <a:srgbClr val="FF0000"/>
                </a:solidFill>
              </a:rPr>
              <a:t>.</a:t>
            </a:r>
            <a:r>
              <a:rPr lang="en-US" sz="2400" b="1" dirty="0" smtClean="0">
                <a:solidFill>
                  <a:srgbClr val="FF0000"/>
                </a:solidFill>
              </a:rPr>
              <a:t>1</a:t>
            </a:r>
            <a:r>
              <a:rPr lang="en-US" sz="2400" b="1" dirty="0" smtClean="0">
                <a:solidFill>
                  <a:srgbClr val="FF0000"/>
                </a:solidFill>
              </a:rPr>
              <a:t>.</a:t>
            </a:r>
            <a:r>
              <a:rPr lang="el-GR" sz="2400" b="1" dirty="0" smtClean="0">
                <a:solidFill>
                  <a:srgbClr val="FF0000"/>
                </a:solidFill>
              </a:rPr>
              <a:t> Οικονομικοί πόροι.</a:t>
            </a:r>
            <a:endParaRPr lang="el-GR" sz="2400" b="1" dirty="0">
              <a:solidFill>
                <a:srgbClr val="FF0000"/>
              </a:solidFill>
            </a:endParaRPr>
          </a:p>
        </p:txBody>
      </p:sp>
      <p:sp>
        <p:nvSpPr>
          <p:cNvPr id="1030" name="AutoShape 6" descr="http://www.isv.fr/img/newsMedia/1467103846-78-pourcent--de-reussite-pour-les-BTS-Communication--.jpg"/>
          <p:cNvSpPr>
            <a:spLocks noChangeAspect="1" noChangeArrowheads="1"/>
          </p:cNvSpPr>
          <p:nvPr/>
        </p:nvSpPr>
        <p:spPr bwMode="auto">
          <a:xfrm>
            <a:off x="155575" y="-1646238"/>
            <a:ext cx="4572000" cy="34290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7" name="16 - Εικόνα" descr="world economy.jpg"/>
          <p:cNvPicPr>
            <a:picLocks noChangeAspect="1"/>
          </p:cNvPicPr>
          <p:nvPr/>
        </p:nvPicPr>
        <p:blipFill>
          <a:blip r:embed="rId2" cstate="print"/>
          <a:stretch>
            <a:fillRect/>
          </a:stretch>
        </p:blipFill>
        <p:spPr>
          <a:xfrm>
            <a:off x="0" y="0"/>
            <a:ext cx="2357422" cy="1768066"/>
          </a:xfrm>
          <a:prstGeom prst="rect">
            <a:avLst/>
          </a:prstGeom>
        </p:spPr>
      </p:pic>
      <p:sp>
        <p:nvSpPr>
          <p:cNvPr id="6" name="5 - Ορθογώνιο"/>
          <p:cNvSpPr/>
          <p:nvPr/>
        </p:nvSpPr>
        <p:spPr>
          <a:xfrm>
            <a:off x="0" y="1714488"/>
            <a:ext cx="9144000" cy="1631216"/>
          </a:xfrm>
          <a:prstGeom prst="rect">
            <a:avLst/>
          </a:prstGeom>
        </p:spPr>
        <p:txBody>
          <a:bodyPr wrap="square">
            <a:spAutoFit/>
          </a:bodyPr>
          <a:lstStyle/>
          <a:p>
            <a:pPr algn="ctr"/>
            <a:r>
              <a:rPr lang="el-GR" sz="2000" b="1" dirty="0" smtClean="0"/>
              <a:t>Οι επιχειρήσεις ταξινομούνται σε </a:t>
            </a:r>
            <a:r>
              <a:rPr lang="el-GR" sz="2000" b="1" i="1" dirty="0" smtClean="0">
                <a:solidFill>
                  <a:srgbClr val="FF0000"/>
                </a:solidFill>
              </a:rPr>
              <a:t>τομείς</a:t>
            </a:r>
            <a:r>
              <a:rPr lang="el-GR" sz="2000" b="1" dirty="0" smtClean="0"/>
              <a:t> και </a:t>
            </a:r>
            <a:r>
              <a:rPr lang="el-GR" sz="2000" b="1" i="1" dirty="0" smtClean="0">
                <a:solidFill>
                  <a:srgbClr val="FF0000"/>
                </a:solidFill>
              </a:rPr>
              <a:t>κλάδους </a:t>
            </a:r>
            <a:r>
              <a:rPr lang="el-GR" sz="2000" b="1" i="1" dirty="0" smtClean="0">
                <a:solidFill>
                  <a:srgbClr val="FF0000"/>
                </a:solidFill>
              </a:rPr>
              <a:t>παραγωγής, </a:t>
            </a:r>
            <a:r>
              <a:rPr lang="el-GR" sz="2000" b="1" dirty="0" smtClean="0"/>
              <a:t>ανάλογα </a:t>
            </a:r>
            <a:r>
              <a:rPr lang="el-GR" sz="2000" b="1" i="1" dirty="0" smtClean="0">
                <a:solidFill>
                  <a:srgbClr val="FF0000"/>
                </a:solidFill>
              </a:rPr>
              <a:t>με το προϊόν </a:t>
            </a:r>
            <a:r>
              <a:rPr lang="el-GR" sz="2000" b="1" dirty="0" smtClean="0"/>
              <a:t>που</a:t>
            </a:r>
            <a:r>
              <a:rPr lang="el-GR" sz="2000" b="1" i="1" dirty="0" smtClean="0">
                <a:solidFill>
                  <a:srgbClr val="FF0000"/>
                </a:solidFill>
              </a:rPr>
              <a:t> παράγουν. </a:t>
            </a:r>
          </a:p>
          <a:p>
            <a:pPr algn="just"/>
            <a:endParaRPr lang="el-GR" sz="2000" b="1" dirty="0" smtClean="0"/>
          </a:p>
          <a:p>
            <a:pPr algn="just"/>
            <a:r>
              <a:rPr lang="el-GR" sz="2000" b="1" dirty="0" smtClean="0"/>
              <a:t>          </a:t>
            </a:r>
          </a:p>
          <a:p>
            <a:pPr algn="just"/>
            <a:endParaRPr lang="el-GR" sz="2000" b="1" dirty="0" smtClean="0"/>
          </a:p>
        </p:txBody>
      </p:sp>
      <p:graphicFrame>
        <p:nvGraphicFramePr>
          <p:cNvPr id="9" name="8 - Διάγραμμα"/>
          <p:cNvGraphicFramePr/>
          <p:nvPr/>
        </p:nvGraphicFramePr>
        <p:xfrm>
          <a:off x="214282" y="2428868"/>
          <a:ext cx="8715436" cy="4000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1"/>
          </p:nvPr>
        </p:nvSpPr>
        <p:spPr>
          <a:xfrm>
            <a:off x="5695936" y="6429396"/>
            <a:ext cx="3448064" cy="428604"/>
          </a:xfrm>
        </p:spPr>
        <p:txBody>
          <a:bodyPr/>
          <a:lstStyle/>
          <a:p>
            <a:pPr algn="ctr"/>
            <a:r>
              <a:rPr lang="el-GR" dirty="0" smtClean="0">
                <a:latin typeface="Calibri" pitchFamily="34" charset="0"/>
              </a:rPr>
              <a:t>Δρ. Μ. </a:t>
            </a:r>
            <a:r>
              <a:rPr lang="el-GR" dirty="0" err="1" smtClean="0">
                <a:latin typeface="Calibri" pitchFamily="34" charset="0"/>
              </a:rPr>
              <a:t>Λούντζη</a:t>
            </a:r>
            <a:r>
              <a:rPr lang="el-GR" dirty="0" smtClean="0">
                <a:latin typeface="Calibri" pitchFamily="34" charset="0"/>
              </a:rPr>
              <a:t>, 1ο Πειραματικό Γυμνάσιο Αθηνών</a:t>
            </a:r>
            <a:endParaRPr lang="el-GR" dirty="0">
              <a:latin typeface="Calibri" pitchFamily="34" charset="0"/>
            </a:endParaRPr>
          </a:p>
        </p:txBody>
      </p:sp>
      <p:sp>
        <p:nvSpPr>
          <p:cNvPr id="5" name="4 - Ορθογώνιο"/>
          <p:cNvSpPr/>
          <p:nvPr/>
        </p:nvSpPr>
        <p:spPr>
          <a:xfrm>
            <a:off x="0" y="0"/>
            <a:ext cx="9144000" cy="461665"/>
          </a:xfrm>
          <a:prstGeom prst="rect">
            <a:avLst/>
          </a:prstGeom>
        </p:spPr>
        <p:txBody>
          <a:bodyPr wrap="square">
            <a:spAutoFit/>
          </a:bodyPr>
          <a:lstStyle/>
          <a:p>
            <a:pPr algn="ctr"/>
            <a:r>
              <a:rPr lang="en-US" sz="2400" b="1" dirty="0" smtClean="0">
                <a:solidFill>
                  <a:srgbClr val="FF0000"/>
                </a:solidFill>
              </a:rPr>
              <a:t>2</a:t>
            </a:r>
            <a:r>
              <a:rPr lang="el-GR" sz="2400" b="1" dirty="0" smtClean="0">
                <a:solidFill>
                  <a:srgbClr val="FF0000"/>
                </a:solidFill>
              </a:rPr>
              <a:t>.</a:t>
            </a:r>
            <a:r>
              <a:rPr lang="en-US" sz="2400" b="1" dirty="0" smtClean="0">
                <a:solidFill>
                  <a:srgbClr val="FF0000"/>
                </a:solidFill>
              </a:rPr>
              <a:t>1</a:t>
            </a:r>
            <a:r>
              <a:rPr lang="en-US" sz="2400" b="1" dirty="0" smtClean="0">
                <a:solidFill>
                  <a:srgbClr val="FF0000"/>
                </a:solidFill>
              </a:rPr>
              <a:t>.</a:t>
            </a:r>
            <a:r>
              <a:rPr lang="el-GR" sz="2400" b="1" dirty="0" smtClean="0">
                <a:solidFill>
                  <a:srgbClr val="FF0000"/>
                </a:solidFill>
              </a:rPr>
              <a:t> Οικονομικοί πόροι.</a:t>
            </a:r>
            <a:endParaRPr lang="el-GR" sz="2400" b="1" dirty="0">
              <a:solidFill>
                <a:srgbClr val="FF0000"/>
              </a:solidFill>
            </a:endParaRPr>
          </a:p>
        </p:txBody>
      </p:sp>
      <p:sp>
        <p:nvSpPr>
          <p:cNvPr id="1030" name="AutoShape 6" descr="http://www.isv.fr/img/newsMedia/1467103846-78-pourcent--de-reussite-pour-les-BTS-Communication--.jpg"/>
          <p:cNvSpPr>
            <a:spLocks noChangeAspect="1" noChangeArrowheads="1"/>
          </p:cNvSpPr>
          <p:nvPr/>
        </p:nvSpPr>
        <p:spPr bwMode="auto">
          <a:xfrm>
            <a:off x="155575" y="-1646238"/>
            <a:ext cx="4572000" cy="34290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7" name="16 - Εικόνα" descr="world economy.jpg"/>
          <p:cNvPicPr>
            <a:picLocks noChangeAspect="1"/>
          </p:cNvPicPr>
          <p:nvPr/>
        </p:nvPicPr>
        <p:blipFill>
          <a:blip r:embed="rId2" cstate="print"/>
          <a:stretch>
            <a:fillRect/>
          </a:stretch>
        </p:blipFill>
        <p:spPr>
          <a:xfrm>
            <a:off x="0" y="0"/>
            <a:ext cx="2357422" cy="1768066"/>
          </a:xfrm>
          <a:prstGeom prst="rect">
            <a:avLst/>
          </a:prstGeom>
        </p:spPr>
      </p:pic>
      <p:sp>
        <p:nvSpPr>
          <p:cNvPr id="6" name="5 - Ορθογώνιο"/>
          <p:cNvSpPr/>
          <p:nvPr/>
        </p:nvSpPr>
        <p:spPr>
          <a:xfrm>
            <a:off x="0" y="1643050"/>
            <a:ext cx="9144000" cy="3170099"/>
          </a:xfrm>
          <a:prstGeom prst="rect">
            <a:avLst/>
          </a:prstGeom>
        </p:spPr>
        <p:txBody>
          <a:bodyPr wrap="square">
            <a:spAutoFit/>
          </a:bodyPr>
          <a:lstStyle/>
          <a:p>
            <a:pPr algn="just"/>
            <a:r>
              <a:rPr lang="el-GR" sz="2000" b="1" dirty="0" smtClean="0"/>
              <a:t>         </a:t>
            </a:r>
            <a:r>
              <a:rPr lang="el-GR" sz="2000" b="1" i="1" dirty="0" smtClean="0">
                <a:solidFill>
                  <a:srgbClr val="FF0000"/>
                </a:solidFill>
              </a:rPr>
              <a:t>Οι </a:t>
            </a:r>
            <a:r>
              <a:rPr lang="el-GR" sz="2000" b="1" i="1" dirty="0" smtClean="0">
                <a:solidFill>
                  <a:srgbClr val="FF0000"/>
                </a:solidFill>
              </a:rPr>
              <a:t>οικονομικοί πόροι δεν επαρκούν πάντα για να παράγουν τόσα αγαθά </a:t>
            </a:r>
            <a:r>
              <a:rPr lang="el-GR" sz="2000" b="1" dirty="0" smtClean="0"/>
              <a:t>και </a:t>
            </a:r>
            <a:r>
              <a:rPr lang="el-GR" sz="2000" b="1" i="1" dirty="0" smtClean="0">
                <a:solidFill>
                  <a:srgbClr val="FF0000"/>
                </a:solidFill>
              </a:rPr>
              <a:t>υπηρεσίες, </a:t>
            </a:r>
            <a:r>
              <a:rPr lang="el-GR" sz="2000" b="1" i="1" dirty="0" smtClean="0">
                <a:solidFill>
                  <a:srgbClr val="FF0000"/>
                </a:solidFill>
              </a:rPr>
              <a:t>ώστε να καλύψουν τις απεριόριστες ανάγκες των ανθρώπων. Άριστη ποσότητα αγαθών</a:t>
            </a:r>
            <a:r>
              <a:rPr lang="el-GR" sz="2000" b="1" dirty="0" smtClean="0"/>
              <a:t> και </a:t>
            </a:r>
            <a:r>
              <a:rPr lang="el-GR" sz="2000" b="1" i="1" dirty="0" smtClean="0">
                <a:solidFill>
                  <a:srgbClr val="FF0000"/>
                </a:solidFill>
              </a:rPr>
              <a:t>υπηρεσιών,</a:t>
            </a:r>
            <a:r>
              <a:rPr lang="el-GR" sz="2000" b="1" dirty="0" smtClean="0"/>
              <a:t> </a:t>
            </a:r>
            <a:r>
              <a:rPr lang="el-GR" sz="2000" b="1" dirty="0" smtClean="0"/>
              <a:t>θεωρείται </a:t>
            </a:r>
            <a:r>
              <a:rPr lang="el-GR" sz="2000" b="1" i="1" dirty="0" smtClean="0">
                <a:solidFill>
                  <a:srgbClr val="FF0000"/>
                </a:solidFill>
              </a:rPr>
              <a:t>η ποσότητα εκείνη που χρησιμοποιεί σωστά τους οικονομικούς πόρους </a:t>
            </a:r>
            <a:r>
              <a:rPr lang="el-GR" sz="2000" b="1" dirty="0" smtClean="0"/>
              <a:t>(δηλαδή τους παραγωγικούς συντελεστές</a:t>
            </a:r>
            <a:r>
              <a:rPr lang="el-GR" sz="2000" b="1" dirty="0" smtClean="0"/>
              <a:t>), </a:t>
            </a:r>
            <a:r>
              <a:rPr lang="el-GR" sz="2000" b="1" dirty="0" smtClean="0"/>
              <a:t>ενώ ταυτόχρονα </a:t>
            </a:r>
            <a:r>
              <a:rPr lang="el-GR" sz="2000" b="1" i="1" dirty="0" smtClean="0">
                <a:solidFill>
                  <a:srgbClr val="FF0000"/>
                </a:solidFill>
              </a:rPr>
              <a:t>ικανοποιεί τις περισσότερες ανάγκες των ανθρώπων. </a:t>
            </a:r>
            <a:endParaRPr lang="el-GR" sz="2000" b="1" i="1" dirty="0" smtClean="0">
              <a:solidFill>
                <a:srgbClr val="FF0000"/>
              </a:solidFill>
            </a:endParaRPr>
          </a:p>
          <a:p>
            <a:pPr algn="just"/>
            <a:endParaRPr lang="el-GR" sz="2000" b="1" dirty="0" smtClean="0"/>
          </a:p>
          <a:p>
            <a:pPr algn="just"/>
            <a:r>
              <a:rPr lang="el-GR" sz="2000" b="1" dirty="0" smtClean="0"/>
              <a:t>         </a:t>
            </a:r>
            <a:r>
              <a:rPr lang="el-GR" sz="2000" b="1" i="1" dirty="0" smtClean="0">
                <a:solidFill>
                  <a:srgbClr val="FF0000"/>
                </a:solidFill>
              </a:rPr>
              <a:t>Η </a:t>
            </a:r>
            <a:r>
              <a:rPr lang="el-GR" sz="2000" b="1" i="1" dirty="0" smtClean="0">
                <a:solidFill>
                  <a:srgbClr val="FF0000"/>
                </a:solidFill>
              </a:rPr>
              <a:t>εξέλιξη της </a:t>
            </a:r>
            <a:r>
              <a:rPr lang="el-GR" sz="2000" b="1" i="1" dirty="0" smtClean="0">
                <a:solidFill>
                  <a:srgbClr val="FF0000"/>
                </a:solidFill>
              </a:rPr>
              <a:t>τεχνολογίας, </a:t>
            </a:r>
            <a:r>
              <a:rPr lang="el-GR" sz="2000" b="1" i="1" dirty="0" smtClean="0">
                <a:solidFill>
                  <a:srgbClr val="FF0000"/>
                </a:solidFill>
              </a:rPr>
              <a:t>δίνει τη δυνατότητα με την ίδια ποσότητα παραγωγικών συντελεστών να παράγουμε περισσότερα αγαθά. </a:t>
            </a:r>
            <a:r>
              <a:rPr lang="el-GR" sz="2000" b="1" dirty="0" smtClean="0"/>
              <a:t>Για παράδειγμα, αν ένας αγρότης χρησιμοποιήσει τρακτέρ για να σπείρει καρπό, θα σπείρει πιο </a:t>
            </a:r>
            <a:r>
              <a:rPr lang="el-GR" sz="2000" b="1" dirty="0" smtClean="0"/>
              <a:t>γρήγορα, </a:t>
            </a:r>
            <a:r>
              <a:rPr lang="el-GR" sz="2000" b="1" dirty="0" smtClean="0"/>
              <a:t>παρά αν έκανε την ίδια εργασία με το χέρι.</a:t>
            </a:r>
            <a:endParaRPr lang="el-GR" sz="2000" b="1" dirty="0"/>
          </a:p>
        </p:txBody>
      </p:sp>
      <p:pic>
        <p:nvPicPr>
          <p:cNvPr id="7" name="6 - Εικόνα" descr="gold arrow_2.gif"/>
          <p:cNvPicPr>
            <a:picLocks noChangeAspect="1"/>
          </p:cNvPicPr>
          <p:nvPr/>
        </p:nvPicPr>
        <p:blipFill>
          <a:blip r:embed="rId3"/>
          <a:stretch>
            <a:fillRect/>
          </a:stretch>
        </p:blipFill>
        <p:spPr>
          <a:xfrm>
            <a:off x="214282" y="1643050"/>
            <a:ext cx="285752" cy="320295"/>
          </a:xfrm>
          <a:prstGeom prst="rect">
            <a:avLst/>
          </a:prstGeom>
        </p:spPr>
      </p:pic>
      <p:pic>
        <p:nvPicPr>
          <p:cNvPr id="8" name="7 - Εικόνα" descr="gold arrow_2.gif"/>
          <p:cNvPicPr>
            <a:picLocks noChangeAspect="1"/>
          </p:cNvPicPr>
          <p:nvPr/>
        </p:nvPicPr>
        <p:blipFill>
          <a:blip r:embed="rId3"/>
          <a:stretch>
            <a:fillRect/>
          </a:stretch>
        </p:blipFill>
        <p:spPr>
          <a:xfrm>
            <a:off x="214282" y="3500438"/>
            <a:ext cx="285752" cy="320295"/>
          </a:xfrm>
          <a:prstGeom prst="rect">
            <a:avLst/>
          </a:prstGeom>
        </p:spPr>
      </p:pic>
      <p:pic>
        <p:nvPicPr>
          <p:cNvPr id="9" name="8 - Εικόνα" descr="enteprises.jpg"/>
          <p:cNvPicPr>
            <a:picLocks noChangeAspect="1"/>
          </p:cNvPicPr>
          <p:nvPr/>
        </p:nvPicPr>
        <p:blipFill>
          <a:blip r:embed="rId4" cstate="print"/>
          <a:stretch>
            <a:fillRect/>
          </a:stretch>
        </p:blipFill>
        <p:spPr>
          <a:xfrm>
            <a:off x="2214546" y="4786322"/>
            <a:ext cx="4643470" cy="1758714"/>
          </a:xfrm>
          <a:prstGeom prst="rect">
            <a:avLst/>
          </a:prstGeom>
        </p:spPr>
      </p:pic>
    </p:spTree>
  </p:cSld>
  <p:clrMapOvr>
    <a:masterClrMapping/>
  </p:clrMapOvr>
  <p:transition>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1"/>
          </p:nvPr>
        </p:nvSpPr>
        <p:spPr>
          <a:xfrm>
            <a:off x="5695936" y="6429396"/>
            <a:ext cx="3448064" cy="428604"/>
          </a:xfrm>
        </p:spPr>
        <p:txBody>
          <a:bodyPr/>
          <a:lstStyle/>
          <a:p>
            <a:pPr algn="ctr"/>
            <a:r>
              <a:rPr lang="el-GR" dirty="0" smtClean="0">
                <a:latin typeface="Calibri" pitchFamily="34" charset="0"/>
              </a:rPr>
              <a:t>Δρ. Μ. </a:t>
            </a:r>
            <a:r>
              <a:rPr lang="el-GR" dirty="0" err="1" smtClean="0">
                <a:latin typeface="Calibri" pitchFamily="34" charset="0"/>
              </a:rPr>
              <a:t>Λούντζη</a:t>
            </a:r>
            <a:r>
              <a:rPr lang="el-GR" dirty="0" smtClean="0">
                <a:latin typeface="Calibri" pitchFamily="34" charset="0"/>
              </a:rPr>
              <a:t>, 1ο Πειραματικό Γυμνάσιο Αθηνών</a:t>
            </a:r>
            <a:endParaRPr lang="el-GR" dirty="0">
              <a:latin typeface="Calibri" pitchFamily="34" charset="0"/>
            </a:endParaRPr>
          </a:p>
        </p:txBody>
      </p:sp>
      <p:sp>
        <p:nvSpPr>
          <p:cNvPr id="5" name="4 - Ορθογώνιο"/>
          <p:cNvSpPr/>
          <p:nvPr/>
        </p:nvSpPr>
        <p:spPr>
          <a:xfrm>
            <a:off x="0" y="0"/>
            <a:ext cx="9144000" cy="461665"/>
          </a:xfrm>
          <a:prstGeom prst="rect">
            <a:avLst/>
          </a:prstGeom>
        </p:spPr>
        <p:txBody>
          <a:bodyPr wrap="square">
            <a:spAutoFit/>
          </a:bodyPr>
          <a:lstStyle/>
          <a:p>
            <a:pPr algn="ctr"/>
            <a:r>
              <a:rPr lang="en-US" sz="2400" b="1" dirty="0" smtClean="0">
                <a:solidFill>
                  <a:srgbClr val="FF0000"/>
                </a:solidFill>
              </a:rPr>
              <a:t>2</a:t>
            </a:r>
            <a:r>
              <a:rPr lang="el-GR" sz="2400" b="1" dirty="0" smtClean="0">
                <a:solidFill>
                  <a:srgbClr val="FF0000"/>
                </a:solidFill>
              </a:rPr>
              <a:t>.</a:t>
            </a:r>
            <a:r>
              <a:rPr lang="en-US" sz="2400" b="1" dirty="0" smtClean="0">
                <a:solidFill>
                  <a:srgbClr val="FF0000"/>
                </a:solidFill>
              </a:rPr>
              <a:t>1</a:t>
            </a:r>
            <a:r>
              <a:rPr lang="en-US" sz="2400" b="1" dirty="0" smtClean="0">
                <a:solidFill>
                  <a:srgbClr val="FF0000"/>
                </a:solidFill>
              </a:rPr>
              <a:t>.</a:t>
            </a:r>
            <a:r>
              <a:rPr lang="el-GR" sz="2400" b="1" dirty="0" smtClean="0">
                <a:solidFill>
                  <a:srgbClr val="FF0000"/>
                </a:solidFill>
              </a:rPr>
              <a:t> Οικονομικοί πόροι.</a:t>
            </a:r>
            <a:endParaRPr lang="el-GR" sz="2400" b="1" dirty="0">
              <a:solidFill>
                <a:srgbClr val="FF0000"/>
              </a:solidFill>
            </a:endParaRPr>
          </a:p>
        </p:txBody>
      </p:sp>
      <p:sp>
        <p:nvSpPr>
          <p:cNvPr id="1030" name="AutoShape 6" descr="http://www.isv.fr/img/newsMedia/1467103846-78-pourcent--de-reussite-pour-les-BTS-Communication--.jpg"/>
          <p:cNvSpPr>
            <a:spLocks noChangeAspect="1" noChangeArrowheads="1"/>
          </p:cNvSpPr>
          <p:nvPr/>
        </p:nvSpPr>
        <p:spPr bwMode="auto">
          <a:xfrm>
            <a:off x="155575" y="-1646238"/>
            <a:ext cx="4572000" cy="34290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7" name="16 - Εικόνα" descr="world economy.jpg"/>
          <p:cNvPicPr>
            <a:picLocks noChangeAspect="1"/>
          </p:cNvPicPr>
          <p:nvPr/>
        </p:nvPicPr>
        <p:blipFill>
          <a:blip r:embed="rId2" cstate="print"/>
          <a:stretch>
            <a:fillRect/>
          </a:stretch>
        </p:blipFill>
        <p:spPr>
          <a:xfrm>
            <a:off x="0" y="0"/>
            <a:ext cx="2357422" cy="1768066"/>
          </a:xfrm>
          <a:prstGeom prst="rect">
            <a:avLst/>
          </a:prstGeom>
        </p:spPr>
      </p:pic>
      <p:sp>
        <p:nvSpPr>
          <p:cNvPr id="6" name="5 - Ορθογώνιο"/>
          <p:cNvSpPr/>
          <p:nvPr/>
        </p:nvSpPr>
        <p:spPr>
          <a:xfrm>
            <a:off x="0" y="1785927"/>
            <a:ext cx="9144000" cy="707886"/>
          </a:xfrm>
          <a:prstGeom prst="rect">
            <a:avLst/>
          </a:prstGeom>
        </p:spPr>
        <p:txBody>
          <a:bodyPr wrap="square">
            <a:spAutoFit/>
          </a:bodyPr>
          <a:lstStyle/>
          <a:p>
            <a:pPr algn="ctr"/>
            <a:r>
              <a:rPr lang="el-GR" sz="2000" b="1" dirty="0" smtClean="0"/>
              <a:t>Προκειμένου, λοιπόν,</a:t>
            </a:r>
            <a:r>
              <a:rPr lang="el-GR" sz="2000" b="1" dirty="0" smtClean="0">
                <a:solidFill>
                  <a:srgbClr val="FF0000"/>
                </a:solidFill>
              </a:rPr>
              <a:t> </a:t>
            </a:r>
            <a:r>
              <a:rPr lang="el-GR" sz="2000" b="1" i="1" dirty="0" smtClean="0">
                <a:solidFill>
                  <a:srgbClr val="FF0000"/>
                </a:solidFill>
              </a:rPr>
              <a:t>να εκπληρωθούν οι «επιθυμίες» των ανθρώπων, </a:t>
            </a:r>
            <a:r>
              <a:rPr lang="el-GR" sz="2000" b="1" dirty="0" smtClean="0"/>
              <a:t>υπάρχουν</a:t>
            </a:r>
            <a:r>
              <a:rPr lang="el-GR" sz="2000" b="1" dirty="0" smtClean="0">
                <a:solidFill>
                  <a:srgbClr val="FF0000"/>
                </a:solidFill>
              </a:rPr>
              <a:t> </a:t>
            </a:r>
            <a:r>
              <a:rPr lang="el-GR" sz="2000" b="1" i="1" dirty="0" smtClean="0">
                <a:solidFill>
                  <a:srgbClr val="FF0000"/>
                </a:solidFill>
              </a:rPr>
              <a:t>τρία ερωτήματα κοινά για όλο τον κόσμο</a:t>
            </a:r>
            <a:r>
              <a:rPr lang="el-GR" sz="2000" b="1" i="1" dirty="0" smtClean="0">
                <a:solidFill>
                  <a:srgbClr val="FF0000"/>
                </a:solidFill>
              </a:rPr>
              <a:t>.</a:t>
            </a:r>
            <a:endParaRPr lang="el-GR" sz="2000" b="1" i="1" dirty="0" smtClean="0">
              <a:solidFill>
                <a:srgbClr val="FF0000"/>
              </a:solidFill>
            </a:endParaRPr>
          </a:p>
        </p:txBody>
      </p:sp>
      <p:graphicFrame>
        <p:nvGraphicFramePr>
          <p:cNvPr id="7" name="6 - Διάγραμμα"/>
          <p:cNvGraphicFramePr/>
          <p:nvPr/>
        </p:nvGraphicFramePr>
        <p:xfrm>
          <a:off x="2143108" y="2571744"/>
          <a:ext cx="5286412" cy="26432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8 - Ορθογώνιο"/>
          <p:cNvSpPr/>
          <p:nvPr/>
        </p:nvSpPr>
        <p:spPr>
          <a:xfrm>
            <a:off x="0" y="5286388"/>
            <a:ext cx="9144000" cy="1323439"/>
          </a:xfrm>
          <a:prstGeom prst="rect">
            <a:avLst/>
          </a:prstGeom>
        </p:spPr>
        <p:txBody>
          <a:bodyPr wrap="square">
            <a:spAutoFit/>
          </a:bodyPr>
          <a:lstStyle/>
          <a:p>
            <a:pPr algn="just"/>
            <a:r>
              <a:rPr lang="el-GR" sz="2000" b="1" i="1" dirty="0" smtClean="0">
                <a:solidFill>
                  <a:srgbClr val="FF0000"/>
                </a:solidFill>
              </a:rPr>
              <a:t>Η </a:t>
            </a:r>
            <a:r>
              <a:rPr lang="el-GR" sz="2000" b="1" i="1" dirty="0" smtClean="0">
                <a:solidFill>
                  <a:srgbClr val="FF0000"/>
                </a:solidFill>
              </a:rPr>
              <a:t>κατανομή των αγαθών </a:t>
            </a:r>
            <a:r>
              <a:rPr lang="el-GR" sz="2000" b="1" dirty="0" smtClean="0"/>
              <a:t>πρέπει να είναι </a:t>
            </a:r>
            <a:r>
              <a:rPr lang="el-GR" sz="2000" b="1" i="1" dirty="0" smtClean="0">
                <a:solidFill>
                  <a:srgbClr val="FF0000"/>
                </a:solidFill>
              </a:rPr>
              <a:t>δίκαιη</a:t>
            </a:r>
            <a:r>
              <a:rPr lang="el-GR" sz="2000" b="1" i="1" dirty="0" smtClean="0">
                <a:solidFill>
                  <a:srgbClr val="FF0000"/>
                </a:solidFill>
              </a:rPr>
              <a:t> </a:t>
            </a:r>
            <a:r>
              <a:rPr lang="el-GR" sz="2000" b="1" dirty="0" smtClean="0"/>
              <a:t>και </a:t>
            </a:r>
            <a:r>
              <a:rPr lang="el-GR" sz="2000" b="1" i="1" dirty="0" smtClean="0">
                <a:solidFill>
                  <a:srgbClr val="FF0000"/>
                </a:solidFill>
              </a:rPr>
              <a:t>αποτελεσματική. Η </a:t>
            </a:r>
            <a:r>
              <a:rPr lang="el-GR" sz="2000" b="1" i="1" dirty="0" smtClean="0">
                <a:solidFill>
                  <a:srgbClr val="FF0000"/>
                </a:solidFill>
              </a:rPr>
              <a:t>κατάλληλη χρησιμοποίηση των παραγωγικών συντελεστών, </a:t>
            </a:r>
            <a:r>
              <a:rPr lang="el-GR" sz="2000" b="1" dirty="0" smtClean="0"/>
              <a:t>ώστε με τη χρήση τους να παράγονται αγαθά που θα ικανοποιήσουν τις ανάγκες όσο το δυνατόν περισσότερων ανθρώπων, </a:t>
            </a:r>
            <a:r>
              <a:rPr lang="el-GR" sz="2000" b="1" i="1" dirty="0" smtClean="0">
                <a:solidFill>
                  <a:srgbClr val="FF0000"/>
                </a:solidFill>
              </a:rPr>
              <a:t>είναι η αποτελεσματικότερη λύση. </a:t>
            </a:r>
            <a:endParaRPr lang="el-GR" sz="2000" b="1" i="1" dirty="0">
              <a:solidFill>
                <a:srgbClr val="FF0000"/>
              </a:solidFill>
            </a:endParaRPr>
          </a:p>
        </p:txBody>
      </p:sp>
    </p:spTree>
  </p:cSld>
  <p:clrMapOvr>
    <a:masterClrMapping/>
  </p:clrMapOvr>
  <p:transition>
    <p:newsflash/>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f1c8a9fa825906ddd5d987df64c3ef0578e93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703</TotalTime>
  <Words>843</Words>
  <Application>Microsoft Office PowerPoint</Application>
  <PresentationFormat>Προβολή στην οθόνη (4:3)</PresentationFormat>
  <Paragraphs>63</Paragraphs>
  <Slides>7</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171</cp:revision>
  <dcterms:created xsi:type="dcterms:W3CDTF">2016-07-28T18:16:19Z</dcterms:created>
  <dcterms:modified xsi:type="dcterms:W3CDTF">2016-07-30T17:04:24Z</dcterms:modified>
</cp:coreProperties>
</file>