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7" r:id="rId3"/>
    <p:sldId id="259" r:id="rId4"/>
    <p:sldId id="258" r:id="rId5"/>
    <p:sldId id="262" r:id="rId6"/>
    <p:sldId id="261" r:id="rId7"/>
    <p:sldId id="263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  <p:clrMru>
    <a:srgbClr val="0000FF"/>
    <a:srgbClr val="2FABFF"/>
    <a:srgbClr val="53B9FF"/>
    <a:srgbClr val="7DCAFF"/>
    <a:srgbClr val="6DD9FF"/>
    <a:srgbClr val="00E689"/>
    <a:srgbClr val="FF99CC"/>
    <a:srgbClr val="CC99FF"/>
    <a:srgbClr val="FF6600"/>
    <a:srgbClr val="9FD8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31F10-0265-4DE3-BAA4-101029DF8C06}" type="doc">
      <dgm:prSet loTypeId="urn:microsoft.com/office/officeart/2005/8/layout/pyramid2" loCatId="list" qsTypeId="urn:microsoft.com/office/officeart/2005/8/quickstyle/3d1" qsCatId="3D" csTypeId="urn:microsoft.com/office/officeart/2005/8/colors/accent1_2" csCatId="accent1" phldr="1"/>
      <dgm:spPr/>
    </dgm:pt>
    <dgm:pt modelId="{FD6362E8-D3F4-4D39-89E6-53DE0BE32686}">
      <dgm:prSet phldrT="[Κείμενο]" custT="1"/>
      <dgm:spPr>
        <a:solidFill>
          <a:srgbClr val="9FD8FF">
            <a:alpha val="89804"/>
          </a:srgbClr>
        </a:solidFill>
      </dgm:spPr>
      <dgm:t>
        <a:bodyPr/>
        <a:lstStyle/>
        <a:p>
          <a:pPr algn="just"/>
          <a:r>
            <a:rPr lang="el-GR" sz="1350" b="1" dirty="0" smtClean="0"/>
            <a:t>→ συμβάλλει στη διατήρηση ή και στην αύξηση του πληθυσμού της κοινωνίας.</a:t>
          </a:r>
          <a:endParaRPr lang="el-GR" sz="1350" dirty="0"/>
        </a:p>
      </dgm:t>
    </dgm:pt>
    <dgm:pt modelId="{142CAC62-66D4-40C8-9FA7-723718BAF0E1}" type="parTrans" cxnId="{3CD70AD7-FDCE-44DD-8D59-1C02D1C9F8F2}">
      <dgm:prSet/>
      <dgm:spPr/>
      <dgm:t>
        <a:bodyPr/>
        <a:lstStyle/>
        <a:p>
          <a:endParaRPr lang="el-GR"/>
        </a:p>
      </dgm:t>
    </dgm:pt>
    <dgm:pt modelId="{F5D838D0-B188-44EC-9CFB-36B00F21CA6A}" type="sibTrans" cxnId="{3CD70AD7-FDCE-44DD-8D59-1C02D1C9F8F2}">
      <dgm:prSet/>
      <dgm:spPr/>
      <dgm:t>
        <a:bodyPr/>
        <a:lstStyle/>
        <a:p>
          <a:endParaRPr lang="el-GR"/>
        </a:p>
      </dgm:t>
    </dgm:pt>
    <dgm:pt modelId="{C9696C28-CFAB-484F-A113-0D82E9A49BCA}">
      <dgm:prSet phldrT="[Κείμενο]" custT="1"/>
      <dgm:spPr>
        <a:solidFill>
          <a:srgbClr val="9FD8FF">
            <a:alpha val="90000"/>
          </a:srgbClr>
        </a:solidFill>
      </dgm:spPr>
      <dgm:t>
        <a:bodyPr/>
        <a:lstStyle/>
        <a:p>
          <a:pPr algn="just"/>
          <a:r>
            <a:rPr lang="el-GR" sz="1400" b="1" dirty="0" smtClean="0"/>
            <a:t> </a:t>
          </a:r>
          <a:r>
            <a:rPr lang="el-GR" sz="1350" b="1" dirty="0" smtClean="0"/>
            <a:t>→ μέσα σ’ αυτήν ο άνθρωπος αναπτύσσεται σωματικά και ψυχικά, αναλαμβάνει πρωτοβουλίες και διαμορφώνει την κοινωνική και οικονομική συμπεριφορά του.</a:t>
          </a:r>
          <a:endParaRPr lang="el-GR" sz="1350" b="1" dirty="0"/>
        </a:p>
      </dgm:t>
    </dgm:pt>
    <dgm:pt modelId="{62269C1F-1D0C-4B81-AD6B-0F793BE71010}" type="parTrans" cxnId="{93AF49D1-0811-4B63-B0DD-31B0F7054BB6}">
      <dgm:prSet/>
      <dgm:spPr/>
      <dgm:t>
        <a:bodyPr/>
        <a:lstStyle/>
        <a:p>
          <a:endParaRPr lang="el-GR"/>
        </a:p>
      </dgm:t>
    </dgm:pt>
    <dgm:pt modelId="{8BACB0C2-E245-49D1-9E83-7A915AA83D85}" type="sibTrans" cxnId="{93AF49D1-0811-4B63-B0DD-31B0F7054BB6}">
      <dgm:prSet/>
      <dgm:spPr/>
      <dgm:t>
        <a:bodyPr/>
        <a:lstStyle/>
        <a:p>
          <a:endParaRPr lang="el-GR"/>
        </a:p>
      </dgm:t>
    </dgm:pt>
    <dgm:pt modelId="{5ED58C53-E6B3-4423-A177-E22C33930184}">
      <dgm:prSet phldrT="[Κείμενο]" custT="1"/>
      <dgm:spPr>
        <a:solidFill>
          <a:srgbClr val="9FD8FF">
            <a:alpha val="90000"/>
          </a:srgbClr>
        </a:solidFill>
      </dgm:spPr>
      <dgm:t>
        <a:bodyPr/>
        <a:lstStyle/>
        <a:p>
          <a:pPr algn="just"/>
          <a:r>
            <a:rPr lang="el-GR" sz="1350" b="1" dirty="0" smtClean="0"/>
            <a:t>→ δέχεται και αφομοιώνει τις μεταβολές που συμβαίνουν και επηρεάζουν την οικονομική ανάπτυξη. </a:t>
          </a:r>
          <a:endParaRPr lang="el-GR" sz="1350" b="1" dirty="0"/>
        </a:p>
      </dgm:t>
    </dgm:pt>
    <dgm:pt modelId="{11451010-D4BE-4B0A-8364-4E2B1411882E}" type="parTrans" cxnId="{AD7EBA98-CF71-40DA-86F4-EC167189A0A9}">
      <dgm:prSet/>
      <dgm:spPr/>
      <dgm:t>
        <a:bodyPr/>
        <a:lstStyle/>
        <a:p>
          <a:endParaRPr lang="el-GR"/>
        </a:p>
      </dgm:t>
    </dgm:pt>
    <dgm:pt modelId="{573AADCE-C660-4CC8-89E4-2715AF4201E2}" type="sibTrans" cxnId="{AD7EBA98-CF71-40DA-86F4-EC167189A0A9}">
      <dgm:prSet/>
      <dgm:spPr/>
      <dgm:t>
        <a:bodyPr/>
        <a:lstStyle/>
        <a:p>
          <a:endParaRPr lang="el-GR"/>
        </a:p>
      </dgm:t>
    </dgm:pt>
    <dgm:pt modelId="{BD3C423E-E361-4826-9DF7-C9C986E1CB9B}" type="pres">
      <dgm:prSet presAssocID="{BE731F10-0265-4DE3-BAA4-101029DF8C06}" presName="compositeShape" presStyleCnt="0">
        <dgm:presLayoutVars>
          <dgm:dir/>
          <dgm:resizeHandles/>
        </dgm:presLayoutVars>
      </dgm:prSet>
      <dgm:spPr/>
    </dgm:pt>
    <dgm:pt modelId="{BBD4BD32-0E1E-4145-A0D4-C6C42CD4779E}" type="pres">
      <dgm:prSet presAssocID="{BE731F10-0265-4DE3-BAA4-101029DF8C06}" presName="pyramid" presStyleLbl="node1" presStyleIdx="0" presStyleCnt="1"/>
      <dgm:spPr>
        <a:solidFill>
          <a:srgbClr val="FF0000"/>
        </a:solidFill>
      </dgm:spPr>
    </dgm:pt>
    <dgm:pt modelId="{E503FB1B-8CA3-4C28-856F-B30C88EDE8EB}" type="pres">
      <dgm:prSet presAssocID="{BE731F10-0265-4DE3-BAA4-101029DF8C06}" presName="theList" presStyleCnt="0"/>
      <dgm:spPr/>
    </dgm:pt>
    <dgm:pt modelId="{50461122-E631-4EC1-90CB-F6D79C88B97A}" type="pres">
      <dgm:prSet presAssocID="{FD6362E8-D3F4-4D39-89E6-53DE0BE3268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C9A4829-56EE-46C3-8E29-C2C8E9860DF2}" type="pres">
      <dgm:prSet presAssocID="{FD6362E8-D3F4-4D39-89E6-53DE0BE32686}" presName="aSpace" presStyleCnt="0"/>
      <dgm:spPr/>
    </dgm:pt>
    <dgm:pt modelId="{519CB66A-CC39-41B9-B22C-26684D28DE97}" type="pres">
      <dgm:prSet presAssocID="{C9696C28-CFAB-484F-A113-0D82E9A49BCA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7C2A5AF-8198-4791-A494-AB60C23368F9}" type="pres">
      <dgm:prSet presAssocID="{C9696C28-CFAB-484F-A113-0D82E9A49BCA}" presName="aSpace" presStyleCnt="0"/>
      <dgm:spPr/>
    </dgm:pt>
    <dgm:pt modelId="{80A4966B-145B-4464-BCB3-1D3885F90B80}" type="pres">
      <dgm:prSet presAssocID="{5ED58C53-E6B3-4423-A177-E22C3393018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0EBE6B-C591-4FB7-80B8-452AF77E3826}" type="pres">
      <dgm:prSet presAssocID="{5ED58C53-E6B3-4423-A177-E22C33930184}" presName="aSpace" presStyleCnt="0"/>
      <dgm:spPr/>
    </dgm:pt>
  </dgm:ptLst>
  <dgm:cxnLst>
    <dgm:cxn modelId="{3CD70AD7-FDCE-44DD-8D59-1C02D1C9F8F2}" srcId="{BE731F10-0265-4DE3-BAA4-101029DF8C06}" destId="{FD6362E8-D3F4-4D39-89E6-53DE0BE32686}" srcOrd="0" destOrd="0" parTransId="{142CAC62-66D4-40C8-9FA7-723718BAF0E1}" sibTransId="{F5D838D0-B188-44EC-9CFB-36B00F21CA6A}"/>
    <dgm:cxn modelId="{AD7EBA98-CF71-40DA-86F4-EC167189A0A9}" srcId="{BE731F10-0265-4DE3-BAA4-101029DF8C06}" destId="{5ED58C53-E6B3-4423-A177-E22C33930184}" srcOrd="2" destOrd="0" parTransId="{11451010-D4BE-4B0A-8364-4E2B1411882E}" sibTransId="{573AADCE-C660-4CC8-89E4-2715AF4201E2}"/>
    <dgm:cxn modelId="{4A3EEF61-12F8-464B-B4D2-528A987FD598}" type="presOf" srcId="{FD6362E8-D3F4-4D39-89E6-53DE0BE32686}" destId="{50461122-E631-4EC1-90CB-F6D79C88B97A}" srcOrd="0" destOrd="0" presId="urn:microsoft.com/office/officeart/2005/8/layout/pyramid2"/>
    <dgm:cxn modelId="{93AF49D1-0811-4B63-B0DD-31B0F7054BB6}" srcId="{BE731F10-0265-4DE3-BAA4-101029DF8C06}" destId="{C9696C28-CFAB-484F-A113-0D82E9A49BCA}" srcOrd="1" destOrd="0" parTransId="{62269C1F-1D0C-4B81-AD6B-0F793BE71010}" sibTransId="{8BACB0C2-E245-49D1-9E83-7A915AA83D85}"/>
    <dgm:cxn modelId="{138D752D-5C0A-4109-B296-DD7BA6A42AB0}" type="presOf" srcId="{BE731F10-0265-4DE3-BAA4-101029DF8C06}" destId="{BD3C423E-E361-4826-9DF7-C9C986E1CB9B}" srcOrd="0" destOrd="0" presId="urn:microsoft.com/office/officeart/2005/8/layout/pyramid2"/>
    <dgm:cxn modelId="{46ED2B4A-33BB-4CFA-9A07-245BFDE592A1}" type="presOf" srcId="{C9696C28-CFAB-484F-A113-0D82E9A49BCA}" destId="{519CB66A-CC39-41B9-B22C-26684D28DE97}" srcOrd="0" destOrd="0" presId="urn:microsoft.com/office/officeart/2005/8/layout/pyramid2"/>
    <dgm:cxn modelId="{9E3BDB83-0A4B-42A3-9336-5DD4C0A79F2B}" type="presOf" srcId="{5ED58C53-E6B3-4423-A177-E22C33930184}" destId="{80A4966B-145B-4464-BCB3-1D3885F90B80}" srcOrd="0" destOrd="0" presId="urn:microsoft.com/office/officeart/2005/8/layout/pyramid2"/>
    <dgm:cxn modelId="{803453B5-7F2A-4910-8888-316239F5538F}" type="presParOf" srcId="{BD3C423E-E361-4826-9DF7-C9C986E1CB9B}" destId="{BBD4BD32-0E1E-4145-A0D4-C6C42CD4779E}" srcOrd="0" destOrd="0" presId="urn:microsoft.com/office/officeart/2005/8/layout/pyramid2"/>
    <dgm:cxn modelId="{158BC77A-D037-4245-A613-CC6F065CCBC3}" type="presParOf" srcId="{BD3C423E-E361-4826-9DF7-C9C986E1CB9B}" destId="{E503FB1B-8CA3-4C28-856F-B30C88EDE8EB}" srcOrd="1" destOrd="0" presId="urn:microsoft.com/office/officeart/2005/8/layout/pyramid2"/>
    <dgm:cxn modelId="{C6F3D7FE-B4E7-4B5D-972B-9697A5F59426}" type="presParOf" srcId="{E503FB1B-8CA3-4C28-856F-B30C88EDE8EB}" destId="{50461122-E631-4EC1-90CB-F6D79C88B97A}" srcOrd="0" destOrd="0" presId="urn:microsoft.com/office/officeart/2005/8/layout/pyramid2"/>
    <dgm:cxn modelId="{499F8AB7-F3B9-4BBC-AB2E-0EEA7230CEAD}" type="presParOf" srcId="{E503FB1B-8CA3-4C28-856F-B30C88EDE8EB}" destId="{8C9A4829-56EE-46C3-8E29-C2C8E9860DF2}" srcOrd="1" destOrd="0" presId="urn:microsoft.com/office/officeart/2005/8/layout/pyramid2"/>
    <dgm:cxn modelId="{1E793821-8568-47F8-9F4E-6D44DCA01CEF}" type="presParOf" srcId="{E503FB1B-8CA3-4C28-856F-B30C88EDE8EB}" destId="{519CB66A-CC39-41B9-B22C-26684D28DE97}" srcOrd="2" destOrd="0" presId="urn:microsoft.com/office/officeart/2005/8/layout/pyramid2"/>
    <dgm:cxn modelId="{FCD8A412-CDE1-4004-8425-7D2A409CFBF6}" type="presParOf" srcId="{E503FB1B-8CA3-4C28-856F-B30C88EDE8EB}" destId="{37C2A5AF-8198-4791-A494-AB60C23368F9}" srcOrd="3" destOrd="0" presId="urn:microsoft.com/office/officeart/2005/8/layout/pyramid2"/>
    <dgm:cxn modelId="{39DCC589-D017-4320-8267-F2779ACEA3C3}" type="presParOf" srcId="{E503FB1B-8CA3-4C28-856F-B30C88EDE8EB}" destId="{80A4966B-145B-4464-BCB3-1D3885F90B80}" srcOrd="4" destOrd="0" presId="urn:microsoft.com/office/officeart/2005/8/layout/pyramid2"/>
    <dgm:cxn modelId="{BED90C73-508C-422C-8086-772141793FB8}" type="presParOf" srcId="{E503FB1B-8CA3-4C28-856F-B30C88EDE8EB}" destId="{940EBE6B-C591-4FB7-80B8-452AF77E3826}" srcOrd="5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1A33AD-C572-4758-AC84-1AC8CD4652B3}" type="doc">
      <dgm:prSet loTypeId="urn:microsoft.com/office/officeart/2005/8/layout/process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5B798C6-5DEC-44D9-B66B-775B154EB291}">
      <dgm:prSet phldrT="[Κείμενο]" custT="1"/>
      <dgm:spPr>
        <a:solidFill>
          <a:srgbClr val="53B9FF"/>
        </a:solidFill>
      </dgm:spPr>
      <dgm:t>
        <a:bodyPr/>
        <a:lstStyle/>
        <a:p>
          <a:r>
            <a:rPr lang="el-GR" sz="1800" b="1" dirty="0" smtClean="0">
              <a:solidFill>
                <a:schemeClr val="tx1"/>
              </a:solidFill>
            </a:rPr>
            <a:t>1.  Διαπιστώνει την ανάγκη που πρέπει να ικανοποιήσει. </a:t>
          </a:r>
          <a:endParaRPr lang="el-GR" sz="1800" dirty="0">
            <a:solidFill>
              <a:schemeClr val="tx1"/>
            </a:solidFill>
          </a:endParaRPr>
        </a:p>
      </dgm:t>
    </dgm:pt>
    <dgm:pt modelId="{4A9134D6-B65E-468F-9CF5-6E62032F60E4}" type="parTrans" cxnId="{3ADDDA9F-F3A9-4D1C-B1B3-9BB31F0F1F38}">
      <dgm:prSet/>
      <dgm:spPr/>
      <dgm:t>
        <a:bodyPr/>
        <a:lstStyle/>
        <a:p>
          <a:endParaRPr lang="el-GR"/>
        </a:p>
      </dgm:t>
    </dgm:pt>
    <dgm:pt modelId="{4FE7AB96-FAB7-4CF4-944E-A8CE2D4CDCED}" type="sibTrans" cxnId="{3ADDDA9F-F3A9-4D1C-B1B3-9BB31F0F1F38}">
      <dgm:prSet/>
      <dgm:spPr/>
      <dgm:t>
        <a:bodyPr/>
        <a:lstStyle/>
        <a:p>
          <a:endParaRPr lang="el-GR"/>
        </a:p>
      </dgm:t>
    </dgm:pt>
    <dgm:pt modelId="{EC1B4430-FE06-46D5-B50C-C29F0BF40F67}">
      <dgm:prSet phldrT="[Κείμενο]" custT="1"/>
      <dgm:spPr>
        <a:solidFill>
          <a:srgbClr val="00E689"/>
        </a:solidFill>
      </dgm:spPr>
      <dgm:t>
        <a:bodyPr/>
        <a:lstStyle/>
        <a:p>
          <a:r>
            <a:rPr lang="el-GR" sz="1800" b="1" dirty="0" smtClean="0">
              <a:solidFill>
                <a:schemeClr val="tx1"/>
              </a:solidFill>
            </a:rPr>
            <a:t>5. Αξιολογεί όλες τις προτάσεις.</a:t>
          </a:r>
          <a:endParaRPr lang="el-GR" sz="1800" dirty="0">
            <a:solidFill>
              <a:schemeClr val="tx1"/>
            </a:solidFill>
          </a:endParaRPr>
        </a:p>
      </dgm:t>
    </dgm:pt>
    <dgm:pt modelId="{E262B054-AC9A-496C-8056-DEAF0E9521EA}" type="parTrans" cxnId="{7A2957FD-3BC8-44C0-B2CF-B6C8D0AE6D4A}">
      <dgm:prSet/>
      <dgm:spPr/>
      <dgm:t>
        <a:bodyPr/>
        <a:lstStyle/>
        <a:p>
          <a:endParaRPr lang="el-GR"/>
        </a:p>
      </dgm:t>
    </dgm:pt>
    <dgm:pt modelId="{F6BCA593-6039-455C-8C4C-A5DCA7B56EFC}" type="sibTrans" cxnId="{7A2957FD-3BC8-44C0-B2CF-B6C8D0AE6D4A}">
      <dgm:prSet/>
      <dgm:spPr/>
      <dgm:t>
        <a:bodyPr/>
        <a:lstStyle/>
        <a:p>
          <a:endParaRPr lang="el-GR"/>
        </a:p>
      </dgm:t>
    </dgm:pt>
    <dgm:pt modelId="{80C9DF00-2692-4C53-9701-5D0673CEB826}">
      <dgm:prSet phldrT="[Κείμενο]" custT="1"/>
      <dgm:spPr>
        <a:solidFill>
          <a:srgbClr val="FF99CC"/>
        </a:solidFill>
      </dgm:spPr>
      <dgm:t>
        <a:bodyPr/>
        <a:lstStyle/>
        <a:p>
          <a:r>
            <a:rPr lang="el-GR" sz="1800" b="1" dirty="0" smtClean="0">
              <a:solidFill>
                <a:schemeClr val="tx1"/>
              </a:solidFill>
            </a:rPr>
            <a:t>6. Παίρνει την τελική απόφαση.</a:t>
          </a:r>
          <a:endParaRPr lang="el-GR" sz="1800" b="1" dirty="0">
            <a:solidFill>
              <a:schemeClr val="tx1"/>
            </a:solidFill>
          </a:endParaRPr>
        </a:p>
      </dgm:t>
    </dgm:pt>
    <dgm:pt modelId="{9EBE2AFD-A4C4-4B8F-88E3-3CAB64E7A98A}" type="parTrans" cxnId="{20FD6A4E-448F-4CC8-BD0D-A48602E5DB2D}">
      <dgm:prSet/>
      <dgm:spPr/>
      <dgm:t>
        <a:bodyPr/>
        <a:lstStyle/>
        <a:p>
          <a:endParaRPr lang="el-GR"/>
        </a:p>
      </dgm:t>
    </dgm:pt>
    <dgm:pt modelId="{6B3793BB-DFC6-4E49-A430-E25B985EA1EB}" type="sibTrans" cxnId="{20FD6A4E-448F-4CC8-BD0D-A48602E5DB2D}">
      <dgm:prSet/>
      <dgm:spPr/>
      <dgm:t>
        <a:bodyPr/>
        <a:lstStyle/>
        <a:p>
          <a:endParaRPr lang="el-GR"/>
        </a:p>
      </dgm:t>
    </dgm:pt>
    <dgm:pt modelId="{29123A45-EBDE-49A4-A07F-9369EC802170}">
      <dgm:prSet custT="1"/>
      <dgm:spPr>
        <a:solidFill>
          <a:srgbClr val="FF6600"/>
        </a:solidFill>
      </dgm:spPr>
      <dgm:t>
        <a:bodyPr/>
        <a:lstStyle/>
        <a:p>
          <a:r>
            <a:rPr lang="el-GR" sz="1800" b="1" dirty="0" smtClean="0">
              <a:solidFill>
                <a:schemeClr val="tx1"/>
              </a:solidFill>
            </a:rPr>
            <a:t>2. Αναζητά τις κατάλληλες πληροφορίες για τα διάφορα προϊόντα (διαφήμιση).</a:t>
          </a:r>
          <a:endParaRPr lang="el-GR" sz="1800" dirty="0">
            <a:solidFill>
              <a:schemeClr val="tx1"/>
            </a:solidFill>
          </a:endParaRPr>
        </a:p>
      </dgm:t>
    </dgm:pt>
    <dgm:pt modelId="{63CEE587-AB1C-44F6-A647-254CBE5FBC27}" type="parTrans" cxnId="{AE145223-CCB6-4828-82EE-471CC780A9C4}">
      <dgm:prSet/>
      <dgm:spPr/>
      <dgm:t>
        <a:bodyPr/>
        <a:lstStyle/>
        <a:p>
          <a:endParaRPr lang="el-GR"/>
        </a:p>
      </dgm:t>
    </dgm:pt>
    <dgm:pt modelId="{E9ADC7DE-7BEF-4BEB-A2F5-76319BD32B9F}" type="sibTrans" cxnId="{AE145223-CCB6-4828-82EE-471CC780A9C4}">
      <dgm:prSet/>
      <dgm:spPr/>
      <dgm:t>
        <a:bodyPr/>
        <a:lstStyle/>
        <a:p>
          <a:endParaRPr lang="el-GR"/>
        </a:p>
      </dgm:t>
    </dgm:pt>
    <dgm:pt modelId="{82079358-1399-45ED-8CAC-BC6595B70ACD}">
      <dgm:prSet custT="1"/>
      <dgm:spPr>
        <a:solidFill>
          <a:srgbClr val="FFFF00"/>
        </a:solidFill>
      </dgm:spPr>
      <dgm:t>
        <a:bodyPr/>
        <a:lstStyle/>
        <a:p>
          <a:r>
            <a:rPr lang="el-GR" sz="1800" b="1" dirty="0" smtClean="0">
              <a:solidFill>
                <a:schemeClr val="tx1"/>
              </a:solidFill>
            </a:rPr>
            <a:t>3. Ερευνά τις διάφορες αγορές από τις οποίες μπορεί να προμηθευτεί το προϊόν. </a:t>
          </a:r>
          <a:endParaRPr lang="el-GR" sz="1800" dirty="0">
            <a:solidFill>
              <a:schemeClr val="tx1"/>
            </a:solidFill>
          </a:endParaRPr>
        </a:p>
      </dgm:t>
    </dgm:pt>
    <dgm:pt modelId="{E605D108-8298-47E4-A8C2-8609BB7213E6}" type="parTrans" cxnId="{A6B5408B-48E0-461A-AE5B-E97E7DD886F1}">
      <dgm:prSet/>
      <dgm:spPr/>
      <dgm:t>
        <a:bodyPr/>
        <a:lstStyle/>
        <a:p>
          <a:endParaRPr lang="el-GR"/>
        </a:p>
      </dgm:t>
    </dgm:pt>
    <dgm:pt modelId="{B928B3D1-D99C-4287-939A-2F90B28B9B68}" type="sibTrans" cxnId="{A6B5408B-48E0-461A-AE5B-E97E7DD886F1}">
      <dgm:prSet/>
      <dgm:spPr/>
      <dgm:t>
        <a:bodyPr/>
        <a:lstStyle/>
        <a:p>
          <a:endParaRPr lang="el-GR"/>
        </a:p>
      </dgm:t>
    </dgm:pt>
    <dgm:pt modelId="{E044FC68-560C-4AE3-97D7-1C338DF3A405}">
      <dgm:prSet custT="1"/>
      <dgm:spPr>
        <a:solidFill>
          <a:srgbClr val="CC99FF"/>
        </a:solidFill>
      </dgm:spPr>
      <dgm:t>
        <a:bodyPr/>
        <a:lstStyle/>
        <a:p>
          <a:r>
            <a:rPr lang="el-GR" sz="1800" b="1" dirty="0" smtClean="0">
              <a:solidFill>
                <a:schemeClr val="tx1"/>
              </a:solidFill>
            </a:rPr>
            <a:t>4. Συγκρίνει τις τιμές και γενικότερα τις διάφορες προσφορές. </a:t>
          </a:r>
          <a:endParaRPr lang="el-GR" sz="1800" dirty="0">
            <a:solidFill>
              <a:schemeClr val="tx1"/>
            </a:solidFill>
          </a:endParaRPr>
        </a:p>
      </dgm:t>
    </dgm:pt>
    <dgm:pt modelId="{DC804F30-9402-4A46-81D9-6551FCE735CD}" type="parTrans" cxnId="{E65C43D7-5275-44B6-9631-00199F198E80}">
      <dgm:prSet/>
      <dgm:spPr/>
      <dgm:t>
        <a:bodyPr/>
        <a:lstStyle/>
        <a:p>
          <a:endParaRPr lang="el-GR"/>
        </a:p>
      </dgm:t>
    </dgm:pt>
    <dgm:pt modelId="{B7EC7A79-6E3E-4E4A-A703-C26D58C32CB5}" type="sibTrans" cxnId="{E65C43D7-5275-44B6-9631-00199F198E80}">
      <dgm:prSet/>
      <dgm:spPr/>
      <dgm:t>
        <a:bodyPr/>
        <a:lstStyle/>
        <a:p>
          <a:endParaRPr lang="el-GR"/>
        </a:p>
      </dgm:t>
    </dgm:pt>
    <dgm:pt modelId="{514BC45F-0FC6-4257-A4D1-F734F3AC2675}" type="pres">
      <dgm:prSet presAssocID="{001A33AD-C572-4758-AC84-1AC8CD4652B3}" presName="Name0" presStyleCnt="0">
        <dgm:presLayoutVars>
          <dgm:dir/>
          <dgm:animLvl val="lvl"/>
          <dgm:resizeHandles val="exact"/>
        </dgm:presLayoutVars>
      </dgm:prSet>
      <dgm:spPr/>
    </dgm:pt>
    <dgm:pt modelId="{36EC2E79-FD70-4329-B129-81F0233C452A}" type="pres">
      <dgm:prSet presAssocID="{80C9DF00-2692-4C53-9701-5D0673CEB826}" presName="boxAndChildren" presStyleCnt="0"/>
      <dgm:spPr/>
    </dgm:pt>
    <dgm:pt modelId="{68956F60-5279-4C7A-9B14-86EDBA2136CB}" type="pres">
      <dgm:prSet presAssocID="{80C9DF00-2692-4C53-9701-5D0673CEB826}" presName="parentTextBox" presStyleLbl="node1" presStyleIdx="0" presStyleCnt="6"/>
      <dgm:spPr/>
      <dgm:t>
        <a:bodyPr/>
        <a:lstStyle/>
        <a:p>
          <a:endParaRPr lang="el-GR"/>
        </a:p>
      </dgm:t>
    </dgm:pt>
    <dgm:pt modelId="{21252895-FF68-438E-8F00-0717CE26C0D8}" type="pres">
      <dgm:prSet presAssocID="{F6BCA593-6039-455C-8C4C-A5DCA7B56EFC}" presName="sp" presStyleCnt="0"/>
      <dgm:spPr/>
    </dgm:pt>
    <dgm:pt modelId="{ADC2483C-DA4C-414E-BDAB-ACE169FFD7F9}" type="pres">
      <dgm:prSet presAssocID="{EC1B4430-FE06-46D5-B50C-C29F0BF40F67}" presName="arrowAndChildren" presStyleCnt="0"/>
      <dgm:spPr/>
    </dgm:pt>
    <dgm:pt modelId="{24F2FFDE-B7A4-4272-AFA6-F45ACEEAD881}" type="pres">
      <dgm:prSet presAssocID="{EC1B4430-FE06-46D5-B50C-C29F0BF40F67}" presName="parentTextArrow" presStyleLbl="node1" presStyleIdx="1" presStyleCnt="6"/>
      <dgm:spPr/>
      <dgm:t>
        <a:bodyPr/>
        <a:lstStyle/>
        <a:p>
          <a:endParaRPr lang="el-GR"/>
        </a:p>
      </dgm:t>
    </dgm:pt>
    <dgm:pt modelId="{8CB9F2E8-8F10-49F8-B083-5A703054564C}" type="pres">
      <dgm:prSet presAssocID="{B7EC7A79-6E3E-4E4A-A703-C26D58C32CB5}" presName="sp" presStyleCnt="0"/>
      <dgm:spPr/>
    </dgm:pt>
    <dgm:pt modelId="{BBBE07F3-F23A-46A2-A423-07D4D7207A73}" type="pres">
      <dgm:prSet presAssocID="{E044FC68-560C-4AE3-97D7-1C338DF3A405}" presName="arrowAndChildren" presStyleCnt="0"/>
      <dgm:spPr/>
    </dgm:pt>
    <dgm:pt modelId="{2BE6E923-8BC9-45AA-8D39-DB64F78C71B3}" type="pres">
      <dgm:prSet presAssocID="{E044FC68-560C-4AE3-97D7-1C338DF3A405}" presName="parentTextArrow" presStyleLbl="node1" presStyleIdx="2" presStyleCnt="6"/>
      <dgm:spPr/>
      <dgm:t>
        <a:bodyPr/>
        <a:lstStyle/>
        <a:p>
          <a:endParaRPr lang="el-GR"/>
        </a:p>
      </dgm:t>
    </dgm:pt>
    <dgm:pt modelId="{010EFD7A-2AD8-48C4-9B0C-0A2F6EDC58F6}" type="pres">
      <dgm:prSet presAssocID="{B928B3D1-D99C-4287-939A-2F90B28B9B68}" presName="sp" presStyleCnt="0"/>
      <dgm:spPr/>
    </dgm:pt>
    <dgm:pt modelId="{123B0FF2-4E1C-4160-8636-D463AC739E98}" type="pres">
      <dgm:prSet presAssocID="{82079358-1399-45ED-8CAC-BC6595B70ACD}" presName="arrowAndChildren" presStyleCnt="0"/>
      <dgm:spPr/>
    </dgm:pt>
    <dgm:pt modelId="{8D1225AB-6E11-4B9B-8138-F9463B965E43}" type="pres">
      <dgm:prSet presAssocID="{82079358-1399-45ED-8CAC-BC6595B70ACD}" presName="parentTextArrow" presStyleLbl="node1" presStyleIdx="3" presStyleCnt="6"/>
      <dgm:spPr/>
      <dgm:t>
        <a:bodyPr/>
        <a:lstStyle/>
        <a:p>
          <a:endParaRPr lang="el-GR"/>
        </a:p>
      </dgm:t>
    </dgm:pt>
    <dgm:pt modelId="{1F72CEE7-5A0F-43C2-AE84-81718DC7A67D}" type="pres">
      <dgm:prSet presAssocID="{E9ADC7DE-7BEF-4BEB-A2F5-76319BD32B9F}" presName="sp" presStyleCnt="0"/>
      <dgm:spPr/>
    </dgm:pt>
    <dgm:pt modelId="{42EA3718-D6F7-401E-9FF7-8428B17FBCE7}" type="pres">
      <dgm:prSet presAssocID="{29123A45-EBDE-49A4-A07F-9369EC802170}" presName="arrowAndChildren" presStyleCnt="0"/>
      <dgm:spPr/>
    </dgm:pt>
    <dgm:pt modelId="{25AF82E5-55F3-4D24-AAB4-24793C6900F8}" type="pres">
      <dgm:prSet presAssocID="{29123A45-EBDE-49A4-A07F-9369EC802170}" presName="parentTextArrow" presStyleLbl="node1" presStyleIdx="4" presStyleCnt="6"/>
      <dgm:spPr/>
      <dgm:t>
        <a:bodyPr/>
        <a:lstStyle/>
        <a:p>
          <a:endParaRPr lang="el-GR"/>
        </a:p>
      </dgm:t>
    </dgm:pt>
    <dgm:pt modelId="{2F870874-A9C7-4036-A020-C2ACF81D4C10}" type="pres">
      <dgm:prSet presAssocID="{4FE7AB96-FAB7-4CF4-944E-A8CE2D4CDCED}" presName="sp" presStyleCnt="0"/>
      <dgm:spPr/>
    </dgm:pt>
    <dgm:pt modelId="{ACD9EA7A-EB01-4A15-AA20-A4093E0618AE}" type="pres">
      <dgm:prSet presAssocID="{85B798C6-5DEC-44D9-B66B-775B154EB291}" presName="arrowAndChildren" presStyleCnt="0"/>
      <dgm:spPr/>
    </dgm:pt>
    <dgm:pt modelId="{7E4D72ED-C85E-473C-AC0A-8F77B241E1FA}" type="pres">
      <dgm:prSet presAssocID="{85B798C6-5DEC-44D9-B66B-775B154EB291}" presName="parentTextArrow" presStyleLbl="node1" presStyleIdx="5" presStyleCnt="6"/>
      <dgm:spPr/>
      <dgm:t>
        <a:bodyPr/>
        <a:lstStyle/>
        <a:p>
          <a:endParaRPr lang="el-GR"/>
        </a:p>
      </dgm:t>
    </dgm:pt>
  </dgm:ptLst>
  <dgm:cxnLst>
    <dgm:cxn modelId="{7A2957FD-3BC8-44C0-B2CF-B6C8D0AE6D4A}" srcId="{001A33AD-C572-4758-AC84-1AC8CD4652B3}" destId="{EC1B4430-FE06-46D5-B50C-C29F0BF40F67}" srcOrd="4" destOrd="0" parTransId="{E262B054-AC9A-496C-8056-DEAF0E9521EA}" sibTransId="{F6BCA593-6039-455C-8C4C-A5DCA7B56EFC}"/>
    <dgm:cxn modelId="{ED30B937-9C44-44C5-930B-C9291F300B1D}" type="presOf" srcId="{E044FC68-560C-4AE3-97D7-1C338DF3A405}" destId="{2BE6E923-8BC9-45AA-8D39-DB64F78C71B3}" srcOrd="0" destOrd="0" presId="urn:microsoft.com/office/officeart/2005/8/layout/process4"/>
    <dgm:cxn modelId="{FF702B25-1255-4B53-8C75-7E1FDB506501}" type="presOf" srcId="{82079358-1399-45ED-8CAC-BC6595B70ACD}" destId="{8D1225AB-6E11-4B9B-8138-F9463B965E43}" srcOrd="0" destOrd="0" presId="urn:microsoft.com/office/officeart/2005/8/layout/process4"/>
    <dgm:cxn modelId="{2E7287FC-0813-4013-9399-275C46DD48ED}" type="presOf" srcId="{29123A45-EBDE-49A4-A07F-9369EC802170}" destId="{25AF82E5-55F3-4D24-AAB4-24793C6900F8}" srcOrd="0" destOrd="0" presId="urn:microsoft.com/office/officeart/2005/8/layout/process4"/>
    <dgm:cxn modelId="{A6B5408B-48E0-461A-AE5B-E97E7DD886F1}" srcId="{001A33AD-C572-4758-AC84-1AC8CD4652B3}" destId="{82079358-1399-45ED-8CAC-BC6595B70ACD}" srcOrd="2" destOrd="0" parTransId="{E605D108-8298-47E4-A8C2-8609BB7213E6}" sibTransId="{B928B3D1-D99C-4287-939A-2F90B28B9B68}"/>
    <dgm:cxn modelId="{7544E8FE-A939-4EBB-95E2-E59C7AB06419}" type="presOf" srcId="{85B798C6-5DEC-44D9-B66B-775B154EB291}" destId="{7E4D72ED-C85E-473C-AC0A-8F77B241E1FA}" srcOrd="0" destOrd="0" presId="urn:microsoft.com/office/officeart/2005/8/layout/process4"/>
    <dgm:cxn modelId="{20FD6A4E-448F-4CC8-BD0D-A48602E5DB2D}" srcId="{001A33AD-C572-4758-AC84-1AC8CD4652B3}" destId="{80C9DF00-2692-4C53-9701-5D0673CEB826}" srcOrd="5" destOrd="0" parTransId="{9EBE2AFD-A4C4-4B8F-88E3-3CAB64E7A98A}" sibTransId="{6B3793BB-DFC6-4E49-A430-E25B985EA1EB}"/>
    <dgm:cxn modelId="{AE145223-CCB6-4828-82EE-471CC780A9C4}" srcId="{001A33AD-C572-4758-AC84-1AC8CD4652B3}" destId="{29123A45-EBDE-49A4-A07F-9369EC802170}" srcOrd="1" destOrd="0" parTransId="{63CEE587-AB1C-44F6-A647-254CBE5FBC27}" sibTransId="{E9ADC7DE-7BEF-4BEB-A2F5-76319BD32B9F}"/>
    <dgm:cxn modelId="{3ADDDA9F-F3A9-4D1C-B1B3-9BB31F0F1F38}" srcId="{001A33AD-C572-4758-AC84-1AC8CD4652B3}" destId="{85B798C6-5DEC-44D9-B66B-775B154EB291}" srcOrd="0" destOrd="0" parTransId="{4A9134D6-B65E-468F-9CF5-6E62032F60E4}" sibTransId="{4FE7AB96-FAB7-4CF4-944E-A8CE2D4CDCED}"/>
    <dgm:cxn modelId="{E65C43D7-5275-44B6-9631-00199F198E80}" srcId="{001A33AD-C572-4758-AC84-1AC8CD4652B3}" destId="{E044FC68-560C-4AE3-97D7-1C338DF3A405}" srcOrd="3" destOrd="0" parTransId="{DC804F30-9402-4A46-81D9-6551FCE735CD}" sibTransId="{B7EC7A79-6E3E-4E4A-A703-C26D58C32CB5}"/>
    <dgm:cxn modelId="{842E4A7C-B091-4E50-9EC5-65BA3451AB31}" type="presOf" srcId="{EC1B4430-FE06-46D5-B50C-C29F0BF40F67}" destId="{24F2FFDE-B7A4-4272-AFA6-F45ACEEAD881}" srcOrd="0" destOrd="0" presId="urn:microsoft.com/office/officeart/2005/8/layout/process4"/>
    <dgm:cxn modelId="{3C634B46-D8ED-46A1-81B0-9027CAA23D10}" type="presOf" srcId="{80C9DF00-2692-4C53-9701-5D0673CEB826}" destId="{68956F60-5279-4C7A-9B14-86EDBA2136CB}" srcOrd="0" destOrd="0" presId="urn:microsoft.com/office/officeart/2005/8/layout/process4"/>
    <dgm:cxn modelId="{C10B7ED0-1091-4634-AFC2-E2F834B7AA87}" type="presOf" srcId="{001A33AD-C572-4758-AC84-1AC8CD4652B3}" destId="{514BC45F-0FC6-4257-A4D1-F734F3AC2675}" srcOrd="0" destOrd="0" presId="urn:microsoft.com/office/officeart/2005/8/layout/process4"/>
    <dgm:cxn modelId="{5281289C-5687-459C-816F-51F73E89A054}" type="presParOf" srcId="{514BC45F-0FC6-4257-A4D1-F734F3AC2675}" destId="{36EC2E79-FD70-4329-B129-81F0233C452A}" srcOrd="0" destOrd="0" presId="urn:microsoft.com/office/officeart/2005/8/layout/process4"/>
    <dgm:cxn modelId="{88A722C2-D115-4851-89F4-C67991900044}" type="presParOf" srcId="{36EC2E79-FD70-4329-B129-81F0233C452A}" destId="{68956F60-5279-4C7A-9B14-86EDBA2136CB}" srcOrd="0" destOrd="0" presId="urn:microsoft.com/office/officeart/2005/8/layout/process4"/>
    <dgm:cxn modelId="{A235A657-E40C-4315-BB5A-7A986F84B983}" type="presParOf" srcId="{514BC45F-0FC6-4257-A4D1-F734F3AC2675}" destId="{21252895-FF68-438E-8F00-0717CE26C0D8}" srcOrd="1" destOrd="0" presId="urn:microsoft.com/office/officeart/2005/8/layout/process4"/>
    <dgm:cxn modelId="{8BF2B1B7-E3BE-4CA8-B300-E4261DCD21DB}" type="presParOf" srcId="{514BC45F-0FC6-4257-A4D1-F734F3AC2675}" destId="{ADC2483C-DA4C-414E-BDAB-ACE169FFD7F9}" srcOrd="2" destOrd="0" presId="urn:microsoft.com/office/officeart/2005/8/layout/process4"/>
    <dgm:cxn modelId="{2FBF20A5-A90E-4DB8-8413-BB89E1F79ACD}" type="presParOf" srcId="{ADC2483C-DA4C-414E-BDAB-ACE169FFD7F9}" destId="{24F2FFDE-B7A4-4272-AFA6-F45ACEEAD881}" srcOrd="0" destOrd="0" presId="urn:microsoft.com/office/officeart/2005/8/layout/process4"/>
    <dgm:cxn modelId="{EF45AE2F-89C3-49C4-A4B9-6702289D31BE}" type="presParOf" srcId="{514BC45F-0FC6-4257-A4D1-F734F3AC2675}" destId="{8CB9F2E8-8F10-49F8-B083-5A703054564C}" srcOrd="3" destOrd="0" presId="urn:microsoft.com/office/officeart/2005/8/layout/process4"/>
    <dgm:cxn modelId="{924FB771-E5E2-4B7C-8831-CCBB16DDE8D8}" type="presParOf" srcId="{514BC45F-0FC6-4257-A4D1-F734F3AC2675}" destId="{BBBE07F3-F23A-46A2-A423-07D4D7207A73}" srcOrd="4" destOrd="0" presId="urn:microsoft.com/office/officeart/2005/8/layout/process4"/>
    <dgm:cxn modelId="{BA95A2C6-7684-4581-A0B9-EFAA06B1279E}" type="presParOf" srcId="{BBBE07F3-F23A-46A2-A423-07D4D7207A73}" destId="{2BE6E923-8BC9-45AA-8D39-DB64F78C71B3}" srcOrd="0" destOrd="0" presId="urn:microsoft.com/office/officeart/2005/8/layout/process4"/>
    <dgm:cxn modelId="{96CE44E0-271A-46CC-BA1D-FC2F561665A4}" type="presParOf" srcId="{514BC45F-0FC6-4257-A4D1-F734F3AC2675}" destId="{010EFD7A-2AD8-48C4-9B0C-0A2F6EDC58F6}" srcOrd="5" destOrd="0" presId="urn:microsoft.com/office/officeart/2005/8/layout/process4"/>
    <dgm:cxn modelId="{069621BB-BE1F-48E2-9106-6338F0553F81}" type="presParOf" srcId="{514BC45F-0FC6-4257-A4D1-F734F3AC2675}" destId="{123B0FF2-4E1C-4160-8636-D463AC739E98}" srcOrd="6" destOrd="0" presId="urn:microsoft.com/office/officeart/2005/8/layout/process4"/>
    <dgm:cxn modelId="{E3D18BA3-868E-4647-BB8A-90626ED2D689}" type="presParOf" srcId="{123B0FF2-4E1C-4160-8636-D463AC739E98}" destId="{8D1225AB-6E11-4B9B-8138-F9463B965E43}" srcOrd="0" destOrd="0" presId="urn:microsoft.com/office/officeart/2005/8/layout/process4"/>
    <dgm:cxn modelId="{1B50B4DB-BAA5-4A08-AFEF-C9545378531F}" type="presParOf" srcId="{514BC45F-0FC6-4257-A4D1-F734F3AC2675}" destId="{1F72CEE7-5A0F-43C2-AE84-81718DC7A67D}" srcOrd="7" destOrd="0" presId="urn:microsoft.com/office/officeart/2005/8/layout/process4"/>
    <dgm:cxn modelId="{ABDB1181-AF74-460A-BC4B-D416AA10D6C4}" type="presParOf" srcId="{514BC45F-0FC6-4257-A4D1-F734F3AC2675}" destId="{42EA3718-D6F7-401E-9FF7-8428B17FBCE7}" srcOrd="8" destOrd="0" presId="urn:microsoft.com/office/officeart/2005/8/layout/process4"/>
    <dgm:cxn modelId="{59081812-DCC6-4F7F-BA59-F8D8F2485C85}" type="presParOf" srcId="{42EA3718-D6F7-401E-9FF7-8428B17FBCE7}" destId="{25AF82E5-55F3-4D24-AAB4-24793C6900F8}" srcOrd="0" destOrd="0" presId="urn:microsoft.com/office/officeart/2005/8/layout/process4"/>
    <dgm:cxn modelId="{BE9528A3-4AFF-44A6-B096-57FABCFA9409}" type="presParOf" srcId="{514BC45F-0FC6-4257-A4D1-F734F3AC2675}" destId="{2F870874-A9C7-4036-A020-C2ACF81D4C10}" srcOrd="9" destOrd="0" presId="urn:microsoft.com/office/officeart/2005/8/layout/process4"/>
    <dgm:cxn modelId="{8DA9B242-0ADE-468A-8CB2-3B8C99C754B0}" type="presParOf" srcId="{514BC45F-0FC6-4257-A4D1-F734F3AC2675}" destId="{ACD9EA7A-EB01-4A15-AA20-A4093E0618AE}" srcOrd="10" destOrd="0" presId="urn:microsoft.com/office/officeart/2005/8/layout/process4"/>
    <dgm:cxn modelId="{D7809A26-2780-49A8-8CE3-FD572B501080}" type="presParOf" srcId="{ACD9EA7A-EB01-4A15-AA20-A4093E0618AE}" destId="{7E4D72ED-C85E-473C-AC0A-8F77B241E1FA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4A847D-8565-488D-9C3C-D29A57686950}" type="doc">
      <dgm:prSet loTypeId="urn:microsoft.com/office/officeart/2005/8/layout/arrow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4E49080-BA53-41A8-A1DD-462932802FC4}">
      <dgm:prSet phldrT="[Κείμενο]" custT="1"/>
      <dgm:spPr/>
      <dgm:t>
        <a:bodyPr/>
        <a:lstStyle/>
        <a:p>
          <a:pPr algn="ctr"/>
          <a:r>
            <a:rPr lang="el-GR" sz="1800" b="1" u="sng" dirty="0" smtClean="0">
              <a:solidFill>
                <a:srgbClr val="FF0000"/>
              </a:solidFill>
            </a:rPr>
            <a:t>Παραγωγικά  αγαθά</a:t>
          </a:r>
        </a:p>
        <a:p>
          <a:pPr algn="just"/>
          <a:r>
            <a:rPr lang="el-GR" sz="1600" b="1" dirty="0" smtClean="0">
              <a:solidFill>
                <a:schemeClr val="tx1"/>
              </a:solidFill>
            </a:rPr>
            <a:t>Αγαθά που χρησιμοποιούνται για την παραγωγή άλλων αγαθών, όπως τα κτίρια, τα μηχανήματα κ.ά.</a:t>
          </a:r>
          <a:endParaRPr lang="el-GR" sz="1600" dirty="0">
            <a:solidFill>
              <a:schemeClr val="tx1"/>
            </a:solidFill>
          </a:endParaRPr>
        </a:p>
      </dgm:t>
    </dgm:pt>
    <dgm:pt modelId="{2BBA2364-DFC1-4884-9478-BB22D7C950FA}" type="parTrans" cxnId="{3D4D3BA6-A741-41F4-9743-B2932A7278B0}">
      <dgm:prSet/>
      <dgm:spPr/>
      <dgm:t>
        <a:bodyPr/>
        <a:lstStyle/>
        <a:p>
          <a:endParaRPr lang="el-GR"/>
        </a:p>
      </dgm:t>
    </dgm:pt>
    <dgm:pt modelId="{E724E463-2EFF-4210-9A95-4EFDE233F952}" type="sibTrans" cxnId="{3D4D3BA6-A741-41F4-9743-B2932A7278B0}">
      <dgm:prSet/>
      <dgm:spPr/>
      <dgm:t>
        <a:bodyPr/>
        <a:lstStyle/>
        <a:p>
          <a:endParaRPr lang="el-GR"/>
        </a:p>
      </dgm:t>
    </dgm:pt>
    <dgm:pt modelId="{55EE0F5A-133D-41C3-9D26-46049214785D}">
      <dgm:prSet phldrT="[Κείμενο]" custT="1"/>
      <dgm:spPr/>
      <dgm:t>
        <a:bodyPr/>
        <a:lstStyle/>
        <a:p>
          <a:pPr algn="ctr"/>
          <a:r>
            <a:rPr lang="el-GR" sz="1800" b="1" u="sng" dirty="0" smtClean="0">
              <a:solidFill>
                <a:srgbClr val="FF0000"/>
              </a:solidFill>
            </a:rPr>
            <a:t>Καταναλωτικά αγαθά </a:t>
          </a:r>
        </a:p>
        <a:p>
          <a:pPr algn="just"/>
          <a:r>
            <a:rPr lang="el-GR" sz="1600" b="1" dirty="0" smtClean="0">
              <a:solidFill>
                <a:schemeClr val="tx1"/>
              </a:solidFill>
            </a:rPr>
            <a:t>Αγαθά που τα χρησιμοποιούνται για την άμεση ικανοποίηση των αναγκών των ανθρώπων π.χ. τρόφιμα, ρούχα κ.ά.</a:t>
          </a:r>
          <a:endParaRPr lang="el-GR" sz="1600" b="1" dirty="0">
            <a:solidFill>
              <a:schemeClr val="tx1"/>
            </a:solidFill>
          </a:endParaRPr>
        </a:p>
      </dgm:t>
    </dgm:pt>
    <dgm:pt modelId="{06ACB1E9-5B75-4F47-B989-F2E3AC6E01CD}" type="parTrans" cxnId="{23DF576D-900A-4FEA-A7A8-9A1A72F3EFA0}">
      <dgm:prSet/>
      <dgm:spPr/>
      <dgm:t>
        <a:bodyPr/>
        <a:lstStyle/>
        <a:p>
          <a:endParaRPr lang="el-GR"/>
        </a:p>
      </dgm:t>
    </dgm:pt>
    <dgm:pt modelId="{9894D3CB-AB36-4FBB-90AF-172AED722172}" type="sibTrans" cxnId="{23DF576D-900A-4FEA-A7A8-9A1A72F3EFA0}">
      <dgm:prSet/>
      <dgm:spPr/>
      <dgm:t>
        <a:bodyPr/>
        <a:lstStyle/>
        <a:p>
          <a:endParaRPr lang="el-GR"/>
        </a:p>
      </dgm:t>
    </dgm:pt>
    <dgm:pt modelId="{D98576DE-5211-47B3-8F77-F9D7275B410A}" type="pres">
      <dgm:prSet presAssocID="{504A847D-8565-488D-9C3C-D29A57686950}" presName="compositeShape" presStyleCnt="0">
        <dgm:presLayoutVars>
          <dgm:chMax val="2"/>
          <dgm:dir/>
          <dgm:resizeHandles val="exact"/>
        </dgm:presLayoutVars>
      </dgm:prSet>
      <dgm:spPr/>
    </dgm:pt>
    <dgm:pt modelId="{D2544CB2-7992-4BB7-80F4-FAE332D6C816}" type="pres">
      <dgm:prSet presAssocID="{504A847D-8565-488D-9C3C-D29A57686950}" presName="ribbon" presStyleLbl="node1" presStyleIdx="0" presStyleCnt="1" custLinFactNeighborX="-8333" custLinFactNeighborY="38281"/>
      <dgm:spPr>
        <a:solidFill>
          <a:srgbClr val="7DCAFF"/>
        </a:solidFill>
      </dgm:spPr>
    </dgm:pt>
    <dgm:pt modelId="{8EA97084-7532-4899-A963-09D51DB12A5A}" type="pres">
      <dgm:prSet presAssocID="{504A847D-8565-488D-9C3C-D29A57686950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C2194C9-7217-43AB-8815-B9ED32C0E42D}" type="pres">
      <dgm:prSet presAssocID="{504A847D-8565-488D-9C3C-D29A57686950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3DF576D-900A-4FEA-A7A8-9A1A72F3EFA0}" srcId="{504A847D-8565-488D-9C3C-D29A57686950}" destId="{55EE0F5A-133D-41C3-9D26-46049214785D}" srcOrd="1" destOrd="0" parTransId="{06ACB1E9-5B75-4F47-B989-F2E3AC6E01CD}" sibTransId="{9894D3CB-AB36-4FBB-90AF-172AED722172}"/>
    <dgm:cxn modelId="{519F8837-BAA4-456B-90D2-6195EA052ED7}" type="presOf" srcId="{D4E49080-BA53-41A8-A1DD-462932802FC4}" destId="{8EA97084-7532-4899-A963-09D51DB12A5A}" srcOrd="0" destOrd="0" presId="urn:microsoft.com/office/officeart/2005/8/layout/arrow6"/>
    <dgm:cxn modelId="{3D4D3BA6-A741-41F4-9743-B2932A7278B0}" srcId="{504A847D-8565-488D-9C3C-D29A57686950}" destId="{D4E49080-BA53-41A8-A1DD-462932802FC4}" srcOrd="0" destOrd="0" parTransId="{2BBA2364-DFC1-4884-9478-BB22D7C950FA}" sibTransId="{E724E463-2EFF-4210-9A95-4EFDE233F952}"/>
    <dgm:cxn modelId="{E5003C1D-CE2C-41B0-8973-D04A2484F8B9}" type="presOf" srcId="{55EE0F5A-133D-41C3-9D26-46049214785D}" destId="{0C2194C9-7217-43AB-8815-B9ED32C0E42D}" srcOrd="0" destOrd="0" presId="urn:microsoft.com/office/officeart/2005/8/layout/arrow6"/>
    <dgm:cxn modelId="{6EB78473-BD7E-42A1-B3E5-1F1378D3D7C6}" type="presOf" srcId="{504A847D-8565-488D-9C3C-D29A57686950}" destId="{D98576DE-5211-47B3-8F77-F9D7275B410A}" srcOrd="0" destOrd="0" presId="urn:microsoft.com/office/officeart/2005/8/layout/arrow6"/>
    <dgm:cxn modelId="{08419D58-7BC5-4C36-9784-B18BC44BB4E0}" type="presParOf" srcId="{D98576DE-5211-47B3-8F77-F9D7275B410A}" destId="{D2544CB2-7992-4BB7-80F4-FAE332D6C816}" srcOrd="0" destOrd="0" presId="urn:microsoft.com/office/officeart/2005/8/layout/arrow6"/>
    <dgm:cxn modelId="{1F229E4C-AD9B-4293-8048-ABA68600A337}" type="presParOf" srcId="{D98576DE-5211-47B3-8F77-F9D7275B410A}" destId="{8EA97084-7532-4899-A963-09D51DB12A5A}" srcOrd="1" destOrd="0" presId="urn:microsoft.com/office/officeart/2005/8/layout/arrow6"/>
    <dgm:cxn modelId="{13FC21E7-950C-4187-B538-70C180160A22}" type="presParOf" srcId="{D98576DE-5211-47B3-8F77-F9D7275B410A}" destId="{0C2194C9-7217-43AB-8815-B9ED32C0E42D}" srcOrd="2" destOrd="0" presId="urn:microsoft.com/office/officeart/2005/8/layout/arrow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0C04BD-EE44-41A5-BF77-562CAF37E4EB}" type="doc">
      <dgm:prSet loTypeId="urn:microsoft.com/office/officeart/2005/8/layout/arrow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D84E325-E73B-4B62-B0AD-6500F24A50B2}">
      <dgm:prSet phldrT="[Κείμενο]" custT="1"/>
      <dgm:spPr/>
      <dgm:t>
        <a:bodyPr/>
        <a:lstStyle/>
        <a:p>
          <a:pPr algn="ctr"/>
          <a:r>
            <a:rPr lang="el-GR" sz="2200" b="1" u="sng" dirty="0" smtClean="0">
              <a:solidFill>
                <a:srgbClr val="FF0000"/>
              </a:solidFill>
            </a:rPr>
            <a:t>Διαρκή αγαθά</a:t>
          </a:r>
          <a:r>
            <a:rPr lang="el-GR" sz="2200" b="1" dirty="0" smtClean="0">
              <a:solidFill>
                <a:srgbClr val="FF0000"/>
              </a:solidFill>
            </a:rPr>
            <a:t> </a:t>
          </a:r>
        </a:p>
        <a:p>
          <a:pPr algn="just"/>
          <a:r>
            <a:rPr lang="el-GR" sz="2000" b="1" dirty="0" smtClean="0"/>
            <a:t>Αγαθά που έχουν σχετικά μεγάλη χρονική διάρκεια, όπως τα αυτοκίνητα, τα ηλεκτρονικά είδη κ.ά.</a:t>
          </a:r>
          <a:br>
            <a:rPr lang="el-GR" sz="2000" b="1" dirty="0" smtClean="0"/>
          </a:br>
          <a:endParaRPr lang="el-GR" sz="2000" dirty="0"/>
        </a:p>
      </dgm:t>
    </dgm:pt>
    <dgm:pt modelId="{20DAE472-42C1-41ED-BE86-F99E268D0F17}" type="parTrans" cxnId="{2DEBA9D9-740B-43D5-9B1F-B55A40E59A31}">
      <dgm:prSet/>
      <dgm:spPr/>
      <dgm:t>
        <a:bodyPr/>
        <a:lstStyle/>
        <a:p>
          <a:endParaRPr lang="el-GR"/>
        </a:p>
      </dgm:t>
    </dgm:pt>
    <dgm:pt modelId="{0C760F53-5129-4D2A-A393-63E660E5CDC5}" type="sibTrans" cxnId="{2DEBA9D9-740B-43D5-9B1F-B55A40E59A31}">
      <dgm:prSet/>
      <dgm:spPr/>
      <dgm:t>
        <a:bodyPr/>
        <a:lstStyle/>
        <a:p>
          <a:endParaRPr lang="el-GR"/>
        </a:p>
      </dgm:t>
    </dgm:pt>
    <dgm:pt modelId="{8A1232A4-D8E8-4B6B-8C80-CED3ED7C8DF7}">
      <dgm:prSet phldrT="[Κείμενο]" custT="1"/>
      <dgm:spPr/>
      <dgm:t>
        <a:bodyPr/>
        <a:lstStyle/>
        <a:p>
          <a:pPr algn="ctr"/>
          <a:r>
            <a:rPr lang="el-GR" sz="2200" b="1" u="sng" dirty="0" smtClean="0">
              <a:solidFill>
                <a:srgbClr val="2FABFF"/>
              </a:solidFill>
            </a:rPr>
            <a:t>Μη διαρκή αγαθά</a:t>
          </a:r>
        </a:p>
        <a:p>
          <a:pPr algn="just"/>
          <a:r>
            <a:rPr lang="el-GR" sz="2000" b="1" dirty="0" smtClean="0"/>
            <a:t>Αγαθά που έχουν σχετικά μικρή χρονική διάρκεια, όπως τα τρόφιμα, τα ρούχα κ.ά</a:t>
          </a:r>
          <a:r>
            <a:rPr lang="el-GR" sz="2400" b="1" dirty="0" smtClean="0"/>
            <a:t>.</a:t>
          </a:r>
          <a:endParaRPr lang="el-GR" sz="2400" dirty="0"/>
        </a:p>
      </dgm:t>
    </dgm:pt>
    <dgm:pt modelId="{FA8590D1-F92C-4011-B1F0-EBC7D487B981}" type="parTrans" cxnId="{0275427F-8AE0-479D-A581-DB63E31D74CD}">
      <dgm:prSet/>
      <dgm:spPr/>
      <dgm:t>
        <a:bodyPr/>
        <a:lstStyle/>
        <a:p>
          <a:endParaRPr lang="el-GR"/>
        </a:p>
      </dgm:t>
    </dgm:pt>
    <dgm:pt modelId="{9D42FDE1-D232-4E15-AEE5-64D58C448A78}" type="sibTrans" cxnId="{0275427F-8AE0-479D-A581-DB63E31D74CD}">
      <dgm:prSet/>
      <dgm:spPr/>
      <dgm:t>
        <a:bodyPr/>
        <a:lstStyle/>
        <a:p>
          <a:endParaRPr lang="el-GR"/>
        </a:p>
      </dgm:t>
    </dgm:pt>
    <dgm:pt modelId="{B88D5038-44D6-43DD-87D1-C9D614A3B1A0}" type="pres">
      <dgm:prSet presAssocID="{C10C04BD-EE44-41A5-BF77-562CAF37E4EB}" presName="compositeShape" presStyleCnt="0">
        <dgm:presLayoutVars>
          <dgm:chMax val="2"/>
          <dgm:dir/>
          <dgm:resizeHandles val="exact"/>
        </dgm:presLayoutVars>
      </dgm:prSet>
      <dgm:spPr/>
    </dgm:pt>
    <dgm:pt modelId="{08203D28-CF12-43F0-B28B-3635A453AA62}" type="pres">
      <dgm:prSet presAssocID="{4D84E325-E73B-4B62-B0AD-6500F24A50B2}" presName="upArrow" presStyleLbl="node1" presStyleIdx="0" presStyleCnt="2"/>
      <dgm:spPr>
        <a:solidFill>
          <a:srgbClr val="FF0000"/>
        </a:solidFill>
      </dgm:spPr>
    </dgm:pt>
    <dgm:pt modelId="{3A578596-2D42-4DC5-BD4C-41E537CB7DD1}" type="pres">
      <dgm:prSet presAssocID="{4D84E325-E73B-4B62-B0AD-6500F24A50B2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65C837-837C-4FDE-A718-8D70BA6A3097}" type="pres">
      <dgm:prSet presAssocID="{8A1232A4-D8E8-4B6B-8C80-CED3ED7C8DF7}" presName="downArrow" presStyleLbl="node1" presStyleIdx="1" presStyleCnt="2"/>
      <dgm:spPr>
        <a:solidFill>
          <a:srgbClr val="2FABFF"/>
        </a:solidFill>
      </dgm:spPr>
    </dgm:pt>
    <dgm:pt modelId="{BEF34E74-D303-4394-BA1E-9FA046ED1C0D}" type="pres">
      <dgm:prSet presAssocID="{8A1232A4-D8E8-4B6B-8C80-CED3ED7C8DF7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6F509ED-C985-45BF-B0BD-DD09AE411BBB}" type="presOf" srcId="{8A1232A4-D8E8-4B6B-8C80-CED3ED7C8DF7}" destId="{BEF34E74-D303-4394-BA1E-9FA046ED1C0D}" srcOrd="0" destOrd="0" presId="urn:microsoft.com/office/officeart/2005/8/layout/arrow4"/>
    <dgm:cxn modelId="{2DEBA9D9-740B-43D5-9B1F-B55A40E59A31}" srcId="{C10C04BD-EE44-41A5-BF77-562CAF37E4EB}" destId="{4D84E325-E73B-4B62-B0AD-6500F24A50B2}" srcOrd="0" destOrd="0" parTransId="{20DAE472-42C1-41ED-BE86-F99E268D0F17}" sibTransId="{0C760F53-5129-4D2A-A393-63E660E5CDC5}"/>
    <dgm:cxn modelId="{0275427F-8AE0-479D-A581-DB63E31D74CD}" srcId="{C10C04BD-EE44-41A5-BF77-562CAF37E4EB}" destId="{8A1232A4-D8E8-4B6B-8C80-CED3ED7C8DF7}" srcOrd="1" destOrd="0" parTransId="{FA8590D1-F92C-4011-B1F0-EBC7D487B981}" sibTransId="{9D42FDE1-D232-4E15-AEE5-64D58C448A78}"/>
    <dgm:cxn modelId="{7380CACC-585A-47CF-BA65-732709C4EA2E}" type="presOf" srcId="{4D84E325-E73B-4B62-B0AD-6500F24A50B2}" destId="{3A578596-2D42-4DC5-BD4C-41E537CB7DD1}" srcOrd="0" destOrd="0" presId="urn:microsoft.com/office/officeart/2005/8/layout/arrow4"/>
    <dgm:cxn modelId="{4808F9F9-A9F5-4AF4-9599-922EC476B578}" type="presOf" srcId="{C10C04BD-EE44-41A5-BF77-562CAF37E4EB}" destId="{B88D5038-44D6-43DD-87D1-C9D614A3B1A0}" srcOrd="0" destOrd="0" presId="urn:microsoft.com/office/officeart/2005/8/layout/arrow4"/>
    <dgm:cxn modelId="{FB3FC944-E989-42FB-8CEC-F7130BED0E7D}" type="presParOf" srcId="{B88D5038-44D6-43DD-87D1-C9D614A3B1A0}" destId="{08203D28-CF12-43F0-B28B-3635A453AA62}" srcOrd="0" destOrd="0" presId="urn:microsoft.com/office/officeart/2005/8/layout/arrow4"/>
    <dgm:cxn modelId="{95713487-2E84-4081-8307-AD77B79E5D73}" type="presParOf" srcId="{B88D5038-44D6-43DD-87D1-C9D614A3B1A0}" destId="{3A578596-2D42-4DC5-BD4C-41E537CB7DD1}" srcOrd="1" destOrd="0" presId="urn:microsoft.com/office/officeart/2005/8/layout/arrow4"/>
    <dgm:cxn modelId="{BFB99012-9D03-4299-83B1-A38979763EA0}" type="presParOf" srcId="{B88D5038-44D6-43DD-87D1-C9D614A3B1A0}" destId="{EB65C837-837C-4FDE-A718-8D70BA6A3097}" srcOrd="2" destOrd="0" presId="urn:microsoft.com/office/officeart/2005/8/layout/arrow4"/>
    <dgm:cxn modelId="{3CE3F534-8165-476E-8AE6-6F5228B74B61}" type="presParOf" srcId="{B88D5038-44D6-43DD-87D1-C9D614A3B1A0}" destId="{BEF34E74-D303-4394-BA1E-9FA046ED1C0D}" srcOrd="3" destOrd="0" presId="urn:microsoft.com/office/officeart/2005/8/layout/arrow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5105-AFFE-4CF4-966E-FA66638F53D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ACCE2-AD1C-4EF7-BDEC-F4AF557CA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ACCE2-AD1C-4EF7-BDEC-F4AF557CA707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ACCE2-AD1C-4EF7-BDEC-F4AF557CA707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ACCE2-AD1C-4EF7-BDEC-F4AF557CA707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ACCE2-AD1C-4EF7-BDEC-F4AF557CA707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ACCE2-AD1C-4EF7-BDEC-F4AF557CA707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ACCE2-AD1C-4EF7-BDEC-F4AF557CA707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ACCE2-AD1C-4EF7-BDEC-F4AF557CA707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43170-701F-46ED-9E09-7DDD5A5074CE}" type="datetimeFigureOut">
              <a:rPr lang="el-GR" smtClean="0"/>
              <a:pPr/>
              <a:t>30/7/2016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BC467-BA3C-4832-BCE7-F84503A4ADF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857356" y="0"/>
            <a:ext cx="5786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2</a:t>
            </a:r>
            <a:r>
              <a:rPr lang="el-GR" sz="2400" b="1" dirty="0" smtClean="0">
                <a:solidFill>
                  <a:srgbClr val="0000FF"/>
                </a:solidFill>
              </a:rPr>
              <a:t>.</a:t>
            </a:r>
            <a:r>
              <a:rPr lang="en-US" sz="2400" b="1" dirty="0" smtClean="0">
                <a:solidFill>
                  <a:srgbClr val="0000FF"/>
                </a:solidFill>
              </a:rPr>
              <a:t>2.</a:t>
            </a:r>
            <a:r>
              <a:rPr lang="el-GR" sz="2400" b="1" dirty="0" smtClean="0">
                <a:solidFill>
                  <a:srgbClr val="0000FF"/>
                </a:solidFill>
              </a:rPr>
              <a:t> Ο οικονομικός ρόλος της οικογένειας.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5" name="14 - Εικόνα" descr="consumerism_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2000233" cy="1570516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0" y="157161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/>
              <a:t>H</a:t>
            </a:r>
            <a:r>
              <a:rPr lang="el-GR" sz="2000" b="1" dirty="0" smtClean="0"/>
              <a:t> </a:t>
            </a:r>
            <a:r>
              <a:rPr lang="el-GR" sz="2000" b="1" i="1" dirty="0" smtClean="0">
                <a:solidFill>
                  <a:srgbClr val="FF0000"/>
                </a:solidFill>
              </a:rPr>
              <a:t>οικογένεια</a:t>
            </a:r>
            <a:r>
              <a:rPr lang="el-GR" sz="2000" b="1" dirty="0" smtClean="0"/>
              <a:t> </a:t>
            </a:r>
            <a:r>
              <a:rPr lang="el-GR" sz="2000" b="1" dirty="0" smtClean="0"/>
              <a:t>έχει </a:t>
            </a:r>
            <a:r>
              <a:rPr lang="el-GR" sz="2000" b="1" i="1" dirty="0" smtClean="0">
                <a:solidFill>
                  <a:srgbClr val="FF0000"/>
                </a:solidFill>
              </a:rPr>
              <a:t>σημαντικό </a:t>
            </a:r>
            <a:r>
              <a:rPr lang="el-GR" sz="2000" b="1" i="1" dirty="0" smtClean="0">
                <a:solidFill>
                  <a:srgbClr val="FF0000"/>
                </a:solidFill>
              </a:rPr>
              <a:t>οικονομικό ρόλο μέσα στην κοινωνία,</a:t>
            </a:r>
            <a:r>
              <a:rPr lang="el-GR" sz="2000" b="1" dirty="0" smtClean="0"/>
              <a:t> αφού </a:t>
            </a:r>
            <a:r>
              <a:rPr lang="el-GR" sz="2000" b="1" i="1" dirty="0" smtClean="0">
                <a:solidFill>
                  <a:srgbClr val="FF0000"/>
                </a:solidFill>
              </a:rPr>
              <a:t>καταναλώνει</a:t>
            </a:r>
            <a:r>
              <a:rPr lang="el-GR" sz="2000" b="1" dirty="0" smtClean="0"/>
              <a:t> και </a:t>
            </a:r>
            <a:r>
              <a:rPr lang="el-GR" sz="2000" b="1" i="1" dirty="0" smtClean="0">
                <a:solidFill>
                  <a:srgbClr val="FF0000"/>
                </a:solidFill>
              </a:rPr>
              <a:t>παράγει αγαθά</a:t>
            </a:r>
            <a:r>
              <a:rPr lang="el-GR" sz="2000" b="1" i="1" dirty="0" smtClean="0">
                <a:solidFill>
                  <a:srgbClr val="FF0000"/>
                </a:solidFill>
              </a:rPr>
              <a:t>. </a:t>
            </a:r>
            <a:r>
              <a:rPr lang="el-GR" sz="2000" b="1" dirty="0" smtClean="0"/>
              <a:t>Δηλαδή, </a:t>
            </a:r>
            <a:r>
              <a:rPr lang="el-GR" sz="2000" b="1" i="1" dirty="0" smtClean="0">
                <a:solidFill>
                  <a:srgbClr val="FF0000"/>
                </a:solidFill>
              </a:rPr>
              <a:t>αγοράζει αγαθά για να ικανοποιήσει τις ανάγκες της</a:t>
            </a:r>
            <a:r>
              <a:rPr lang="el-GR" sz="2000" b="1" dirty="0" smtClean="0"/>
              <a:t> και επομένως </a:t>
            </a:r>
            <a:r>
              <a:rPr lang="el-GR" sz="2000" b="1" i="1" dirty="0" smtClean="0">
                <a:solidFill>
                  <a:srgbClr val="FF0000"/>
                </a:solidFill>
              </a:rPr>
              <a:t>καταναλώνει, </a:t>
            </a:r>
            <a:r>
              <a:rPr lang="el-GR" sz="2000" b="1" dirty="0" smtClean="0"/>
              <a:t>αλλά και </a:t>
            </a:r>
            <a:r>
              <a:rPr lang="el-GR" sz="2000" b="1" i="1" dirty="0" smtClean="0">
                <a:solidFill>
                  <a:srgbClr val="FF0000"/>
                </a:solidFill>
              </a:rPr>
              <a:t>παράγει, αφού μπορεί να παράγει διάφορα αγαθά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στο </a:t>
            </a:r>
            <a:r>
              <a:rPr lang="el-GR" sz="2000" b="1" i="1" dirty="0" smtClean="0">
                <a:solidFill>
                  <a:srgbClr val="FF0000"/>
                </a:solidFill>
              </a:rPr>
              <a:t>σπίτι</a:t>
            </a:r>
            <a:r>
              <a:rPr lang="el-GR" sz="2000" b="1" dirty="0" smtClean="0"/>
              <a:t> (οικιακή παραγωγή). </a:t>
            </a:r>
            <a:endParaRPr lang="el-GR" sz="2000" b="1" dirty="0"/>
          </a:p>
        </p:txBody>
      </p:sp>
      <p:pic>
        <p:nvPicPr>
          <p:cNvPr id="7" name="6 - Εικόνα" descr="Shopp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46" y="2928934"/>
            <a:ext cx="4786346" cy="35882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857356" y="0"/>
            <a:ext cx="5786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2.</a:t>
            </a:r>
            <a:r>
              <a:rPr lang="el-GR" sz="2400" b="1" dirty="0" smtClean="0">
                <a:solidFill>
                  <a:srgbClr val="FF0000"/>
                </a:solidFill>
              </a:rPr>
              <a:t> Ο οικονομικός ρόλος της οικογένειας.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5" name="14 - Εικόνα" descr="consumerism_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2000233" cy="1570516"/>
          </a:xfrm>
          <a:prstGeom prst="rect">
            <a:avLst/>
          </a:prstGeom>
        </p:spPr>
      </p:pic>
      <p:graphicFrame>
        <p:nvGraphicFramePr>
          <p:cNvPr id="18" name="17 - Διάγραμμα"/>
          <p:cNvGraphicFramePr/>
          <p:nvPr/>
        </p:nvGraphicFramePr>
        <p:xfrm>
          <a:off x="428596" y="2000240"/>
          <a:ext cx="8358246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9" name="18 - Ορθογώνιο"/>
          <p:cNvSpPr/>
          <p:nvPr/>
        </p:nvSpPr>
        <p:spPr>
          <a:xfrm>
            <a:off x="0" y="150017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u="sng" dirty="0" smtClean="0">
                <a:solidFill>
                  <a:srgbClr val="0000FF"/>
                </a:solidFill>
              </a:rPr>
              <a:t>Η </a:t>
            </a:r>
            <a:r>
              <a:rPr lang="el-GR" sz="2000" b="1" u="sng" dirty="0" smtClean="0">
                <a:solidFill>
                  <a:srgbClr val="0000FF"/>
                </a:solidFill>
              </a:rPr>
              <a:t>οικογένεια </a:t>
            </a:r>
            <a:r>
              <a:rPr lang="el-GR" sz="2000" b="1" u="sng" dirty="0" smtClean="0">
                <a:solidFill>
                  <a:srgbClr val="0000FF"/>
                </a:solidFill>
              </a:rPr>
              <a:t>είναι σημαντικός παράγοντας ανάπτυξης μιας οικονομίας γιατί:</a:t>
            </a:r>
            <a:r>
              <a:rPr lang="el-GR" sz="2000" b="1" dirty="0" smtClean="0">
                <a:solidFill>
                  <a:srgbClr val="0000FF"/>
                </a:solidFill>
              </a:rPr>
              <a:t> </a:t>
            </a:r>
            <a:endParaRPr lang="el-GR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857356" y="0"/>
            <a:ext cx="5786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2.</a:t>
            </a:r>
            <a:r>
              <a:rPr lang="el-GR" sz="2400" b="1" dirty="0" smtClean="0">
                <a:solidFill>
                  <a:srgbClr val="FF0000"/>
                </a:solidFill>
              </a:rPr>
              <a:t> Ο οικονομικός ρόλος της οικογένειας.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5" name="14 - Εικόνα" descr="consumerism_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2000233" cy="1570516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0" y="142873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i="1" dirty="0" smtClean="0">
                <a:solidFill>
                  <a:srgbClr val="FF0000"/>
                </a:solidFill>
              </a:rPr>
              <a:t>Σκοπός </a:t>
            </a:r>
            <a:r>
              <a:rPr lang="el-GR" sz="2000" b="1" i="1" dirty="0" smtClean="0">
                <a:solidFill>
                  <a:srgbClr val="FF0000"/>
                </a:solidFill>
              </a:rPr>
              <a:t>της οικογένειας</a:t>
            </a:r>
            <a:r>
              <a:rPr lang="el-GR" sz="2000" b="1" dirty="0" smtClean="0"/>
              <a:t> (και κάθε ατόμου) είναι η </a:t>
            </a:r>
            <a:r>
              <a:rPr lang="el-GR" sz="2000" b="1" i="1" dirty="0" smtClean="0">
                <a:solidFill>
                  <a:srgbClr val="FF0000"/>
                </a:solidFill>
              </a:rPr>
              <a:t>κατανάλωση των αγαθών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υπηρεσιών, </a:t>
            </a:r>
            <a:r>
              <a:rPr lang="el-GR" sz="2000" b="1" dirty="0" smtClean="0"/>
              <a:t>προκειμένου</a:t>
            </a:r>
            <a:r>
              <a:rPr lang="el-GR" sz="2000" b="1" i="1" dirty="0" smtClean="0">
                <a:solidFill>
                  <a:srgbClr val="FF0000"/>
                </a:solidFill>
              </a:rPr>
              <a:t> να ικανοποιηθούν όλο και περισσότερες ατομικές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οικογενειακές ανάγκες. </a:t>
            </a:r>
          </a:p>
          <a:p>
            <a:pPr algn="ctr"/>
            <a:r>
              <a:rPr lang="el-GR" sz="2000" b="1" u="sng" dirty="0" smtClean="0">
                <a:solidFill>
                  <a:srgbClr val="0000FF"/>
                </a:solidFill>
              </a:rPr>
              <a:t>Μια οικογένεια πριν αγοράσει ένα αγαθό:</a:t>
            </a:r>
            <a:endParaRPr lang="el-GR" sz="2000" b="1" u="sng" dirty="0">
              <a:solidFill>
                <a:srgbClr val="0000FF"/>
              </a:solidFill>
            </a:endParaRPr>
          </a:p>
        </p:txBody>
      </p:sp>
      <p:graphicFrame>
        <p:nvGraphicFramePr>
          <p:cNvPr id="8" name="7 - Διάγραμμα"/>
          <p:cNvGraphicFramePr/>
          <p:nvPr/>
        </p:nvGraphicFramePr>
        <p:xfrm>
          <a:off x="214282" y="2857496"/>
          <a:ext cx="8715436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- Ορθογώνιο"/>
          <p:cNvSpPr/>
          <p:nvPr/>
        </p:nvSpPr>
        <p:spPr>
          <a:xfrm>
            <a:off x="0" y="5715016"/>
            <a:ext cx="90011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u="sng" dirty="0" smtClean="0">
                <a:solidFill>
                  <a:srgbClr val="0000FF"/>
                </a:solidFill>
              </a:rPr>
              <a:t>Η διαφήμιση παίζει σημαντικό ρόλο και επηρεάζει την απόφαση του καταναλωτή για τις αγορές προϊόντων και υπηρεσιών.</a:t>
            </a:r>
            <a:r>
              <a:rPr lang="el-GR" sz="2000" b="1" dirty="0" smtClean="0">
                <a:solidFill>
                  <a:srgbClr val="0000FF"/>
                </a:solidFill>
              </a:rPr>
              <a:t> </a:t>
            </a:r>
            <a:endParaRPr lang="el-GR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857356" y="0"/>
            <a:ext cx="5786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2.</a:t>
            </a:r>
            <a:r>
              <a:rPr lang="el-GR" sz="2400" b="1" dirty="0" smtClean="0">
                <a:solidFill>
                  <a:srgbClr val="FF0000"/>
                </a:solidFill>
              </a:rPr>
              <a:t> Ο οικονομικός ρόλος της οικογένειας.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5" name="14 - Εικόνα" descr="consumerism_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2000233" cy="1570516"/>
          </a:xfrm>
          <a:prstGeom prst="rect">
            <a:avLst/>
          </a:prstGeom>
        </p:spPr>
      </p:pic>
      <p:graphicFrame>
        <p:nvGraphicFramePr>
          <p:cNvPr id="6" name="5 - Διάγραμμα"/>
          <p:cNvGraphicFramePr/>
          <p:nvPr/>
        </p:nvGraphicFramePr>
        <p:xfrm>
          <a:off x="428596" y="857232"/>
          <a:ext cx="8429684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- Ορθογώνιο"/>
          <p:cNvSpPr/>
          <p:nvPr/>
        </p:nvSpPr>
        <p:spPr>
          <a:xfrm>
            <a:off x="0" y="4643446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i="1" dirty="0" smtClean="0">
                <a:solidFill>
                  <a:srgbClr val="FF0000"/>
                </a:solidFill>
              </a:rPr>
              <a:t>           Τα </a:t>
            </a:r>
            <a:r>
              <a:rPr lang="el-GR" sz="2000" b="1" i="1" dirty="0" smtClean="0">
                <a:solidFill>
                  <a:srgbClr val="FF0000"/>
                </a:solidFill>
              </a:rPr>
              <a:t>αγαθά ανάλογα με τη χρήση </a:t>
            </a:r>
            <a:r>
              <a:rPr lang="el-GR" sz="2000" b="1" i="1" dirty="0" smtClean="0">
                <a:solidFill>
                  <a:srgbClr val="FF0000"/>
                </a:solidFill>
              </a:rPr>
              <a:t>τους, </a:t>
            </a:r>
            <a:r>
              <a:rPr lang="el-GR" sz="2000" b="1" dirty="0" smtClean="0"/>
              <a:t>μπορούν να είναι </a:t>
            </a:r>
            <a:r>
              <a:rPr lang="el-GR" sz="2000" b="1" i="1" dirty="0" smtClean="0">
                <a:solidFill>
                  <a:srgbClr val="FF0000"/>
                </a:solidFill>
              </a:rPr>
              <a:t>άλλοτε καταναλωτικά </a:t>
            </a:r>
            <a:r>
              <a:rPr lang="el-GR" sz="2000" b="1" dirty="0" smtClean="0"/>
              <a:t>και </a:t>
            </a:r>
            <a:r>
              <a:rPr lang="el-GR" sz="2000" b="1" i="1" dirty="0" smtClean="0">
                <a:solidFill>
                  <a:srgbClr val="FF0000"/>
                </a:solidFill>
              </a:rPr>
              <a:t>άλλοτε παραγωγικά. </a:t>
            </a:r>
            <a:r>
              <a:rPr lang="el-GR" sz="2000" b="1" dirty="0" smtClean="0"/>
              <a:t>Ως παράδειγμα ενός αγαθού που άλλοτε χρησιμοποιείται ως καταναλωτικό και άλλοτε ως παραγωγικό, μπορεί να αναφερθεί η </a:t>
            </a:r>
            <a:r>
              <a:rPr lang="el-GR" sz="2000" b="1" dirty="0" smtClean="0"/>
              <a:t>σοκολάτα, </a:t>
            </a:r>
            <a:r>
              <a:rPr lang="el-GR" sz="2000" b="1" dirty="0" smtClean="0"/>
              <a:t>που θεωρείται καταναλωτικό αγαθό αν τη χρησιμοποιήσουμε για να τη φάμε, και ως παραγωγικό αν χρησιμοποιηθεί ως πρώτη ύλη για την παρασκευή ενός κέικ. </a:t>
            </a:r>
            <a:endParaRPr lang="el-GR" sz="2000" b="1" dirty="0"/>
          </a:p>
        </p:txBody>
      </p:sp>
      <p:pic>
        <p:nvPicPr>
          <p:cNvPr id="11" name="10 - Εικόνα" descr="BLUE ARROW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2844" y="4714884"/>
            <a:ext cx="357190" cy="285752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857356" y="0"/>
            <a:ext cx="5786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2.</a:t>
            </a:r>
            <a:r>
              <a:rPr lang="el-GR" sz="2400" b="1" dirty="0" smtClean="0">
                <a:solidFill>
                  <a:srgbClr val="FF0000"/>
                </a:solidFill>
              </a:rPr>
              <a:t> Ο οικονομικός ρόλος της οικογένειας.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5" name="14 - Εικόνα" descr="consumerism_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2000233" cy="1570516"/>
          </a:xfrm>
          <a:prstGeom prst="rect">
            <a:avLst/>
          </a:prstGeom>
        </p:spPr>
      </p:pic>
      <p:graphicFrame>
        <p:nvGraphicFramePr>
          <p:cNvPr id="6" name="5 - Διάγραμμα"/>
          <p:cNvGraphicFramePr/>
          <p:nvPr/>
        </p:nvGraphicFramePr>
        <p:xfrm>
          <a:off x="1428728" y="17144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857356" y="0"/>
            <a:ext cx="5786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2.</a:t>
            </a:r>
            <a:r>
              <a:rPr lang="el-GR" sz="2400" b="1" dirty="0" smtClean="0">
                <a:solidFill>
                  <a:srgbClr val="FF0000"/>
                </a:solidFill>
              </a:rPr>
              <a:t> Ο οικονομικός ρόλος της οικογένειας.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5" name="14 - Εικόνα" descr="consumerism_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2000233" cy="1570516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0" y="157161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i="1" dirty="0" smtClean="0">
                <a:solidFill>
                  <a:srgbClr val="FF0000"/>
                </a:solidFill>
              </a:rPr>
              <a:t>            Τα </a:t>
            </a:r>
            <a:r>
              <a:rPr lang="el-GR" sz="2000" b="1" i="1" dirty="0" smtClean="0">
                <a:solidFill>
                  <a:srgbClr val="FF0000"/>
                </a:solidFill>
              </a:rPr>
              <a:t>μέλη μιας οικογένειας, για να αποκτήσουν αγαθά, χρειάζονται εισοδήματα, </a:t>
            </a:r>
            <a:r>
              <a:rPr lang="el-GR" sz="2000" b="1" dirty="0" smtClean="0"/>
              <a:t>δηλαδή χρήματα, τα οποία αποκτούν κυρίως από την εργασία τους. </a:t>
            </a:r>
            <a:endParaRPr lang="el-GR" sz="2000" b="1" dirty="0" smtClean="0"/>
          </a:p>
          <a:p>
            <a:pPr algn="just"/>
            <a:endParaRPr lang="el-GR" sz="2000" b="1" dirty="0" smtClean="0"/>
          </a:p>
          <a:p>
            <a:pPr algn="just"/>
            <a:r>
              <a:rPr lang="el-GR" sz="2000" b="1" dirty="0" smtClean="0"/>
              <a:t>           Αποφασίζουν</a:t>
            </a:r>
            <a:r>
              <a:rPr lang="el-GR" sz="2000" b="1" dirty="0" smtClean="0"/>
              <a:t>, λοιπόν, </a:t>
            </a:r>
            <a:r>
              <a:rPr lang="el-GR" sz="2000" b="1" i="1" dirty="0" smtClean="0">
                <a:solidFill>
                  <a:srgbClr val="FF0000"/>
                </a:solidFill>
              </a:rPr>
              <a:t>ποιες ανάγκες θα καλύψουν με βάση τις προτεραιότητές τους. </a:t>
            </a:r>
            <a:r>
              <a:rPr lang="el-GR" sz="2000" b="1" dirty="0" smtClean="0"/>
              <a:t>Επειδή, δηλαδή, δεν μπορούν να αγοράσουν όλα τα αγαθά, επιλέγουν εκείνα που κατά τη γνώμη τους θα ικανοποιήσουν τις ανάγκες τους.</a:t>
            </a:r>
            <a:endParaRPr lang="el-GR" sz="2000" b="1" dirty="0"/>
          </a:p>
        </p:txBody>
      </p:sp>
      <p:pic>
        <p:nvPicPr>
          <p:cNvPr id="7" name="6 - Εικόνα" descr="consumerism_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0694" y="3571902"/>
            <a:ext cx="3643306" cy="2937415"/>
          </a:xfrm>
          <a:prstGeom prst="rect">
            <a:avLst/>
          </a:prstGeom>
        </p:spPr>
      </p:pic>
      <p:pic>
        <p:nvPicPr>
          <p:cNvPr id="8" name="7 - Εικόνα" descr="BLUE ARROW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1643050"/>
            <a:ext cx="357190" cy="285752"/>
          </a:xfrm>
          <a:prstGeom prst="rect">
            <a:avLst/>
          </a:prstGeom>
        </p:spPr>
      </p:pic>
      <p:pic>
        <p:nvPicPr>
          <p:cNvPr id="9" name="8 - Εικόνα" descr="BLUE ARROW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2500306"/>
            <a:ext cx="357190" cy="285752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95936" y="6429396"/>
            <a:ext cx="3448064" cy="428604"/>
          </a:xfrm>
        </p:spPr>
        <p:txBody>
          <a:bodyPr/>
          <a:lstStyle/>
          <a:p>
            <a:pPr algn="ctr"/>
            <a:r>
              <a:rPr lang="el-GR" dirty="0" smtClean="0">
                <a:latin typeface="Calibri" pitchFamily="34" charset="0"/>
              </a:rPr>
              <a:t>Δρ. Μ. </a:t>
            </a:r>
            <a:r>
              <a:rPr lang="el-GR" dirty="0" err="1" smtClean="0">
                <a:latin typeface="Calibri" pitchFamily="34" charset="0"/>
              </a:rPr>
              <a:t>Λούντζη</a:t>
            </a:r>
            <a:r>
              <a:rPr lang="el-GR" dirty="0" smtClean="0">
                <a:latin typeface="Calibri" pitchFamily="34" charset="0"/>
              </a:rPr>
              <a:t>, 1ο Πειραματικό Γυμνάσιο Αθηνών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857356" y="0"/>
            <a:ext cx="5786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2.</a:t>
            </a:r>
            <a:r>
              <a:rPr lang="el-GR" sz="2400" b="1" dirty="0" smtClean="0">
                <a:solidFill>
                  <a:srgbClr val="FF0000"/>
                </a:solidFill>
              </a:rPr>
              <a:t> Ο οικονομικός ρόλος της οικογένειας.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1030" name="AutoShape 6" descr="http://www.isv.fr/img/newsMedia/1467103846-78-pourcent--de-reussite-pour-les-BTS-Communication--.jpg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5" name="14 - Εικόνα" descr="consumerism_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2000233" cy="1570516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0" y="150017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u="sng" dirty="0" smtClean="0">
                <a:solidFill>
                  <a:srgbClr val="0000FF"/>
                </a:solidFill>
              </a:rPr>
              <a:t>O χρόνος είναι χρήμα:</a:t>
            </a:r>
            <a:r>
              <a:rPr lang="el-GR" sz="2000" b="1" dirty="0" smtClean="0"/>
              <a:t> </a:t>
            </a:r>
            <a:r>
              <a:rPr lang="el-GR" sz="2000" b="1" i="1" dirty="0" smtClean="0">
                <a:solidFill>
                  <a:srgbClr val="FF0000"/>
                </a:solidFill>
              </a:rPr>
              <a:t>οι άνθρωποι διαθέτουν το χρόνο τους για να παράγουν αγαθά </a:t>
            </a:r>
            <a:r>
              <a:rPr lang="el-GR" sz="2000" b="1" dirty="0" smtClean="0"/>
              <a:t>(στον εργασιακό χώρο ή στο σπίτι</a:t>
            </a:r>
            <a:r>
              <a:rPr lang="el-GR" sz="2000" b="1" dirty="0" smtClean="0"/>
              <a:t>).</a:t>
            </a:r>
          </a:p>
          <a:p>
            <a:pPr algn="just"/>
            <a:endParaRPr lang="el-GR" sz="2000" b="1" dirty="0" smtClean="0"/>
          </a:p>
          <a:p>
            <a:pPr algn="ctr"/>
            <a:endParaRPr lang="el-GR" sz="2000" b="1" u="sng" dirty="0" smtClean="0">
              <a:solidFill>
                <a:srgbClr val="0000FF"/>
              </a:solidFill>
            </a:endParaRPr>
          </a:p>
          <a:p>
            <a:pPr algn="ctr"/>
            <a:endParaRPr lang="el-GR" sz="2000" b="1" u="sng" dirty="0" smtClean="0">
              <a:solidFill>
                <a:srgbClr val="0000FF"/>
              </a:solidFill>
            </a:endParaRPr>
          </a:p>
          <a:p>
            <a:pPr algn="ctr"/>
            <a:endParaRPr lang="el-GR" sz="2000" b="1" u="sng" dirty="0" smtClean="0">
              <a:solidFill>
                <a:srgbClr val="0000FF"/>
              </a:solidFill>
            </a:endParaRPr>
          </a:p>
          <a:p>
            <a:pPr algn="ctr"/>
            <a:endParaRPr lang="el-GR" sz="2000" b="1" u="sng" dirty="0" smtClean="0">
              <a:solidFill>
                <a:srgbClr val="0000FF"/>
              </a:solidFill>
            </a:endParaRPr>
          </a:p>
          <a:p>
            <a:pPr algn="ctr"/>
            <a:endParaRPr lang="el-GR" sz="2000" b="1" u="sng" dirty="0" smtClean="0">
              <a:solidFill>
                <a:srgbClr val="0000FF"/>
              </a:solidFill>
            </a:endParaRPr>
          </a:p>
          <a:p>
            <a:pPr algn="ctr"/>
            <a:endParaRPr lang="el-GR" sz="2000" b="1" u="sng" dirty="0" smtClean="0">
              <a:solidFill>
                <a:srgbClr val="0000FF"/>
              </a:solidFill>
            </a:endParaRPr>
          </a:p>
          <a:p>
            <a:pPr algn="ctr"/>
            <a:endParaRPr lang="el-GR" sz="2000" b="1" u="sng" dirty="0" smtClean="0">
              <a:solidFill>
                <a:srgbClr val="0000FF"/>
              </a:solidFill>
            </a:endParaRPr>
          </a:p>
          <a:p>
            <a:pPr algn="ctr"/>
            <a:endParaRPr lang="el-GR" sz="2000" b="1" u="sng" dirty="0" smtClean="0">
              <a:solidFill>
                <a:srgbClr val="0000FF"/>
              </a:solidFill>
            </a:endParaRPr>
          </a:p>
          <a:p>
            <a:pPr algn="ctr"/>
            <a:endParaRPr lang="el-GR" sz="2000" b="1" u="sng" dirty="0" smtClean="0">
              <a:solidFill>
                <a:srgbClr val="0000FF"/>
              </a:solidFill>
            </a:endParaRPr>
          </a:p>
          <a:p>
            <a:pPr algn="ctr"/>
            <a:r>
              <a:rPr lang="el-GR" sz="2000" b="1" u="sng" dirty="0" smtClean="0">
                <a:solidFill>
                  <a:srgbClr val="0000FF"/>
                </a:solidFill>
              </a:rPr>
              <a:t>O </a:t>
            </a:r>
            <a:r>
              <a:rPr lang="el-GR" sz="2000" b="1" u="sng" dirty="0" smtClean="0">
                <a:solidFill>
                  <a:srgbClr val="0000FF"/>
                </a:solidFill>
              </a:rPr>
              <a:t>ελεύθερος χρόνος είναι αγαθό που η «κατανάλωσή του» δίνει μια ορισμένη ικανοποίηση στον κάθε άνθρωπο.</a:t>
            </a:r>
            <a:r>
              <a:rPr lang="el-GR" sz="2000" b="1" dirty="0" smtClean="0">
                <a:solidFill>
                  <a:srgbClr val="0000FF"/>
                </a:solidFill>
              </a:rPr>
              <a:t> </a:t>
            </a:r>
            <a:endParaRPr lang="el-GR" sz="2000" b="1" dirty="0">
              <a:solidFill>
                <a:srgbClr val="0000FF"/>
              </a:solidFill>
            </a:endParaRPr>
          </a:p>
        </p:txBody>
      </p:sp>
      <p:pic>
        <p:nvPicPr>
          <p:cNvPr id="9" name="8 - Εικόνα" descr="time-is-mone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71802" y="2143116"/>
            <a:ext cx="3048000" cy="3048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b4493f03941d1160e5eb22c57a6b1872cfe0ab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620</Words>
  <Application>Microsoft Office PowerPoint</Application>
  <PresentationFormat>Προβολή στην οθόνη (4:3)</PresentationFormat>
  <Paragraphs>59</Paragraphs>
  <Slides>7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245</cp:revision>
  <dcterms:created xsi:type="dcterms:W3CDTF">2016-07-28T18:16:19Z</dcterms:created>
  <dcterms:modified xsi:type="dcterms:W3CDTF">2016-07-30T19:11:15Z</dcterms:modified>
</cp:coreProperties>
</file>