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3" r:id="rId6"/>
    <p:sldId id="264" r:id="rId7"/>
    <p:sldId id="262" r:id="rId8"/>
    <p:sldId id="266" r:id="rId9"/>
    <p:sldId id="265" r:id="rId10"/>
    <p:sldId id="268" r:id="rId11"/>
    <p:sldId id="269" r:id="rId12"/>
  </p:sldIdLst>
  <p:sldSz cx="9144000" cy="6858000" type="screen4x3"/>
  <p:notesSz cx="6858000" cy="9144000"/>
  <p:custDataLst>
    <p:tags r:id="rId14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3"/>
  <p:clrMru>
    <a:srgbClr val="99FF33"/>
    <a:srgbClr val="E7B7FF"/>
    <a:srgbClr val="CCFF33"/>
    <a:srgbClr val="53DEFF"/>
    <a:srgbClr val="FF572F"/>
    <a:srgbClr val="00CC66"/>
    <a:srgbClr val="FF8D3F"/>
    <a:srgbClr val="339966"/>
    <a:srgbClr val="2F83FF"/>
    <a:srgbClr val="D071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3D9BE9-DA03-4FD6-93C2-F6979833F5BC}" type="doc">
      <dgm:prSet loTypeId="urn:microsoft.com/office/officeart/2005/8/layout/matrix1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2A4B386F-2C27-4AAC-A59C-31B883635563}">
      <dgm:prSet phldrT="[Κείμενο]" custT="1"/>
      <dgm:spPr>
        <a:solidFill>
          <a:srgbClr val="E7B7FF"/>
        </a:solidFill>
      </dgm:spPr>
      <dgm:t>
        <a:bodyPr/>
        <a:lstStyle/>
        <a:p>
          <a:r>
            <a:rPr lang="el-GR" sz="1600" b="1" dirty="0" smtClean="0">
              <a:solidFill>
                <a:schemeClr val="tx1"/>
              </a:solidFill>
            </a:rPr>
            <a:t>Από την τροφή ο οργανισμός μας θα πάρει ότι χρειάζεται για:</a:t>
          </a:r>
          <a:endParaRPr lang="el-GR" sz="1600" b="1" dirty="0">
            <a:solidFill>
              <a:schemeClr val="tx1"/>
            </a:solidFill>
          </a:endParaRPr>
        </a:p>
      </dgm:t>
    </dgm:pt>
    <dgm:pt modelId="{52272299-ECF6-46BD-B9AF-8E866478DD17}" type="parTrans" cxnId="{A3D7F1E2-E8DF-4241-9464-A7FA548D2CBB}">
      <dgm:prSet/>
      <dgm:spPr/>
      <dgm:t>
        <a:bodyPr/>
        <a:lstStyle/>
        <a:p>
          <a:endParaRPr lang="el-GR"/>
        </a:p>
      </dgm:t>
    </dgm:pt>
    <dgm:pt modelId="{B4D96DF4-6DCF-4F59-AB3D-EBACF24C1903}" type="sibTrans" cxnId="{A3D7F1E2-E8DF-4241-9464-A7FA548D2CBB}">
      <dgm:prSet/>
      <dgm:spPr/>
      <dgm:t>
        <a:bodyPr/>
        <a:lstStyle/>
        <a:p>
          <a:endParaRPr lang="el-GR"/>
        </a:p>
      </dgm:t>
    </dgm:pt>
    <dgm:pt modelId="{0E83BF4D-23B3-478C-BA95-56B7637A90CC}">
      <dgm:prSet phldrT="[Κείμενο]" custT="1"/>
      <dgm:spPr>
        <a:solidFill>
          <a:srgbClr val="99FF66"/>
        </a:solidFill>
      </dgm:spPr>
      <dgm:t>
        <a:bodyPr/>
        <a:lstStyle/>
        <a:p>
          <a:pPr algn="just"/>
          <a:r>
            <a:rPr lang="en-US" sz="1600" b="1" dirty="0" smtClean="0">
              <a:solidFill>
                <a:schemeClr val="tx1"/>
              </a:solidFill>
            </a:rPr>
            <a:t>1. N</a:t>
          </a:r>
          <a:r>
            <a:rPr lang="el-GR" sz="1600" b="1" dirty="0" smtClean="0">
              <a:solidFill>
                <a:schemeClr val="tx1"/>
              </a:solidFill>
            </a:rPr>
            <a:t>α αναπτυχθεί, δηλαδή να μεγαλώσει φυσιολογικά από τη γέννηση μέχρι την ενηλικίωση</a:t>
          </a:r>
          <a:r>
            <a:rPr lang="en-US" sz="1600" b="1" dirty="0" smtClean="0">
              <a:solidFill>
                <a:schemeClr val="tx1"/>
              </a:solidFill>
            </a:rPr>
            <a:t>.</a:t>
          </a:r>
          <a:endParaRPr lang="el-GR" sz="1600" dirty="0">
            <a:solidFill>
              <a:schemeClr val="tx1"/>
            </a:solidFill>
          </a:endParaRPr>
        </a:p>
      </dgm:t>
    </dgm:pt>
    <dgm:pt modelId="{6A08E4FD-1FA5-4511-B951-C5001B6B4157}" type="parTrans" cxnId="{5704B5FC-75FF-4E02-BAEA-4C18644920C7}">
      <dgm:prSet/>
      <dgm:spPr/>
      <dgm:t>
        <a:bodyPr/>
        <a:lstStyle/>
        <a:p>
          <a:endParaRPr lang="el-GR"/>
        </a:p>
      </dgm:t>
    </dgm:pt>
    <dgm:pt modelId="{17556171-6188-4CAC-9752-B25083BB3C77}" type="sibTrans" cxnId="{5704B5FC-75FF-4E02-BAEA-4C18644920C7}">
      <dgm:prSet/>
      <dgm:spPr/>
      <dgm:t>
        <a:bodyPr/>
        <a:lstStyle/>
        <a:p>
          <a:endParaRPr lang="el-GR"/>
        </a:p>
      </dgm:t>
    </dgm:pt>
    <dgm:pt modelId="{8A75615A-E8AC-4703-9944-6F67F8C50661}">
      <dgm:prSet phldrT="[Κείμενο]" custT="1"/>
      <dgm:spPr>
        <a:solidFill>
          <a:srgbClr val="FFFF00"/>
        </a:solidFill>
      </dgm:spPr>
      <dgm:t>
        <a:bodyPr/>
        <a:lstStyle/>
        <a:p>
          <a:pPr algn="just"/>
          <a:r>
            <a:rPr lang="en-US" sz="1600" b="1" dirty="0" smtClean="0">
              <a:solidFill>
                <a:schemeClr val="tx1"/>
              </a:solidFill>
            </a:rPr>
            <a:t>2. N</a:t>
          </a:r>
          <a:r>
            <a:rPr lang="el-GR" sz="1600" b="1" dirty="0" smtClean="0">
              <a:solidFill>
                <a:schemeClr val="tx1"/>
              </a:solidFill>
            </a:rPr>
            <a:t>α μπορεί να είναι δραστήριος</a:t>
          </a:r>
          <a:r>
            <a:rPr lang="en-US" sz="1600" b="1" dirty="0" smtClean="0">
              <a:solidFill>
                <a:schemeClr val="tx1"/>
              </a:solidFill>
            </a:rPr>
            <a:t>.</a:t>
          </a:r>
          <a:endParaRPr lang="el-GR" sz="1600" dirty="0">
            <a:solidFill>
              <a:schemeClr val="tx1"/>
            </a:solidFill>
          </a:endParaRPr>
        </a:p>
      </dgm:t>
    </dgm:pt>
    <dgm:pt modelId="{9F6304EF-3B2B-41D1-A659-0EA3471D37C6}" type="parTrans" cxnId="{8344076A-40F9-4711-97A5-2F953AA58234}">
      <dgm:prSet/>
      <dgm:spPr/>
      <dgm:t>
        <a:bodyPr/>
        <a:lstStyle/>
        <a:p>
          <a:endParaRPr lang="el-GR"/>
        </a:p>
      </dgm:t>
    </dgm:pt>
    <dgm:pt modelId="{0A547B07-152F-41DC-856F-4228F756199B}" type="sibTrans" cxnId="{8344076A-40F9-4711-97A5-2F953AA58234}">
      <dgm:prSet/>
      <dgm:spPr/>
      <dgm:t>
        <a:bodyPr/>
        <a:lstStyle/>
        <a:p>
          <a:endParaRPr lang="el-GR"/>
        </a:p>
      </dgm:t>
    </dgm:pt>
    <dgm:pt modelId="{44A4CFE2-E1C9-4A76-BB01-EBB1D8D64A1A}">
      <dgm:prSet phldrT="[Κείμενο]" custT="1"/>
      <dgm:spPr>
        <a:solidFill>
          <a:srgbClr val="FF6600"/>
        </a:solidFill>
      </dgm:spPr>
      <dgm:t>
        <a:bodyPr/>
        <a:lstStyle/>
        <a:p>
          <a:pPr algn="just"/>
          <a:r>
            <a:rPr lang="en-US" sz="1600" b="1" dirty="0" smtClean="0">
              <a:solidFill>
                <a:schemeClr val="tx1"/>
              </a:solidFill>
            </a:rPr>
            <a:t>3. N</a:t>
          </a:r>
          <a:r>
            <a:rPr lang="el-GR" sz="1600" b="1" dirty="0" smtClean="0">
              <a:solidFill>
                <a:schemeClr val="tx1"/>
              </a:solidFill>
            </a:rPr>
            <a:t>α προλάβει τις ασθένειες ή να τις αντιμετωπίσει σε περίπτωση που </a:t>
          </a:r>
          <a:r>
            <a:rPr lang="el-GR" sz="1600" b="1" dirty="0" smtClean="0">
              <a:solidFill>
                <a:schemeClr val="tx1"/>
              </a:solidFill>
            </a:rPr>
            <a:t>αρρωστήσει</a:t>
          </a:r>
          <a:r>
            <a:rPr lang="en-US" sz="1600" b="1" dirty="0" smtClean="0">
              <a:solidFill>
                <a:schemeClr val="tx1"/>
              </a:solidFill>
            </a:rPr>
            <a:t>.</a:t>
          </a:r>
          <a:endParaRPr lang="el-GR" sz="1600" dirty="0">
            <a:solidFill>
              <a:schemeClr val="tx1"/>
            </a:solidFill>
          </a:endParaRPr>
        </a:p>
      </dgm:t>
    </dgm:pt>
    <dgm:pt modelId="{04CD0E94-695D-48F6-A3CB-B4F3D4FB6D15}" type="parTrans" cxnId="{E6951042-E18F-4DC4-9960-00D3A68609BF}">
      <dgm:prSet/>
      <dgm:spPr/>
      <dgm:t>
        <a:bodyPr/>
        <a:lstStyle/>
        <a:p>
          <a:endParaRPr lang="el-GR"/>
        </a:p>
      </dgm:t>
    </dgm:pt>
    <dgm:pt modelId="{7E558CBD-F1DA-4EFA-8C0C-597F43FA266B}" type="sibTrans" cxnId="{E6951042-E18F-4DC4-9960-00D3A68609BF}">
      <dgm:prSet/>
      <dgm:spPr/>
      <dgm:t>
        <a:bodyPr/>
        <a:lstStyle/>
        <a:p>
          <a:endParaRPr lang="el-GR"/>
        </a:p>
      </dgm:t>
    </dgm:pt>
    <dgm:pt modelId="{4D0813A6-7DEA-4E91-AA91-348FEBFE1D63}">
      <dgm:prSet phldrT="[Κείμενο]" custT="1"/>
      <dgm:spPr>
        <a:solidFill>
          <a:srgbClr val="66FFFF"/>
        </a:solidFill>
      </dgm:spPr>
      <dgm:t>
        <a:bodyPr/>
        <a:lstStyle/>
        <a:p>
          <a:pPr algn="just"/>
          <a:r>
            <a:rPr lang="en-US" sz="1600" b="1" dirty="0" smtClean="0">
              <a:solidFill>
                <a:schemeClr val="tx1"/>
              </a:solidFill>
            </a:rPr>
            <a:t>4. N</a:t>
          </a:r>
          <a:r>
            <a:rPr lang="el-GR" sz="1600" b="1" dirty="0" smtClean="0">
              <a:solidFill>
                <a:schemeClr val="tx1"/>
              </a:solidFill>
            </a:rPr>
            <a:t>α επουλώσει πληγές (π.χ. μια γρατσουνιά) ή να επανορθώσει βλάβες (π.χ. σπασμένο κόκαλο).</a:t>
          </a:r>
          <a:endParaRPr lang="el-GR" sz="1600" dirty="0">
            <a:solidFill>
              <a:schemeClr val="tx1"/>
            </a:solidFill>
          </a:endParaRPr>
        </a:p>
      </dgm:t>
    </dgm:pt>
    <dgm:pt modelId="{9DC5717B-539B-4391-9607-8CD736D2413B}" type="parTrans" cxnId="{74E0F14E-A445-4AFA-8586-0B1EFBADE718}">
      <dgm:prSet/>
      <dgm:spPr/>
      <dgm:t>
        <a:bodyPr/>
        <a:lstStyle/>
        <a:p>
          <a:endParaRPr lang="el-GR"/>
        </a:p>
      </dgm:t>
    </dgm:pt>
    <dgm:pt modelId="{5152BB3E-BFF6-4010-BEDE-06C2195117A1}" type="sibTrans" cxnId="{74E0F14E-A445-4AFA-8586-0B1EFBADE718}">
      <dgm:prSet/>
      <dgm:spPr/>
      <dgm:t>
        <a:bodyPr/>
        <a:lstStyle/>
        <a:p>
          <a:endParaRPr lang="el-GR"/>
        </a:p>
      </dgm:t>
    </dgm:pt>
    <dgm:pt modelId="{8EACC03D-8858-4F12-8A3F-CF7240CDA43F}" type="pres">
      <dgm:prSet presAssocID="{7D3D9BE9-DA03-4FD6-93C2-F6979833F5B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6908D37-DCCC-4C49-BCB5-A1C220841178}" type="pres">
      <dgm:prSet presAssocID="{7D3D9BE9-DA03-4FD6-93C2-F6979833F5BC}" presName="matrix" presStyleCnt="0"/>
      <dgm:spPr/>
    </dgm:pt>
    <dgm:pt modelId="{9C7BD9D3-A860-4D03-8906-A9F831DED3EB}" type="pres">
      <dgm:prSet presAssocID="{7D3D9BE9-DA03-4FD6-93C2-F6979833F5BC}" presName="tile1" presStyleLbl="node1" presStyleIdx="0" presStyleCnt="4"/>
      <dgm:spPr/>
      <dgm:t>
        <a:bodyPr/>
        <a:lstStyle/>
        <a:p>
          <a:endParaRPr lang="el-GR"/>
        </a:p>
      </dgm:t>
    </dgm:pt>
    <dgm:pt modelId="{D1A83FB7-48D9-4140-A533-158E0B07EB4C}" type="pres">
      <dgm:prSet presAssocID="{7D3D9BE9-DA03-4FD6-93C2-F6979833F5B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38EE7EE-28D5-4E58-B00D-8332ADFBD48B}" type="pres">
      <dgm:prSet presAssocID="{7D3D9BE9-DA03-4FD6-93C2-F6979833F5BC}" presName="tile2" presStyleLbl="node1" presStyleIdx="1" presStyleCnt="4"/>
      <dgm:spPr/>
      <dgm:t>
        <a:bodyPr/>
        <a:lstStyle/>
        <a:p>
          <a:endParaRPr lang="el-GR"/>
        </a:p>
      </dgm:t>
    </dgm:pt>
    <dgm:pt modelId="{55FD427F-C6BA-4ACE-85ED-BCE7D902D232}" type="pres">
      <dgm:prSet presAssocID="{7D3D9BE9-DA03-4FD6-93C2-F6979833F5B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65C3BDD-D5D8-4F77-ABDC-3550E9D37910}" type="pres">
      <dgm:prSet presAssocID="{7D3D9BE9-DA03-4FD6-93C2-F6979833F5BC}" presName="tile3" presStyleLbl="node1" presStyleIdx="2" presStyleCnt="4"/>
      <dgm:spPr/>
      <dgm:t>
        <a:bodyPr/>
        <a:lstStyle/>
        <a:p>
          <a:endParaRPr lang="el-GR"/>
        </a:p>
      </dgm:t>
    </dgm:pt>
    <dgm:pt modelId="{DBE7BCAA-C3F8-467B-96E8-553F4159F036}" type="pres">
      <dgm:prSet presAssocID="{7D3D9BE9-DA03-4FD6-93C2-F6979833F5B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CFE258C-3270-4CAB-A19C-40B0F71B3CC7}" type="pres">
      <dgm:prSet presAssocID="{7D3D9BE9-DA03-4FD6-93C2-F6979833F5BC}" presName="tile4" presStyleLbl="node1" presStyleIdx="3" presStyleCnt="4"/>
      <dgm:spPr/>
      <dgm:t>
        <a:bodyPr/>
        <a:lstStyle/>
        <a:p>
          <a:endParaRPr lang="el-GR"/>
        </a:p>
      </dgm:t>
    </dgm:pt>
    <dgm:pt modelId="{359626E1-9212-47EE-828C-BB3730E256FD}" type="pres">
      <dgm:prSet presAssocID="{7D3D9BE9-DA03-4FD6-93C2-F6979833F5B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71642DE-59B3-4B24-8CF5-2A8AF8E93FC2}" type="pres">
      <dgm:prSet presAssocID="{7D3D9BE9-DA03-4FD6-93C2-F6979833F5BC}" presName="centerTile" presStyleLbl="fgShp" presStyleIdx="0" presStyleCnt="1" custScaleX="143733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5704B5FC-75FF-4E02-BAEA-4C18644920C7}" srcId="{2A4B386F-2C27-4AAC-A59C-31B883635563}" destId="{0E83BF4D-23B3-478C-BA95-56B7637A90CC}" srcOrd="0" destOrd="0" parTransId="{6A08E4FD-1FA5-4511-B951-C5001B6B4157}" sibTransId="{17556171-6188-4CAC-9752-B25083BB3C77}"/>
    <dgm:cxn modelId="{8344076A-40F9-4711-97A5-2F953AA58234}" srcId="{2A4B386F-2C27-4AAC-A59C-31B883635563}" destId="{8A75615A-E8AC-4703-9944-6F67F8C50661}" srcOrd="1" destOrd="0" parTransId="{9F6304EF-3B2B-41D1-A659-0EA3471D37C6}" sibTransId="{0A547B07-152F-41DC-856F-4228F756199B}"/>
    <dgm:cxn modelId="{74E0F14E-A445-4AFA-8586-0B1EFBADE718}" srcId="{2A4B386F-2C27-4AAC-A59C-31B883635563}" destId="{4D0813A6-7DEA-4E91-AA91-348FEBFE1D63}" srcOrd="3" destOrd="0" parTransId="{9DC5717B-539B-4391-9607-8CD736D2413B}" sibTransId="{5152BB3E-BFF6-4010-BEDE-06C2195117A1}"/>
    <dgm:cxn modelId="{2CA038D6-A3C3-4AB9-89D5-11B825AD2E95}" type="presOf" srcId="{0E83BF4D-23B3-478C-BA95-56B7637A90CC}" destId="{D1A83FB7-48D9-4140-A533-158E0B07EB4C}" srcOrd="1" destOrd="0" presId="urn:microsoft.com/office/officeart/2005/8/layout/matrix1"/>
    <dgm:cxn modelId="{A3D7F1E2-E8DF-4241-9464-A7FA548D2CBB}" srcId="{7D3D9BE9-DA03-4FD6-93C2-F6979833F5BC}" destId="{2A4B386F-2C27-4AAC-A59C-31B883635563}" srcOrd="0" destOrd="0" parTransId="{52272299-ECF6-46BD-B9AF-8E866478DD17}" sibTransId="{B4D96DF4-6DCF-4F59-AB3D-EBACF24C1903}"/>
    <dgm:cxn modelId="{9FCF46DC-DF35-4EBA-A549-6EC54B6B23D8}" type="presOf" srcId="{2A4B386F-2C27-4AAC-A59C-31B883635563}" destId="{D71642DE-59B3-4B24-8CF5-2A8AF8E93FC2}" srcOrd="0" destOrd="0" presId="urn:microsoft.com/office/officeart/2005/8/layout/matrix1"/>
    <dgm:cxn modelId="{6AECA1D4-1275-4FFE-90DD-96A61750F0A1}" type="presOf" srcId="{8A75615A-E8AC-4703-9944-6F67F8C50661}" destId="{138EE7EE-28D5-4E58-B00D-8332ADFBD48B}" srcOrd="0" destOrd="0" presId="urn:microsoft.com/office/officeart/2005/8/layout/matrix1"/>
    <dgm:cxn modelId="{4C4F7EB2-2AE7-4342-933F-8E2C313D80AC}" type="presOf" srcId="{7D3D9BE9-DA03-4FD6-93C2-F6979833F5BC}" destId="{8EACC03D-8858-4F12-8A3F-CF7240CDA43F}" srcOrd="0" destOrd="0" presId="urn:microsoft.com/office/officeart/2005/8/layout/matrix1"/>
    <dgm:cxn modelId="{75AD8205-4798-4015-A4E1-92FF6B07C113}" type="presOf" srcId="{4D0813A6-7DEA-4E91-AA91-348FEBFE1D63}" destId="{359626E1-9212-47EE-828C-BB3730E256FD}" srcOrd="1" destOrd="0" presId="urn:microsoft.com/office/officeart/2005/8/layout/matrix1"/>
    <dgm:cxn modelId="{4A2FEF6E-AFED-475F-91B4-21A957DD0DD5}" type="presOf" srcId="{4D0813A6-7DEA-4E91-AA91-348FEBFE1D63}" destId="{FCFE258C-3270-4CAB-A19C-40B0F71B3CC7}" srcOrd="0" destOrd="0" presId="urn:microsoft.com/office/officeart/2005/8/layout/matrix1"/>
    <dgm:cxn modelId="{6C0CC487-651A-459A-810C-CAF20A72BBF9}" type="presOf" srcId="{44A4CFE2-E1C9-4A76-BB01-EBB1D8D64A1A}" destId="{DBE7BCAA-C3F8-467B-96E8-553F4159F036}" srcOrd="1" destOrd="0" presId="urn:microsoft.com/office/officeart/2005/8/layout/matrix1"/>
    <dgm:cxn modelId="{8102F759-FA26-4162-94F3-9166741CF153}" type="presOf" srcId="{44A4CFE2-E1C9-4A76-BB01-EBB1D8D64A1A}" destId="{265C3BDD-D5D8-4F77-ABDC-3550E9D37910}" srcOrd="0" destOrd="0" presId="urn:microsoft.com/office/officeart/2005/8/layout/matrix1"/>
    <dgm:cxn modelId="{E6951042-E18F-4DC4-9960-00D3A68609BF}" srcId="{2A4B386F-2C27-4AAC-A59C-31B883635563}" destId="{44A4CFE2-E1C9-4A76-BB01-EBB1D8D64A1A}" srcOrd="2" destOrd="0" parTransId="{04CD0E94-695D-48F6-A3CB-B4F3D4FB6D15}" sibTransId="{7E558CBD-F1DA-4EFA-8C0C-597F43FA266B}"/>
    <dgm:cxn modelId="{37A7F3BE-8541-4D72-B16D-855930DD0965}" type="presOf" srcId="{0E83BF4D-23B3-478C-BA95-56B7637A90CC}" destId="{9C7BD9D3-A860-4D03-8906-A9F831DED3EB}" srcOrd="0" destOrd="0" presId="urn:microsoft.com/office/officeart/2005/8/layout/matrix1"/>
    <dgm:cxn modelId="{A80A65D2-9189-426D-8C23-6B28F1DEEFD0}" type="presOf" srcId="{8A75615A-E8AC-4703-9944-6F67F8C50661}" destId="{55FD427F-C6BA-4ACE-85ED-BCE7D902D232}" srcOrd="1" destOrd="0" presId="urn:microsoft.com/office/officeart/2005/8/layout/matrix1"/>
    <dgm:cxn modelId="{A0F90064-444B-4025-AB3C-A12BF314ECA4}" type="presParOf" srcId="{8EACC03D-8858-4F12-8A3F-CF7240CDA43F}" destId="{16908D37-DCCC-4C49-BCB5-A1C220841178}" srcOrd="0" destOrd="0" presId="urn:microsoft.com/office/officeart/2005/8/layout/matrix1"/>
    <dgm:cxn modelId="{24BA108C-0E29-4197-A553-3DB595BD3D0F}" type="presParOf" srcId="{16908D37-DCCC-4C49-BCB5-A1C220841178}" destId="{9C7BD9D3-A860-4D03-8906-A9F831DED3EB}" srcOrd="0" destOrd="0" presId="urn:microsoft.com/office/officeart/2005/8/layout/matrix1"/>
    <dgm:cxn modelId="{7D7AA59F-344E-458D-898C-15B461D1BC2E}" type="presParOf" srcId="{16908D37-DCCC-4C49-BCB5-A1C220841178}" destId="{D1A83FB7-48D9-4140-A533-158E0B07EB4C}" srcOrd="1" destOrd="0" presId="urn:microsoft.com/office/officeart/2005/8/layout/matrix1"/>
    <dgm:cxn modelId="{4ED8D588-C821-4DED-8DC1-BB2EDDE18450}" type="presParOf" srcId="{16908D37-DCCC-4C49-BCB5-A1C220841178}" destId="{138EE7EE-28D5-4E58-B00D-8332ADFBD48B}" srcOrd="2" destOrd="0" presId="urn:microsoft.com/office/officeart/2005/8/layout/matrix1"/>
    <dgm:cxn modelId="{0A3A945E-3C8A-407F-9D2F-562EF81B2D08}" type="presParOf" srcId="{16908D37-DCCC-4C49-BCB5-A1C220841178}" destId="{55FD427F-C6BA-4ACE-85ED-BCE7D902D232}" srcOrd="3" destOrd="0" presId="urn:microsoft.com/office/officeart/2005/8/layout/matrix1"/>
    <dgm:cxn modelId="{959A0FDF-5CCF-4C10-82B5-1D914E28E276}" type="presParOf" srcId="{16908D37-DCCC-4C49-BCB5-A1C220841178}" destId="{265C3BDD-D5D8-4F77-ABDC-3550E9D37910}" srcOrd="4" destOrd="0" presId="urn:microsoft.com/office/officeart/2005/8/layout/matrix1"/>
    <dgm:cxn modelId="{3E2D6821-5145-4B98-A1AA-39B94EF272BA}" type="presParOf" srcId="{16908D37-DCCC-4C49-BCB5-A1C220841178}" destId="{DBE7BCAA-C3F8-467B-96E8-553F4159F036}" srcOrd="5" destOrd="0" presId="urn:microsoft.com/office/officeart/2005/8/layout/matrix1"/>
    <dgm:cxn modelId="{E577A555-0A95-4664-BF89-A89C5A51A793}" type="presParOf" srcId="{16908D37-DCCC-4C49-BCB5-A1C220841178}" destId="{FCFE258C-3270-4CAB-A19C-40B0F71B3CC7}" srcOrd="6" destOrd="0" presId="urn:microsoft.com/office/officeart/2005/8/layout/matrix1"/>
    <dgm:cxn modelId="{CB835DEB-16C4-466F-8B2D-7D3292EEF6DF}" type="presParOf" srcId="{16908D37-DCCC-4C49-BCB5-A1C220841178}" destId="{359626E1-9212-47EE-828C-BB3730E256FD}" srcOrd="7" destOrd="0" presId="urn:microsoft.com/office/officeart/2005/8/layout/matrix1"/>
    <dgm:cxn modelId="{0FEA778A-79AB-41EB-99CB-60258D06F7F0}" type="presParOf" srcId="{8EACC03D-8858-4F12-8A3F-CF7240CDA43F}" destId="{D71642DE-59B3-4B24-8CF5-2A8AF8E93FC2}" srcOrd="1" destOrd="0" presId="urn:microsoft.com/office/officeart/2005/8/layout/matrix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A5F572-3CB9-44E7-BE80-CCBFB83B9AE9}" type="doc">
      <dgm:prSet loTypeId="urn:microsoft.com/office/officeart/2005/8/layout/equation2" loCatId="process" qsTypeId="urn:microsoft.com/office/officeart/2005/8/quickstyle/3d5" qsCatId="3D" csTypeId="urn:microsoft.com/office/officeart/2005/8/colors/accent1_2" csCatId="accent1" phldr="1"/>
      <dgm:spPr/>
    </dgm:pt>
    <dgm:pt modelId="{6B905472-9FBF-4701-9811-9A719B22312A}">
      <dgm:prSet phldrT="[Κείμενο]" custT="1"/>
      <dgm:spPr>
        <a:solidFill>
          <a:srgbClr val="CCFF33"/>
        </a:solidFill>
      </dgm:spPr>
      <dgm:t>
        <a:bodyPr/>
        <a:lstStyle/>
        <a:p>
          <a:r>
            <a:rPr lang="el-GR" sz="1500" b="1" dirty="0" smtClean="0">
              <a:solidFill>
                <a:schemeClr val="tx1"/>
              </a:solidFill>
            </a:rPr>
            <a:t>Κάλυψη των αναγκών σε θρεπτικά συστατικά </a:t>
          </a:r>
          <a:endParaRPr lang="el-GR" sz="1500" dirty="0">
            <a:solidFill>
              <a:schemeClr val="tx1"/>
            </a:solidFill>
          </a:endParaRPr>
        </a:p>
      </dgm:t>
    </dgm:pt>
    <dgm:pt modelId="{06559BC5-705A-4354-80AF-A2CAF39309D3}" type="parTrans" cxnId="{EE76D6E1-D6B1-4986-BBD2-606C8775A355}">
      <dgm:prSet/>
      <dgm:spPr/>
      <dgm:t>
        <a:bodyPr/>
        <a:lstStyle/>
        <a:p>
          <a:endParaRPr lang="el-GR"/>
        </a:p>
      </dgm:t>
    </dgm:pt>
    <dgm:pt modelId="{35AAFC29-DAD9-45D1-BA37-E5AA5A569656}" type="sibTrans" cxnId="{EE76D6E1-D6B1-4986-BBD2-606C8775A355}">
      <dgm:prSet/>
      <dgm:spPr>
        <a:solidFill>
          <a:srgbClr val="2F83FF"/>
        </a:solidFill>
      </dgm:spPr>
      <dgm:t>
        <a:bodyPr/>
        <a:lstStyle/>
        <a:p>
          <a:endParaRPr lang="el-GR"/>
        </a:p>
      </dgm:t>
    </dgm:pt>
    <dgm:pt modelId="{19A0C86B-CD9C-462C-94EC-12BD9097C503}">
      <dgm:prSet phldrT="[Κείμενο]" custT="1"/>
      <dgm:spPr>
        <a:solidFill>
          <a:srgbClr val="CCFF33"/>
        </a:solidFill>
      </dgm:spPr>
      <dgm:t>
        <a:bodyPr/>
        <a:lstStyle/>
        <a:p>
          <a:r>
            <a:rPr lang="el-GR" sz="1500" b="1" dirty="0" smtClean="0">
              <a:solidFill>
                <a:schemeClr val="tx1"/>
              </a:solidFill>
            </a:rPr>
            <a:t>Πρόληψη ασθενειών</a:t>
          </a:r>
          <a:endParaRPr lang="el-GR" sz="1500" dirty="0">
            <a:solidFill>
              <a:schemeClr val="tx1"/>
            </a:solidFill>
          </a:endParaRPr>
        </a:p>
      </dgm:t>
    </dgm:pt>
    <dgm:pt modelId="{D8FED292-D041-40D4-8D6D-4142226F3B6A}" type="parTrans" cxnId="{C1F527EE-F057-466D-88DA-B0585BF45920}">
      <dgm:prSet/>
      <dgm:spPr/>
      <dgm:t>
        <a:bodyPr/>
        <a:lstStyle/>
        <a:p>
          <a:endParaRPr lang="el-GR"/>
        </a:p>
      </dgm:t>
    </dgm:pt>
    <dgm:pt modelId="{08FE0317-B9BC-43BC-801D-BD69E9010165}" type="sibTrans" cxnId="{C1F527EE-F057-466D-88DA-B0585BF45920}">
      <dgm:prSet/>
      <dgm:spPr>
        <a:solidFill>
          <a:srgbClr val="2F83FF"/>
        </a:solidFill>
      </dgm:spPr>
      <dgm:t>
        <a:bodyPr/>
        <a:lstStyle/>
        <a:p>
          <a:endParaRPr lang="el-GR"/>
        </a:p>
      </dgm:t>
    </dgm:pt>
    <dgm:pt modelId="{0ABDAEA0-C5AD-4E9B-996B-B3D9EDA0BE4E}">
      <dgm:prSet phldrT="[Κείμενο]" custT="1"/>
      <dgm:spPr>
        <a:solidFill>
          <a:srgbClr val="FF0000"/>
        </a:solidFill>
      </dgm:spPr>
      <dgm:t>
        <a:bodyPr/>
        <a:lstStyle/>
        <a:p>
          <a:r>
            <a:rPr lang="el-GR" sz="2400" b="1" dirty="0" smtClean="0">
              <a:solidFill>
                <a:schemeClr val="tx1"/>
              </a:solidFill>
            </a:rPr>
            <a:t>Στόχοι της υγιεινής διατροφής </a:t>
          </a:r>
          <a:endParaRPr lang="el-GR" sz="2400" dirty="0">
            <a:solidFill>
              <a:schemeClr val="tx1"/>
            </a:solidFill>
          </a:endParaRPr>
        </a:p>
      </dgm:t>
    </dgm:pt>
    <dgm:pt modelId="{F4FF624B-1329-4D06-86D2-3DE28C5E80A6}" type="parTrans" cxnId="{BEF4B126-6457-4CAA-A77A-CCD75B4C276C}">
      <dgm:prSet/>
      <dgm:spPr/>
      <dgm:t>
        <a:bodyPr/>
        <a:lstStyle/>
        <a:p>
          <a:endParaRPr lang="el-GR"/>
        </a:p>
      </dgm:t>
    </dgm:pt>
    <dgm:pt modelId="{CB130B5E-3780-48F2-8667-8F1364CA6F27}" type="sibTrans" cxnId="{BEF4B126-6457-4CAA-A77A-CCD75B4C276C}">
      <dgm:prSet/>
      <dgm:spPr/>
      <dgm:t>
        <a:bodyPr/>
        <a:lstStyle/>
        <a:p>
          <a:endParaRPr lang="el-GR"/>
        </a:p>
      </dgm:t>
    </dgm:pt>
    <dgm:pt modelId="{95CA916D-CC3C-443E-AB9A-4C01D17E099B}" type="pres">
      <dgm:prSet presAssocID="{17A5F572-3CB9-44E7-BE80-CCBFB83B9AE9}" presName="Name0" presStyleCnt="0">
        <dgm:presLayoutVars>
          <dgm:dir/>
          <dgm:resizeHandles val="exact"/>
        </dgm:presLayoutVars>
      </dgm:prSet>
      <dgm:spPr/>
    </dgm:pt>
    <dgm:pt modelId="{A39BB280-B75C-499A-9002-B4823FBCF8F5}" type="pres">
      <dgm:prSet presAssocID="{17A5F572-3CB9-44E7-BE80-CCBFB83B9AE9}" presName="vNodes" presStyleCnt="0"/>
      <dgm:spPr/>
    </dgm:pt>
    <dgm:pt modelId="{BA879CAA-E9A0-45E1-BEB5-0F096F57518B}" type="pres">
      <dgm:prSet presAssocID="{6B905472-9FBF-4701-9811-9A719B2231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E193F8-D1E6-4471-93EE-00E8D05D9FB8}" type="pres">
      <dgm:prSet presAssocID="{35AAFC29-DAD9-45D1-BA37-E5AA5A569656}" presName="spacerT" presStyleCnt="0"/>
      <dgm:spPr/>
    </dgm:pt>
    <dgm:pt modelId="{9B2D664F-F679-4FCB-86F6-0D708AF570E1}" type="pres">
      <dgm:prSet presAssocID="{35AAFC29-DAD9-45D1-BA37-E5AA5A569656}" presName="sibTrans" presStyleLbl="sibTrans2D1" presStyleIdx="0" presStyleCnt="2"/>
      <dgm:spPr/>
      <dgm:t>
        <a:bodyPr/>
        <a:lstStyle/>
        <a:p>
          <a:endParaRPr lang="el-GR"/>
        </a:p>
      </dgm:t>
    </dgm:pt>
    <dgm:pt modelId="{824B80A0-5C77-49E7-AC93-2B6FD1BB679F}" type="pres">
      <dgm:prSet presAssocID="{35AAFC29-DAD9-45D1-BA37-E5AA5A569656}" presName="spacerB" presStyleCnt="0"/>
      <dgm:spPr/>
    </dgm:pt>
    <dgm:pt modelId="{69F85B70-0C7A-4CF8-BCB0-575F7FE5176E}" type="pres">
      <dgm:prSet presAssocID="{19A0C86B-CD9C-462C-94EC-12BD9097C50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69CA0C-5E08-461D-8809-5516F244FA34}" type="pres">
      <dgm:prSet presAssocID="{17A5F572-3CB9-44E7-BE80-CCBFB83B9AE9}" presName="sibTransLast" presStyleLbl="sibTrans2D1" presStyleIdx="1" presStyleCnt="2"/>
      <dgm:spPr/>
      <dgm:t>
        <a:bodyPr/>
        <a:lstStyle/>
        <a:p>
          <a:endParaRPr lang="el-GR"/>
        </a:p>
      </dgm:t>
    </dgm:pt>
    <dgm:pt modelId="{F4BC9E30-F333-4446-B0DF-1D71EFE77E2F}" type="pres">
      <dgm:prSet presAssocID="{17A5F572-3CB9-44E7-BE80-CCBFB83B9AE9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6B00069D-658B-4668-848C-D4248962D8FE}" type="pres">
      <dgm:prSet presAssocID="{17A5F572-3CB9-44E7-BE80-CCBFB83B9AE9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DE9DB8E-CCAC-46B4-AD45-E600EC8EED7B}" type="presOf" srcId="{08FE0317-B9BC-43BC-801D-BD69E9010165}" destId="{9B69CA0C-5E08-461D-8809-5516F244FA34}" srcOrd="0" destOrd="0" presId="urn:microsoft.com/office/officeart/2005/8/layout/equation2"/>
    <dgm:cxn modelId="{B66CAF36-5E41-49D6-8CE7-456E0FF0BC29}" type="presOf" srcId="{0ABDAEA0-C5AD-4E9B-996B-B3D9EDA0BE4E}" destId="{6B00069D-658B-4668-848C-D4248962D8FE}" srcOrd="0" destOrd="0" presId="urn:microsoft.com/office/officeart/2005/8/layout/equation2"/>
    <dgm:cxn modelId="{3D36768A-62AF-47AE-A11F-E76BE91FD3EF}" type="presOf" srcId="{6B905472-9FBF-4701-9811-9A719B22312A}" destId="{BA879CAA-E9A0-45E1-BEB5-0F096F57518B}" srcOrd="0" destOrd="0" presId="urn:microsoft.com/office/officeart/2005/8/layout/equation2"/>
    <dgm:cxn modelId="{EE76D6E1-D6B1-4986-BBD2-606C8775A355}" srcId="{17A5F572-3CB9-44E7-BE80-CCBFB83B9AE9}" destId="{6B905472-9FBF-4701-9811-9A719B22312A}" srcOrd="0" destOrd="0" parTransId="{06559BC5-705A-4354-80AF-A2CAF39309D3}" sibTransId="{35AAFC29-DAD9-45D1-BA37-E5AA5A569656}"/>
    <dgm:cxn modelId="{BEF4B126-6457-4CAA-A77A-CCD75B4C276C}" srcId="{17A5F572-3CB9-44E7-BE80-CCBFB83B9AE9}" destId="{0ABDAEA0-C5AD-4E9B-996B-B3D9EDA0BE4E}" srcOrd="2" destOrd="0" parTransId="{F4FF624B-1329-4D06-86D2-3DE28C5E80A6}" sibTransId="{CB130B5E-3780-48F2-8667-8F1364CA6F27}"/>
    <dgm:cxn modelId="{7C8009AC-4FD7-40CC-88B9-C3AAA3340B3C}" type="presOf" srcId="{17A5F572-3CB9-44E7-BE80-CCBFB83B9AE9}" destId="{95CA916D-CC3C-443E-AB9A-4C01D17E099B}" srcOrd="0" destOrd="0" presId="urn:microsoft.com/office/officeart/2005/8/layout/equation2"/>
    <dgm:cxn modelId="{BE412660-0BE6-4A39-83E3-ADBFA6CE7561}" type="presOf" srcId="{19A0C86B-CD9C-462C-94EC-12BD9097C503}" destId="{69F85B70-0C7A-4CF8-BCB0-575F7FE5176E}" srcOrd="0" destOrd="0" presId="urn:microsoft.com/office/officeart/2005/8/layout/equation2"/>
    <dgm:cxn modelId="{B1BD1505-2BD8-4A97-8C91-026A266ED848}" type="presOf" srcId="{08FE0317-B9BC-43BC-801D-BD69E9010165}" destId="{F4BC9E30-F333-4446-B0DF-1D71EFE77E2F}" srcOrd="1" destOrd="0" presId="urn:microsoft.com/office/officeart/2005/8/layout/equation2"/>
    <dgm:cxn modelId="{4A334221-ADB2-4871-AD77-31149181C017}" type="presOf" srcId="{35AAFC29-DAD9-45D1-BA37-E5AA5A569656}" destId="{9B2D664F-F679-4FCB-86F6-0D708AF570E1}" srcOrd="0" destOrd="0" presId="urn:microsoft.com/office/officeart/2005/8/layout/equation2"/>
    <dgm:cxn modelId="{C1F527EE-F057-466D-88DA-B0585BF45920}" srcId="{17A5F572-3CB9-44E7-BE80-CCBFB83B9AE9}" destId="{19A0C86B-CD9C-462C-94EC-12BD9097C503}" srcOrd="1" destOrd="0" parTransId="{D8FED292-D041-40D4-8D6D-4142226F3B6A}" sibTransId="{08FE0317-B9BC-43BC-801D-BD69E9010165}"/>
    <dgm:cxn modelId="{ADBACF8D-F9D6-4F95-BBB7-7087595D6B65}" type="presParOf" srcId="{95CA916D-CC3C-443E-AB9A-4C01D17E099B}" destId="{A39BB280-B75C-499A-9002-B4823FBCF8F5}" srcOrd="0" destOrd="0" presId="urn:microsoft.com/office/officeart/2005/8/layout/equation2"/>
    <dgm:cxn modelId="{C4C3D849-E773-4F26-AE21-B5604DC72577}" type="presParOf" srcId="{A39BB280-B75C-499A-9002-B4823FBCF8F5}" destId="{BA879CAA-E9A0-45E1-BEB5-0F096F57518B}" srcOrd="0" destOrd="0" presId="urn:microsoft.com/office/officeart/2005/8/layout/equation2"/>
    <dgm:cxn modelId="{57D43D8B-2620-4A9D-B4F9-D871AE5783E9}" type="presParOf" srcId="{A39BB280-B75C-499A-9002-B4823FBCF8F5}" destId="{91E193F8-D1E6-4471-93EE-00E8D05D9FB8}" srcOrd="1" destOrd="0" presId="urn:microsoft.com/office/officeart/2005/8/layout/equation2"/>
    <dgm:cxn modelId="{AADDB67D-2EA8-4F9A-951F-FDE3C5DE3CF9}" type="presParOf" srcId="{A39BB280-B75C-499A-9002-B4823FBCF8F5}" destId="{9B2D664F-F679-4FCB-86F6-0D708AF570E1}" srcOrd="2" destOrd="0" presId="urn:microsoft.com/office/officeart/2005/8/layout/equation2"/>
    <dgm:cxn modelId="{8F991C96-31C8-4AC9-9318-95EEB2001F05}" type="presParOf" srcId="{A39BB280-B75C-499A-9002-B4823FBCF8F5}" destId="{824B80A0-5C77-49E7-AC93-2B6FD1BB679F}" srcOrd="3" destOrd="0" presId="urn:microsoft.com/office/officeart/2005/8/layout/equation2"/>
    <dgm:cxn modelId="{2F4A9644-4D54-4A0F-A2AC-AD76B1C21558}" type="presParOf" srcId="{A39BB280-B75C-499A-9002-B4823FBCF8F5}" destId="{69F85B70-0C7A-4CF8-BCB0-575F7FE5176E}" srcOrd="4" destOrd="0" presId="urn:microsoft.com/office/officeart/2005/8/layout/equation2"/>
    <dgm:cxn modelId="{3955E2F1-9626-4471-A01E-64C38D610EAA}" type="presParOf" srcId="{95CA916D-CC3C-443E-AB9A-4C01D17E099B}" destId="{9B69CA0C-5E08-461D-8809-5516F244FA34}" srcOrd="1" destOrd="0" presId="urn:microsoft.com/office/officeart/2005/8/layout/equation2"/>
    <dgm:cxn modelId="{2D300795-C14F-4620-AB73-ABDD4B875AC4}" type="presParOf" srcId="{9B69CA0C-5E08-461D-8809-5516F244FA34}" destId="{F4BC9E30-F333-4446-B0DF-1D71EFE77E2F}" srcOrd="0" destOrd="0" presId="urn:microsoft.com/office/officeart/2005/8/layout/equation2"/>
    <dgm:cxn modelId="{A8DB5AB4-0FBF-4A22-8F50-3E6365E1EA90}" type="presParOf" srcId="{95CA916D-CC3C-443E-AB9A-4C01D17E099B}" destId="{6B00069D-658B-4668-848C-D4248962D8FE}" srcOrd="2" destOrd="0" presId="urn:microsoft.com/office/officeart/2005/8/layout/equati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92BC62-083D-46E5-82FF-4D67CDCA2688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86AB9C8-EC50-4159-B7FD-CAAC72083118}">
      <dgm:prSet phldrT="[Κείμενο]" custT="1"/>
      <dgm:spPr>
        <a:solidFill>
          <a:srgbClr val="66FFFF"/>
        </a:solidFill>
      </dgm:spPr>
      <dgm:t>
        <a:bodyPr/>
        <a:lstStyle/>
        <a:p>
          <a:pPr algn="just"/>
          <a:r>
            <a:rPr lang="el-GR" sz="1800" b="1" dirty="0" smtClean="0">
              <a:solidFill>
                <a:schemeClr val="tx1"/>
              </a:solidFill>
            </a:rPr>
            <a:t>1) είτε γιατί δεν τρώνε απ’ όλες τις ομάδες τροφίμων, δηλαδή δεν υπάρχει ποικιλία στη διατροφή τους, π.χ. δεν τρώνε καθημερινά γαλακτοκομικά προϊόντα, φρούτα, λαχανικά κ.ά. </a:t>
          </a:r>
          <a:endParaRPr lang="el-GR" sz="1800" b="1" dirty="0">
            <a:solidFill>
              <a:schemeClr val="tx1"/>
            </a:solidFill>
          </a:endParaRPr>
        </a:p>
      </dgm:t>
    </dgm:pt>
    <dgm:pt modelId="{44EE88C9-859B-4A75-B3E7-7C5218CED830}" type="parTrans" cxnId="{89D7FC83-E532-4A8E-879A-9E16295476ED}">
      <dgm:prSet/>
      <dgm:spPr/>
      <dgm:t>
        <a:bodyPr/>
        <a:lstStyle/>
        <a:p>
          <a:endParaRPr lang="el-GR"/>
        </a:p>
      </dgm:t>
    </dgm:pt>
    <dgm:pt modelId="{22AC9CAA-BAB3-4C52-B655-8AC71342B9B0}" type="sibTrans" cxnId="{89D7FC83-E532-4A8E-879A-9E16295476ED}">
      <dgm:prSet/>
      <dgm:spPr/>
      <dgm:t>
        <a:bodyPr/>
        <a:lstStyle/>
        <a:p>
          <a:endParaRPr lang="el-GR"/>
        </a:p>
      </dgm:t>
    </dgm:pt>
    <dgm:pt modelId="{2674AEE6-8AD0-4AB3-BBF6-11162D24E98E}">
      <dgm:prSet phldrT="[Κείμενο]" custT="1"/>
      <dgm:spPr>
        <a:solidFill>
          <a:srgbClr val="FF6600"/>
        </a:solidFill>
      </dgm:spPr>
      <dgm:t>
        <a:bodyPr/>
        <a:lstStyle/>
        <a:p>
          <a:pPr algn="just"/>
          <a:r>
            <a:rPr lang="el-GR" sz="1800" b="1" dirty="0" smtClean="0">
              <a:solidFill>
                <a:schemeClr val="tx1"/>
              </a:solidFill>
            </a:rPr>
            <a:t>2) είτε γιατί προτιμούν να χορταίνουν με τροφές που δεν περιέχουν τα απαραίτητα θρεπτικά συστατικά, όπως γλυκά, </a:t>
          </a:r>
          <a:r>
            <a:rPr lang="el-GR" sz="1800" b="1" dirty="0" err="1" smtClean="0">
              <a:solidFill>
                <a:schemeClr val="tx1"/>
              </a:solidFill>
            </a:rPr>
            <a:t>σνακς</a:t>
          </a:r>
          <a:r>
            <a:rPr lang="el-GR" sz="1800" b="1" dirty="0" smtClean="0">
              <a:solidFill>
                <a:schemeClr val="tx1"/>
              </a:solidFill>
            </a:rPr>
            <a:t>, αναψυκτικά κ.ά.</a:t>
          </a:r>
          <a:endParaRPr lang="el-GR" sz="1800" b="1" dirty="0">
            <a:solidFill>
              <a:schemeClr val="tx1"/>
            </a:solidFill>
          </a:endParaRPr>
        </a:p>
      </dgm:t>
    </dgm:pt>
    <dgm:pt modelId="{53E7AC2A-CFB6-4904-A716-B7326BD5B622}" type="parTrans" cxnId="{7BD0858C-E009-47B0-BA44-EFD62FA0B2A3}">
      <dgm:prSet/>
      <dgm:spPr/>
      <dgm:t>
        <a:bodyPr/>
        <a:lstStyle/>
        <a:p>
          <a:endParaRPr lang="el-GR"/>
        </a:p>
      </dgm:t>
    </dgm:pt>
    <dgm:pt modelId="{795413E7-1F5B-4087-98DC-D425609F64E7}" type="sibTrans" cxnId="{7BD0858C-E009-47B0-BA44-EFD62FA0B2A3}">
      <dgm:prSet/>
      <dgm:spPr/>
      <dgm:t>
        <a:bodyPr/>
        <a:lstStyle/>
        <a:p>
          <a:endParaRPr lang="el-GR"/>
        </a:p>
      </dgm:t>
    </dgm:pt>
    <dgm:pt modelId="{AFB0C01E-0D85-45F2-805D-4F2135E7F94C}">
      <dgm:prSet phldrT="[Κείμενο]" custT="1"/>
      <dgm:spPr>
        <a:solidFill>
          <a:srgbClr val="99FF33"/>
        </a:solidFill>
      </dgm:spPr>
      <dgm:t>
        <a:bodyPr/>
        <a:lstStyle/>
        <a:p>
          <a:pPr algn="just"/>
          <a:r>
            <a:rPr lang="el-GR" sz="1800" b="1" dirty="0" smtClean="0">
              <a:solidFill>
                <a:schemeClr val="tx1"/>
              </a:solidFill>
            </a:rPr>
            <a:t>3) είτε γιατί ακολουθούν μια ανθυγιεινή δίαιτα, για να είναι </a:t>
          </a:r>
          <a:r>
            <a:rPr lang="el-GR" sz="1800" b="1" dirty="0" smtClean="0">
              <a:solidFill>
                <a:schemeClr val="tx1"/>
              </a:solidFill>
            </a:rPr>
            <a:t>πολύ</a:t>
          </a:r>
          <a:r>
            <a:rPr lang="en-US" sz="1800" b="1" dirty="0" smtClean="0">
              <a:solidFill>
                <a:schemeClr val="tx1"/>
              </a:solidFill>
            </a:rPr>
            <a:t> </a:t>
          </a:r>
          <a:r>
            <a:rPr lang="el-GR" sz="1800" b="1" dirty="0" smtClean="0">
              <a:solidFill>
                <a:schemeClr val="tx1"/>
              </a:solidFill>
            </a:rPr>
            <a:t>αδύνατα, </a:t>
          </a:r>
          <a:r>
            <a:rPr lang="el-GR" sz="1800" b="1" dirty="0" smtClean="0">
              <a:solidFill>
                <a:schemeClr val="tx1"/>
              </a:solidFill>
            </a:rPr>
            <a:t>ιδιαίτερα τα κορίτσια, επηρεαζόμενα από τα πρότυπα ομορφιάς.</a:t>
          </a:r>
          <a:endParaRPr lang="el-GR" sz="1800" b="1" dirty="0">
            <a:solidFill>
              <a:schemeClr val="tx1"/>
            </a:solidFill>
          </a:endParaRPr>
        </a:p>
      </dgm:t>
    </dgm:pt>
    <dgm:pt modelId="{78E1E1FA-2049-478F-8D72-6C4E35B018BD}" type="parTrans" cxnId="{32B610B9-58D3-493A-A44D-10E6A0BC2850}">
      <dgm:prSet/>
      <dgm:spPr/>
      <dgm:t>
        <a:bodyPr/>
        <a:lstStyle/>
        <a:p>
          <a:endParaRPr lang="el-GR"/>
        </a:p>
      </dgm:t>
    </dgm:pt>
    <dgm:pt modelId="{A3B2FBF7-9C4A-475D-B422-E1EE736B9FAB}" type="sibTrans" cxnId="{32B610B9-58D3-493A-A44D-10E6A0BC2850}">
      <dgm:prSet/>
      <dgm:spPr/>
      <dgm:t>
        <a:bodyPr/>
        <a:lstStyle/>
        <a:p>
          <a:endParaRPr lang="el-GR"/>
        </a:p>
      </dgm:t>
    </dgm:pt>
    <dgm:pt modelId="{C50D7D67-D93C-4E33-BA48-11C3E2EBDF85}" type="pres">
      <dgm:prSet presAssocID="{4392BC62-083D-46E5-82FF-4D67CDCA268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90855CA-639E-4CB9-8558-2E15FC69891E}" type="pres">
      <dgm:prSet presAssocID="{AFB0C01E-0D85-45F2-805D-4F2135E7F94C}" presName="boxAndChildren" presStyleCnt="0"/>
      <dgm:spPr/>
    </dgm:pt>
    <dgm:pt modelId="{A9374772-446C-4434-803E-A96C727EA11D}" type="pres">
      <dgm:prSet presAssocID="{AFB0C01E-0D85-45F2-805D-4F2135E7F94C}" presName="parentTextBox" presStyleLbl="node1" presStyleIdx="0" presStyleCnt="3"/>
      <dgm:spPr/>
      <dgm:t>
        <a:bodyPr/>
        <a:lstStyle/>
        <a:p>
          <a:endParaRPr lang="el-GR"/>
        </a:p>
      </dgm:t>
    </dgm:pt>
    <dgm:pt modelId="{48B67CA0-2715-44FE-AB90-7D8AA5CDB764}" type="pres">
      <dgm:prSet presAssocID="{795413E7-1F5B-4087-98DC-D425609F64E7}" presName="sp" presStyleCnt="0"/>
      <dgm:spPr/>
    </dgm:pt>
    <dgm:pt modelId="{0379B66D-E933-495B-9FDD-F9D4AC0FAF66}" type="pres">
      <dgm:prSet presAssocID="{2674AEE6-8AD0-4AB3-BBF6-11162D24E98E}" presName="arrowAndChildren" presStyleCnt="0"/>
      <dgm:spPr/>
    </dgm:pt>
    <dgm:pt modelId="{101F5510-E9AD-4ACD-B7C3-DC9C7CA8DFCB}" type="pres">
      <dgm:prSet presAssocID="{2674AEE6-8AD0-4AB3-BBF6-11162D24E98E}" presName="parentTextArrow" presStyleLbl="node1" presStyleIdx="1" presStyleCnt="3"/>
      <dgm:spPr/>
      <dgm:t>
        <a:bodyPr/>
        <a:lstStyle/>
        <a:p>
          <a:endParaRPr lang="el-GR"/>
        </a:p>
      </dgm:t>
    </dgm:pt>
    <dgm:pt modelId="{3E013BD2-05C8-455F-ABE0-058CAEC0B2B0}" type="pres">
      <dgm:prSet presAssocID="{22AC9CAA-BAB3-4C52-B655-8AC71342B9B0}" presName="sp" presStyleCnt="0"/>
      <dgm:spPr/>
    </dgm:pt>
    <dgm:pt modelId="{B6DB9836-CBFC-4112-B820-8300B76085CC}" type="pres">
      <dgm:prSet presAssocID="{086AB9C8-EC50-4159-B7FD-CAAC72083118}" presName="arrowAndChildren" presStyleCnt="0"/>
      <dgm:spPr/>
    </dgm:pt>
    <dgm:pt modelId="{791539AA-7115-4077-BD3A-862B05D25076}" type="pres">
      <dgm:prSet presAssocID="{086AB9C8-EC50-4159-B7FD-CAAC72083118}" presName="parentTextArrow" presStyleLbl="node1" presStyleIdx="2" presStyleCnt="3"/>
      <dgm:spPr/>
      <dgm:t>
        <a:bodyPr/>
        <a:lstStyle/>
        <a:p>
          <a:endParaRPr lang="el-GR"/>
        </a:p>
      </dgm:t>
    </dgm:pt>
  </dgm:ptLst>
  <dgm:cxnLst>
    <dgm:cxn modelId="{74CBF3DF-FF06-4834-BDD0-09B2E0E6DBFC}" type="presOf" srcId="{AFB0C01E-0D85-45F2-805D-4F2135E7F94C}" destId="{A9374772-446C-4434-803E-A96C727EA11D}" srcOrd="0" destOrd="0" presId="urn:microsoft.com/office/officeart/2005/8/layout/process4"/>
    <dgm:cxn modelId="{32B610B9-58D3-493A-A44D-10E6A0BC2850}" srcId="{4392BC62-083D-46E5-82FF-4D67CDCA2688}" destId="{AFB0C01E-0D85-45F2-805D-4F2135E7F94C}" srcOrd="2" destOrd="0" parTransId="{78E1E1FA-2049-478F-8D72-6C4E35B018BD}" sibTransId="{A3B2FBF7-9C4A-475D-B422-E1EE736B9FAB}"/>
    <dgm:cxn modelId="{7BD0858C-E009-47B0-BA44-EFD62FA0B2A3}" srcId="{4392BC62-083D-46E5-82FF-4D67CDCA2688}" destId="{2674AEE6-8AD0-4AB3-BBF6-11162D24E98E}" srcOrd="1" destOrd="0" parTransId="{53E7AC2A-CFB6-4904-A716-B7326BD5B622}" sibTransId="{795413E7-1F5B-4087-98DC-D425609F64E7}"/>
    <dgm:cxn modelId="{3FF5ACFC-7A3B-4F5A-97CB-87A7A52DAC41}" type="presOf" srcId="{2674AEE6-8AD0-4AB3-BBF6-11162D24E98E}" destId="{101F5510-E9AD-4ACD-B7C3-DC9C7CA8DFCB}" srcOrd="0" destOrd="0" presId="urn:microsoft.com/office/officeart/2005/8/layout/process4"/>
    <dgm:cxn modelId="{89D7FC83-E532-4A8E-879A-9E16295476ED}" srcId="{4392BC62-083D-46E5-82FF-4D67CDCA2688}" destId="{086AB9C8-EC50-4159-B7FD-CAAC72083118}" srcOrd="0" destOrd="0" parTransId="{44EE88C9-859B-4A75-B3E7-7C5218CED830}" sibTransId="{22AC9CAA-BAB3-4C52-B655-8AC71342B9B0}"/>
    <dgm:cxn modelId="{B7CE441F-27B0-47D5-BEB8-F9F7F31CE8AE}" type="presOf" srcId="{086AB9C8-EC50-4159-B7FD-CAAC72083118}" destId="{791539AA-7115-4077-BD3A-862B05D25076}" srcOrd="0" destOrd="0" presId="urn:microsoft.com/office/officeart/2005/8/layout/process4"/>
    <dgm:cxn modelId="{FDB276E0-5FF4-4BD7-9319-15A2AE5A2650}" type="presOf" srcId="{4392BC62-083D-46E5-82FF-4D67CDCA2688}" destId="{C50D7D67-D93C-4E33-BA48-11C3E2EBDF85}" srcOrd="0" destOrd="0" presId="urn:microsoft.com/office/officeart/2005/8/layout/process4"/>
    <dgm:cxn modelId="{A651A232-1716-407F-AAF1-58073A6639B1}" type="presParOf" srcId="{C50D7D67-D93C-4E33-BA48-11C3E2EBDF85}" destId="{290855CA-639E-4CB9-8558-2E15FC69891E}" srcOrd="0" destOrd="0" presId="urn:microsoft.com/office/officeart/2005/8/layout/process4"/>
    <dgm:cxn modelId="{EB06EDAD-19B9-4603-9932-16E5A69749EC}" type="presParOf" srcId="{290855CA-639E-4CB9-8558-2E15FC69891E}" destId="{A9374772-446C-4434-803E-A96C727EA11D}" srcOrd="0" destOrd="0" presId="urn:microsoft.com/office/officeart/2005/8/layout/process4"/>
    <dgm:cxn modelId="{0F72E3E7-11BB-47D7-BA1A-EEE0EDD33F3B}" type="presParOf" srcId="{C50D7D67-D93C-4E33-BA48-11C3E2EBDF85}" destId="{48B67CA0-2715-44FE-AB90-7D8AA5CDB764}" srcOrd="1" destOrd="0" presId="urn:microsoft.com/office/officeart/2005/8/layout/process4"/>
    <dgm:cxn modelId="{138DCEFC-3A46-44D0-84A1-0B956DB8FE81}" type="presParOf" srcId="{C50D7D67-D93C-4E33-BA48-11C3E2EBDF85}" destId="{0379B66D-E933-495B-9FDD-F9D4AC0FAF66}" srcOrd="2" destOrd="0" presId="urn:microsoft.com/office/officeart/2005/8/layout/process4"/>
    <dgm:cxn modelId="{2F8AE882-25C3-486B-975E-0E7152F05C18}" type="presParOf" srcId="{0379B66D-E933-495B-9FDD-F9D4AC0FAF66}" destId="{101F5510-E9AD-4ACD-B7C3-DC9C7CA8DFCB}" srcOrd="0" destOrd="0" presId="urn:microsoft.com/office/officeart/2005/8/layout/process4"/>
    <dgm:cxn modelId="{86AAFBC4-B8A5-46AE-9E59-7052A70F4456}" type="presParOf" srcId="{C50D7D67-D93C-4E33-BA48-11C3E2EBDF85}" destId="{3E013BD2-05C8-455F-ABE0-058CAEC0B2B0}" srcOrd="3" destOrd="0" presId="urn:microsoft.com/office/officeart/2005/8/layout/process4"/>
    <dgm:cxn modelId="{B61626D8-E46A-402C-AEAA-5E19BE324D55}" type="presParOf" srcId="{C50D7D67-D93C-4E33-BA48-11C3E2EBDF85}" destId="{B6DB9836-CBFC-4112-B820-8300B76085CC}" srcOrd="4" destOrd="0" presId="urn:microsoft.com/office/officeart/2005/8/layout/process4"/>
    <dgm:cxn modelId="{18507CF7-2C29-4466-B20F-D2B508729583}" type="presParOf" srcId="{B6DB9836-CBFC-4112-B820-8300B76085CC}" destId="{791539AA-7115-4077-BD3A-862B05D25076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B2DA8A-B353-4E7A-8DD5-AFD0B5415FEB}" type="doc">
      <dgm:prSet loTypeId="urn:microsoft.com/office/officeart/2005/8/layout/cycle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51E0667-12F6-48C0-AF48-4FB30546E8D3}">
      <dgm:prSet phldrT="[Κείμενο]" custT="1"/>
      <dgm:spPr>
        <a:solidFill>
          <a:srgbClr val="99FF33"/>
        </a:solidFill>
      </dgm:spPr>
      <dgm:t>
        <a:bodyPr/>
        <a:lstStyle/>
        <a:p>
          <a:r>
            <a:rPr lang="el-GR" sz="1100" b="1" dirty="0" smtClean="0">
              <a:solidFill>
                <a:schemeClr val="tx1"/>
              </a:solidFill>
            </a:rPr>
            <a:t>Κόπωση</a:t>
          </a:r>
          <a:endParaRPr lang="el-GR" sz="1100" b="1" dirty="0">
            <a:solidFill>
              <a:schemeClr val="tx1"/>
            </a:solidFill>
          </a:endParaRPr>
        </a:p>
      </dgm:t>
    </dgm:pt>
    <dgm:pt modelId="{FFC4A1FD-B269-4DBF-B50C-3DABB499A91D}" type="parTrans" cxnId="{84E1B6B5-B347-427F-A22F-40BE25766ACC}">
      <dgm:prSet/>
      <dgm:spPr/>
      <dgm:t>
        <a:bodyPr/>
        <a:lstStyle/>
        <a:p>
          <a:endParaRPr lang="el-GR"/>
        </a:p>
      </dgm:t>
    </dgm:pt>
    <dgm:pt modelId="{3882FC07-56EB-46D5-BBA0-CD09C67C46F4}" type="sibTrans" cxnId="{84E1B6B5-B347-427F-A22F-40BE25766ACC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88469880-B8F6-4966-AC25-5B3FD788F61A}">
      <dgm:prSet phldrT="[Κείμενο]" custT="1"/>
      <dgm:spPr>
        <a:solidFill>
          <a:srgbClr val="FFCCFF"/>
        </a:solidFill>
      </dgm:spPr>
      <dgm:t>
        <a:bodyPr/>
        <a:lstStyle/>
        <a:p>
          <a:r>
            <a:rPr lang="el-GR" sz="1100" b="1" dirty="0" smtClean="0">
              <a:solidFill>
                <a:schemeClr val="tx1"/>
              </a:solidFill>
            </a:rPr>
            <a:t>Εύθραυστα νύχια</a:t>
          </a:r>
          <a:endParaRPr lang="el-GR" sz="1100" b="1" dirty="0">
            <a:solidFill>
              <a:schemeClr val="tx1"/>
            </a:solidFill>
          </a:endParaRPr>
        </a:p>
      </dgm:t>
    </dgm:pt>
    <dgm:pt modelId="{B6EF496A-6F4C-4C69-B6CC-DEF27A674A98}" type="parTrans" cxnId="{6BD589F9-894B-4F4C-9CDB-2C719560B8D0}">
      <dgm:prSet/>
      <dgm:spPr/>
      <dgm:t>
        <a:bodyPr/>
        <a:lstStyle/>
        <a:p>
          <a:endParaRPr lang="el-GR"/>
        </a:p>
      </dgm:t>
    </dgm:pt>
    <dgm:pt modelId="{978B5C3C-8F1E-4851-B891-A82FE10F7D18}" type="sibTrans" cxnId="{6BD589F9-894B-4F4C-9CDB-2C719560B8D0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1C33FAE4-1A04-44EA-BA13-36AF88BCAA2D}">
      <dgm:prSet phldrT="[Κείμενο]" custT="1"/>
      <dgm:spPr>
        <a:solidFill>
          <a:srgbClr val="D071FF"/>
        </a:solidFill>
      </dgm:spPr>
      <dgm:t>
        <a:bodyPr/>
        <a:lstStyle/>
        <a:p>
          <a:r>
            <a:rPr lang="el-GR" sz="1100" b="1" dirty="0" smtClean="0">
              <a:solidFill>
                <a:schemeClr val="tx1"/>
              </a:solidFill>
            </a:rPr>
            <a:t>Ζαλάδα</a:t>
          </a:r>
          <a:endParaRPr lang="el-GR" sz="1100" b="1" dirty="0">
            <a:solidFill>
              <a:schemeClr val="tx1"/>
            </a:solidFill>
          </a:endParaRPr>
        </a:p>
      </dgm:t>
    </dgm:pt>
    <dgm:pt modelId="{F9EACEE3-388E-4D77-B6C9-65E5DA5329B5}" type="parTrans" cxnId="{EE17360B-6D1A-4800-BE70-B9E9A9409802}">
      <dgm:prSet/>
      <dgm:spPr/>
      <dgm:t>
        <a:bodyPr/>
        <a:lstStyle/>
        <a:p>
          <a:endParaRPr lang="el-GR"/>
        </a:p>
      </dgm:t>
    </dgm:pt>
    <dgm:pt modelId="{F25EA86C-1AFC-4CAE-B34B-A3FA409AD8B2}" type="sibTrans" cxnId="{EE17360B-6D1A-4800-BE70-B9E9A9409802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68BD2D47-37BD-4759-94E6-5D5D69EC6D0A}">
      <dgm:prSet phldrT="[Κείμενο]" custT="1"/>
      <dgm:spPr>
        <a:solidFill>
          <a:srgbClr val="66FFFF"/>
        </a:solidFill>
      </dgm:spPr>
      <dgm:t>
        <a:bodyPr/>
        <a:lstStyle/>
        <a:p>
          <a:r>
            <a:rPr lang="el-GR" sz="1100" b="1" dirty="0" smtClean="0">
              <a:solidFill>
                <a:schemeClr val="tx1"/>
              </a:solidFill>
            </a:rPr>
            <a:t>Αναιμία</a:t>
          </a:r>
          <a:endParaRPr lang="el-GR" sz="1100" b="1" dirty="0">
            <a:solidFill>
              <a:schemeClr val="tx1"/>
            </a:solidFill>
          </a:endParaRPr>
        </a:p>
      </dgm:t>
    </dgm:pt>
    <dgm:pt modelId="{E79F86F9-AF17-4415-A027-DC01A1372AB4}" type="parTrans" cxnId="{C1A05BB2-C484-4307-9650-929718D84070}">
      <dgm:prSet/>
      <dgm:spPr/>
      <dgm:t>
        <a:bodyPr/>
        <a:lstStyle/>
        <a:p>
          <a:endParaRPr lang="el-GR"/>
        </a:p>
      </dgm:t>
    </dgm:pt>
    <dgm:pt modelId="{FBA52393-3FF5-414E-91DB-B188B79628DD}" type="sibTrans" cxnId="{C1A05BB2-C484-4307-9650-929718D84070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4A4A43B5-31F4-49ED-8923-FF7B1F68987C}">
      <dgm:prSet phldrT="[Κείμενο]" custT="1"/>
      <dgm:spPr>
        <a:solidFill>
          <a:srgbClr val="FF8D3F"/>
        </a:solidFill>
      </dgm:spPr>
      <dgm:t>
        <a:bodyPr/>
        <a:lstStyle/>
        <a:p>
          <a:r>
            <a:rPr lang="el-GR" sz="1100" b="1" dirty="0" smtClean="0">
              <a:solidFill>
                <a:schemeClr val="tx1"/>
              </a:solidFill>
            </a:rPr>
            <a:t>Οστεοπόρωση</a:t>
          </a:r>
          <a:endParaRPr lang="el-GR" sz="1100" b="1" dirty="0">
            <a:solidFill>
              <a:schemeClr val="tx1"/>
            </a:solidFill>
          </a:endParaRPr>
        </a:p>
      </dgm:t>
    </dgm:pt>
    <dgm:pt modelId="{C2B10DF1-BEB7-43BD-BB96-15FC2293FACD}" type="parTrans" cxnId="{E9191B17-6F24-4A40-97F8-AFC5E44DE603}">
      <dgm:prSet/>
      <dgm:spPr/>
      <dgm:t>
        <a:bodyPr/>
        <a:lstStyle/>
        <a:p>
          <a:endParaRPr lang="el-GR"/>
        </a:p>
      </dgm:t>
    </dgm:pt>
    <dgm:pt modelId="{B8772872-120D-46DC-A653-1FB439C121F8}" type="sibTrans" cxnId="{E9191B17-6F24-4A40-97F8-AFC5E44DE603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CAE787AB-6A6E-4C42-A51E-C4ACA57F1D8D}">
      <dgm:prSet custT="1"/>
      <dgm:spPr>
        <a:solidFill>
          <a:srgbClr val="FFFF00"/>
        </a:solidFill>
      </dgm:spPr>
      <dgm:t>
        <a:bodyPr/>
        <a:lstStyle/>
        <a:p>
          <a:r>
            <a:rPr lang="el-GR" sz="1100" b="1" dirty="0" smtClean="0">
              <a:solidFill>
                <a:schemeClr val="tx1"/>
              </a:solidFill>
            </a:rPr>
            <a:t>Ευπαθές δέρμα</a:t>
          </a:r>
          <a:endParaRPr lang="el-GR" sz="1100" b="1" dirty="0">
            <a:solidFill>
              <a:schemeClr val="tx1"/>
            </a:solidFill>
          </a:endParaRPr>
        </a:p>
      </dgm:t>
    </dgm:pt>
    <dgm:pt modelId="{934CECB8-CEF9-438E-8A1B-26A2406CFAA7}" type="parTrans" cxnId="{899D247F-33DF-4AA5-A283-2D56FFE77BEB}">
      <dgm:prSet/>
      <dgm:spPr/>
      <dgm:t>
        <a:bodyPr/>
        <a:lstStyle/>
        <a:p>
          <a:endParaRPr lang="el-GR"/>
        </a:p>
      </dgm:t>
    </dgm:pt>
    <dgm:pt modelId="{94B611BB-BECD-4A05-A331-2DB43D565109}" type="sibTrans" cxnId="{899D247F-33DF-4AA5-A283-2D56FFE77BEB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611FBB90-FABD-43E9-A74D-12376DDDE5AE}">
      <dgm:prSet custT="1"/>
      <dgm:spPr>
        <a:solidFill>
          <a:srgbClr val="2F83FF"/>
        </a:solidFill>
      </dgm:spPr>
      <dgm:t>
        <a:bodyPr/>
        <a:lstStyle/>
        <a:p>
          <a:r>
            <a:rPr lang="el-GR" sz="1100" b="1" dirty="0" smtClean="0">
              <a:solidFill>
                <a:schemeClr val="tx1"/>
              </a:solidFill>
            </a:rPr>
            <a:t>Τριχόπτωση</a:t>
          </a:r>
          <a:endParaRPr lang="el-GR" sz="1100" b="1" dirty="0">
            <a:solidFill>
              <a:schemeClr val="tx1"/>
            </a:solidFill>
          </a:endParaRPr>
        </a:p>
      </dgm:t>
    </dgm:pt>
    <dgm:pt modelId="{CD62D106-D16B-4F9D-87B9-BBDEE714360E}" type="parTrans" cxnId="{563DD4F8-B50F-49F3-BAA5-CC0E8A8A1EF0}">
      <dgm:prSet/>
      <dgm:spPr/>
      <dgm:t>
        <a:bodyPr/>
        <a:lstStyle/>
        <a:p>
          <a:endParaRPr lang="el-GR"/>
        </a:p>
      </dgm:t>
    </dgm:pt>
    <dgm:pt modelId="{4CF8C941-7619-4A81-A154-FF8C59F3D53F}" type="sibTrans" cxnId="{563DD4F8-B50F-49F3-BAA5-CC0E8A8A1EF0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0494687E-5568-44A1-9B20-C6A15B898927}">
      <dgm:prSet custT="1"/>
      <dgm:spPr>
        <a:solidFill>
          <a:srgbClr val="00CC66"/>
        </a:solidFill>
      </dgm:spPr>
      <dgm:t>
        <a:bodyPr/>
        <a:lstStyle/>
        <a:p>
          <a:r>
            <a:rPr lang="el-GR" sz="1100" b="1" dirty="0" smtClean="0">
              <a:solidFill>
                <a:schemeClr val="tx1"/>
              </a:solidFill>
            </a:rPr>
            <a:t>Μειωμένο σωματικό βάρος - ύψος</a:t>
          </a:r>
          <a:endParaRPr lang="el-GR" sz="1100" b="1" dirty="0">
            <a:solidFill>
              <a:schemeClr val="tx1"/>
            </a:solidFill>
          </a:endParaRPr>
        </a:p>
      </dgm:t>
    </dgm:pt>
    <dgm:pt modelId="{39D803F6-5AB6-45F6-9B8A-45FD69A3C6AB}" type="parTrans" cxnId="{996629E9-A83C-41E4-93D0-93EA9CF87A4D}">
      <dgm:prSet/>
      <dgm:spPr/>
      <dgm:t>
        <a:bodyPr/>
        <a:lstStyle/>
        <a:p>
          <a:endParaRPr lang="el-GR"/>
        </a:p>
      </dgm:t>
    </dgm:pt>
    <dgm:pt modelId="{938B4F6B-A9B7-42B0-91AE-EF74249976DD}" type="sibTrans" cxnId="{996629E9-A83C-41E4-93D0-93EA9CF87A4D}">
      <dgm:prSet/>
      <dgm:spPr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68CF999C-7217-4DA4-A5BB-A0BEA5F98323}">
      <dgm:prSet custT="1"/>
      <dgm:spPr>
        <a:solidFill>
          <a:srgbClr val="FF0000"/>
        </a:solidFill>
      </dgm:spPr>
      <dgm:t>
        <a:bodyPr/>
        <a:lstStyle/>
        <a:p>
          <a:r>
            <a:rPr lang="el-GR" sz="1100" b="1" dirty="0" smtClean="0">
              <a:solidFill>
                <a:schemeClr val="tx1"/>
              </a:solidFill>
            </a:rPr>
            <a:t>Χλομό πρόσωπο</a:t>
          </a:r>
          <a:endParaRPr lang="el-GR" sz="1100" b="1" dirty="0">
            <a:solidFill>
              <a:schemeClr val="tx1"/>
            </a:solidFill>
          </a:endParaRPr>
        </a:p>
      </dgm:t>
    </dgm:pt>
    <dgm:pt modelId="{DFF6A42D-6A12-4077-9921-E2D2A7264929}" type="parTrans" cxnId="{09BFDC4A-6903-40E1-9847-8D07ECE26C89}">
      <dgm:prSet/>
      <dgm:spPr/>
      <dgm:t>
        <a:bodyPr/>
        <a:lstStyle/>
        <a:p>
          <a:endParaRPr lang="el-GR"/>
        </a:p>
      </dgm:t>
    </dgm:pt>
    <dgm:pt modelId="{BFE938DB-63C2-4230-BAD1-5F1903A5A273}" type="sibTrans" cxnId="{09BFDC4A-6903-40E1-9847-8D07ECE26C89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l-GR"/>
        </a:p>
      </dgm:t>
    </dgm:pt>
    <dgm:pt modelId="{84CBCF9E-60AD-4DDC-901F-C092FBB6C327}" type="pres">
      <dgm:prSet presAssocID="{57B2DA8A-B353-4E7A-8DD5-AFD0B5415FE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3C318B0-9419-4733-99FB-6137D477DCA9}" type="pres">
      <dgm:prSet presAssocID="{651E0667-12F6-48C0-AF48-4FB30546E8D3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5337FCD-2F44-4848-BD1B-84B51F563ABC}" type="pres">
      <dgm:prSet presAssocID="{651E0667-12F6-48C0-AF48-4FB30546E8D3}" presName="spNode" presStyleCnt="0"/>
      <dgm:spPr/>
    </dgm:pt>
    <dgm:pt modelId="{A250982C-56BA-4DAA-8E9E-5E49C4E525DE}" type="pres">
      <dgm:prSet presAssocID="{3882FC07-56EB-46D5-BBA0-CD09C67C46F4}" presName="sibTrans" presStyleLbl="sibTrans1D1" presStyleIdx="0" presStyleCnt="9"/>
      <dgm:spPr/>
      <dgm:t>
        <a:bodyPr/>
        <a:lstStyle/>
        <a:p>
          <a:endParaRPr lang="el-GR"/>
        </a:p>
      </dgm:t>
    </dgm:pt>
    <dgm:pt modelId="{C46C78E2-B2F8-4AE5-A575-EADE8ADF4C82}" type="pres">
      <dgm:prSet presAssocID="{CAE787AB-6A6E-4C42-A51E-C4ACA57F1D8D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B8C6573-9287-4065-9488-CB91B25D17C3}" type="pres">
      <dgm:prSet presAssocID="{CAE787AB-6A6E-4C42-A51E-C4ACA57F1D8D}" presName="spNode" presStyleCnt="0"/>
      <dgm:spPr/>
    </dgm:pt>
    <dgm:pt modelId="{F287A946-9F58-48E0-AD2A-2349FE1B8519}" type="pres">
      <dgm:prSet presAssocID="{94B611BB-BECD-4A05-A331-2DB43D565109}" presName="sibTrans" presStyleLbl="sibTrans1D1" presStyleIdx="1" presStyleCnt="9"/>
      <dgm:spPr/>
      <dgm:t>
        <a:bodyPr/>
        <a:lstStyle/>
        <a:p>
          <a:endParaRPr lang="el-GR"/>
        </a:p>
      </dgm:t>
    </dgm:pt>
    <dgm:pt modelId="{CEF9149E-7798-46F9-B176-F1D6D54E86BF}" type="pres">
      <dgm:prSet presAssocID="{0494687E-5568-44A1-9B20-C6A15B898927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555EDA-2369-4126-A497-E1D04397EA4A}" type="pres">
      <dgm:prSet presAssocID="{0494687E-5568-44A1-9B20-C6A15B898927}" presName="spNode" presStyleCnt="0"/>
      <dgm:spPr/>
    </dgm:pt>
    <dgm:pt modelId="{E57B9FC5-9E12-4522-ABEB-8D86E6DC8EC4}" type="pres">
      <dgm:prSet presAssocID="{938B4F6B-A9B7-42B0-91AE-EF74249976DD}" presName="sibTrans" presStyleLbl="sibTrans1D1" presStyleIdx="2" presStyleCnt="9"/>
      <dgm:spPr/>
      <dgm:t>
        <a:bodyPr/>
        <a:lstStyle/>
        <a:p>
          <a:endParaRPr lang="el-GR"/>
        </a:p>
      </dgm:t>
    </dgm:pt>
    <dgm:pt modelId="{53C6FCB8-D92F-4335-9FAF-1DDF0E5727EF}" type="pres">
      <dgm:prSet presAssocID="{68CF999C-7217-4DA4-A5BB-A0BEA5F9832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15147A-C362-47A8-8FB5-4CD394FC92CA}" type="pres">
      <dgm:prSet presAssocID="{68CF999C-7217-4DA4-A5BB-A0BEA5F98323}" presName="spNode" presStyleCnt="0"/>
      <dgm:spPr/>
    </dgm:pt>
    <dgm:pt modelId="{0BD31E0D-94A6-4A46-83A4-6336123A5358}" type="pres">
      <dgm:prSet presAssocID="{BFE938DB-63C2-4230-BAD1-5F1903A5A273}" presName="sibTrans" presStyleLbl="sibTrans1D1" presStyleIdx="3" presStyleCnt="9"/>
      <dgm:spPr/>
      <dgm:t>
        <a:bodyPr/>
        <a:lstStyle/>
        <a:p>
          <a:endParaRPr lang="el-GR"/>
        </a:p>
      </dgm:t>
    </dgm:pt>
    <dgm:pt modelId="{16A6D565-570C-47C2-966F-FA2C639E6D90}" type="pres">
      <dgm:prSet presAssocID="{611FBB90-FABD-43E9-A74D-12376DDDE5A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596ABBE-B3CE-4189-BD36-18173C9C10A2}" type="pres">
      <dgm:prSet presAssocID="{611FBB90-FABD-43E9-A74D-12376DDDE5AE}" presName="spNode" presStyleCnt="0"/>
      <dgm:spPr/>
    </dgm:pt>
    <dgm:pt modelId="{F8F86E4E-47FE-4C5F-9F1D-D5E4FA5CAB85}" type="pres">
      <dgm:prSet presAssocID="{4CF8C941-7619-4A81-A154-FF8C59F3D53F}" presName="sibTrans" presStyleLbl="sibTrans1D1" presStyleIdx="4" presStyleCnt="9"/>
      <dgm:spPr/>
      <dgm:t>
        <a:bodyPr/>
        <a:lstStyle/>
        <a:p>
          <a:endParaRPr lang="el-GR"/>
        </a:p>
      </dgm:t>
    </dgm:pt>
    <dgm:pt modelId="{45A621E4-63E0-4742-9E89-8CCADF1C9BF1}" type="pres">
      <dgm:prSet presAssocID="{88469880-B8F6-4966-AC25-5B3FD788F61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5BF8F1F-1620-4408-8297-128894D64599}" type="pres">
      <dgm:prSet presAssocID="{88469880-B8F6-4966-AC25-5B3FD788F61A}" presName="spNode" presStyleCnt="0"/>
      <dgm:spPr/>
    </dgm:pt>
    <dgm:pt modelId="{3C936A64-DC90-41A4-B396-5AA22FCBF354}" type="pres">
      <dgm:prSet presAssocID="{978B5C3C-8F1E-4851-B891-A82FE10F7D18}" presName="sibTrans" presStyleLbl="sibTrans1D1" presStyleIdx="5" presStyleCnt="9"/>
      <dgm:spPr/>
      <dgm:t>
        <a:bodyPr/>
        <a:lstStyle/>
        <a:p>
          <a:endParaRPr lang="el-GR"/>
        </a:p>
      </dgm:t>
    </dgm:pt>
    <dgm:pt modelId="{4FF3F554-1FB0-4DFD-8627-83A029C2E894}" type="pres">
      <dgm:prSet presAssocID="{1C33FAE4-1A04-44EA-BA13-36AF88BCAA2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EE87C54-F90C-4ACE-B8EE-229095A59BA6}" type="pres">
      <dgm:prSet presAssocID="{1C33FAE4-1A04-44EA-BA13-36AF88BCAA2D}" presName="spNode" presStyleCnt="0"/>
      <dgm:spPr/>
    </dgm:pt>
    <dgm:pt modelId="{9E1755AD-9036-4D5B-89AF-AF2C3A53A390}" type="pres">
      <dgm:prSet presAssocID="{F25EA86C-1AFC-4CAE-B34B-A3FA409AD8B2}" presName="sibTrans" presStyleLbl="sibTrans1D1" presStyleIdx="6" presStyleCnt="9"/>
      <dgm:spPr/>
      <dgm:t>
        <a:bodyPr/>
        <a:lstStyle/>
        <a:p>
          <a:endParaRPr lang="el-GR"/>
        </a:p>
      </dgm:t>
    </dgm:pt>
    <dgm:pt modelId="{5DD97C2B-B4D1-4E17-BC2D-A19A5B77081F}" type="pres">
      <dgm:prSet presAssocID="{68BD2D47-37BD-4759-94E6-5D5D69EC6D0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C0C495-02BE-4218-BD95-0E028EF2C8EE}" type="pres">
      <dgm:prSet presAssocID="{68BD2D47-37BD-4759-94E6-5D5D69EC6D0A}" presName="spNode" presStyleCnt="0"/>
      <dgm:spPr/>
    </dgm:pt>
    <dgm:pt modelId="{F492AFD4-0B6C-4F13-AFDE-E08A18C5DB48}" type="pres">
      <dgm:prSet presAssocID="{FBA52393-3FF5-414E-91DB-B188B79628DD}" presName="sibTrans" presStyleLbl="sibTrans1D1" presStyleIdx="7" presStyleCnt="9"/>
      <dgm:spPr/>
      <dgm:t>
        <a:bodyPr/>
        <a:lstStyle/>
        <a:p>
          <a:endParaRPr lang="el-GR"/>
        </a:p>
      </dgm:t>
    </dgm:pt>
    <dgm:pt modelId="{D75650B5-5678-453B-BD10-304B75FE57DD}" type="pres">
      <dgm:prSet presAssocID="{4A4A43B5-31F4-49ED-8923-FF7B1F68987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2C34908-C29C-403C-8D37-94D70A1EF63D}" type="pres">
      <dgm:prSet presAssocID="{4A4A43B5-31F4-49ED-8923-FF7B1F68987C}" presName="spNode" presStyleCnt="0"/>
      <dgm:spPr/>
    </dgm:pt>
    <dgm:pt modelId="{0E7121D5-5475-4172-B563-A4D3DF2F432B}" type="pres">
      <dgm:prSet presAssocID="{B8772872-120D-46DC-A653-1FB439C121F8}" presName="sibTrans" presStyleLbl="sibTrans1D1" presStyleIdx="8" presStyleCnt="9"/>
      <dgm:spPr/>
      <dgm:t>
        <a:bodyPr/>
        <a:lstStyle/>
        <a:p>
          <a:endParaRPr lang="el-GR"/>
        </a:p>
      </dgm:t>
    </dgm:pt>
  </dgm:ptLst>
  <dgm:cxnLst>
    <dgm:cxn modelId="{899D247F-33DF-4AA5-A283-2D56FFE77BEB}" srcId="{57B2DA8A-B353-4E7A-8DD5-AFD0B5415FEB}" destId="{CAE787AB-6A6E-4C42-A51E-C4ACA57F1D8D}" srcOrd="1" destOrd="0" parTransId="{934CECB8-CEF9-438E-8A1B-26A2406CFAA7}" sibTransId="{94B611BB-BECD-4A05-A331-2DB43D565109}"/>
    <dgm:cxn modelId="{09BFDC4A-6903-40E1-9847-8D07ECE26C89}" srcId="{57B2DA8A-B353-4E7A-8DD5-AFD0B5415FEB}" destId="{68CF999C-7217-4DA4-A5BB-A0BEA5F98323}" srcOrd="3" destOrd="0" parTransId="{DFF6A42D-6A12-4077-9921-E2D2A7264929}" sibTransId="{BFE938DB-63C2-4230-BAD1-5F1903A5A273}"/>
    <dgm:cxn modelId="{573E6D81-8CDB-4AD6-A415-7BE04D615455}" type="presOf" srcId="{611FBB90-FABD-43E9-A74D-12376DDDE5AE}" destId="{16A6D565-570C-47C2-966F-FA2C639E6D90}" srcOrd="0" destOrd="0" presId="urn:microsoft.com/office/officeart/2005/8/layout/cycle5"/>
    <dgm:cxn modelId="{C1A05BB2-C484-4307-9650-929718D84070}" srcId="{57B2DA8A-B353-4E7A-8DD5-AFD0B5415FEB}" destId="{68BD2D47-37BD-4759-94E6-5D5D69EC6D0A}" srcOrd="7" destOrd="0" parTransId="{E79F86F9-AF17-4415-A027-DC01A1372AB4}" sibTransId="{FBA52393-3FF5-414E-91DB-B188B79628DD}"/>
    <dgm:cxn modelId="{996629E9-A83C-41E4-93D0-93EA9CF87A4D}" srcId="{57B2DA8A-B353-4E7A-8DD5-AFD0B5415FEB}" destId="{0494687E-5568-44A1-9B20-C6A15B898927}" srcOrd="2" destOrd="0" parTransId="{39D803F6-5AB6-45F6-9B8A-45FD69A3C6AB}" sibTransId="{938B4F6B-A9B7-42B0-91AE-EF74249976DD}"/>
    <dgm:cxn modelId="{D08C4070-5010-47E8-AB39-6F6EAC0D9509}" type="presOf" srcId="{4CF8C941-7619-4A81-A154-FF8C59F3D53F}" destId="{F8F86E4E-47FE-4C5F-9F1D-D5E4FA5CAB85}" srcOrd="0" destOrd="0" presId="urn:microsoft.com/office/officeart/2005/8/layout/cycle5"/>
    <dgm:cxn modelId="{145173F4-1948-4728-9A40-A39D84D7C06C}" type="presOf" srcId="{0494687E-5568-44A1-9B20-C6A15B898927}" destId="{CEF9149E-7798-46F9-B176-F1D6D54E86BF}" srcOrd="0" destOrd="0" presId="urn:microsoft.com/office/officeart/2005/8/layout/cycle5"/>
    <dgm:cxn modelId="{6A475BF0-D3F1-4C91-91D0-AEA1C99EBB7C}" type="presOf" srcId="{1C33FAE4-1A04-44EA-BA13-36AF88BCAA2D}" destId="{4FF3F554-1FB0-4DFD-8627-83A029C2E894}" srcOrd="0" destOrd="0" presId="urn:microsoft.com/office/officeart/2005/8/layout/cycle5"/>
    <dgm:cxn modelId="{580102CF-BCBD-4827-9066-DDB7EDA9E213}" type="presOf" srcId="{68CF999C-7217-4DA4-A5BB-A0BEA5F98323}" destId="{53C6FCB8-D92F-4335-9FAF-1DDF0E5727EF}" srcOrd="0" destOrd="0" presId="urn:microsoft.com/office/officeart/2005/8/layout/cycle5"/>
    <dgm:cxn modelId="{6BD589F9-894B-4F4C-9CDB-2C719560B8D0}" srcId="{57B2DA8A-B353-4E7A-8DD5-AFD0B5415FEB}" destId="{88469880-B8F6-4966-AC25-5B3FD788F61A}" srcOrd="5" destOrd="0" parTransId="{B6EF496A-6F4C-4C69-B6CC-DEF27A674A98}" sibTransId="{978B5C3C-8F1E-4851-B891-A82FE10F7D18}"/>
    <dgm:cxn modelId="{C83C2B0D-D9C2-44D7-BBAA-9FDE6144D664}" type="presOf" srcId="{F25EA86C-1AFC-4CAE-B34B-A3FA409AD8B2}" destId="{9E1755AD-9036-4D5B-89AF-AF2C3A53A390}" srcOrd="0" destOrd="0" presId="urn:microsoft.com/office/officeart/2005/8/layout/cycle5"/>
    <dgm:cxn modelId="{E9191B17-6F24-4A40-97F8-AFC5E44DE603}" srcId="{57B2DA8A-B353-4E7A-8DD5-AFD0B5415FEB}" destId="{4A4A43B5-31F4-49ED-8923-FF7B1F68987C}" srcOrd="8" destOrd="0" parTransId="{C2B10DF1-BEB7-43BD-BB96-15FC2293FACD}" sibTransId="{B8772872-120D-46DC-A653-1FB439C121F8}"/>
    <dgm:cxn modelId="{F339D1A6-A96D-486E-A437-3F5F2A3EDC56}" type="presOf" srcId="{68BD2D47-37BD-4759-94E6-5D5D69EC6D0A}" destId="{5DD97C2B-B4D1-4E17-BC2D-A19A5B77081F}" srcOrd="0" destOrd="0" presId="urn:microsoft.com/office/officeart/2005/8/layout/cycle5"/>
    <dgm:cxn modelId="{0AE0A696-9674-427D-8583-808750460BA0}" type="presOf" srcId="{B8772872-120D-46DC-A653-1FB439C121F8}" destId="{0E7121D5-5475-4172-B563-A4D3DF2F432B}" srcOrd="0" destOrd="0" presId="urn:microsoft.com/office/officeart/2005/8/layout/cycle5"/>
    <dgm:cxn modelId="{D529EF7D-22A9-45FB-B953-984F67CF00F4}" type="presOf" srcId="{4A4A43B5-31F4-49ED-8923-FF7B1F68987C}" destId="{D75650B5-5678-453B-BD10-304B75FE57DD}" srcOrd="0" destOrd="0" presId="urn:microsoft.com/office/officeart/2005/8/layout/cycle5"/>
    <dgm:cxn modelId="{3265F277-A9EC-4CD2-8F4B-EF8A742897B6}" type="presOf" srcId="{88469880-B8F6-4966-AC25-5B3FD788F61A}" destId="{45A621E4-63E0-4742-9E89-8CCADF1C9BF1}" srcOrd="0" destOrd="0" presId="urn:microsoft.com/office/officeart/2005/8/layout/cycle5"/>
    <dgm:cxn modelId="{84E1B6B5-B347-427F-A22F-40BE25766ACC}" srcId="{57B2DA8A-B353-4E7A-8DD5-AFD0B5415FEB}" destId="{651E0667-12F6-48C0-AF48-4FB30546E8D3}" srcOrd="0" destOrd="0" parTransId="{FFC4A1FD-B269-4DBF-B50C-3DABB499A91D}" sibTransId="{3882FC07-56EB-46D5-BBA0-CD09C67C46F4}"/>
    <dgm:cxn modelId="{69B412DE-E0B2-464D-808D-45B0AABA832F}" type="presOf" srcId="{CAE787AB-6A6E-4C42-A51E-C4ACA57F1D8D}" destId="{C46C78E2-B2F8-4AE5-A575-EADE8ADF4C82}" srcOrd="0" destOrd="0" presId="urn:microsoft.com/office/officeart/2005/8/layout/cycle5"/>
    <dgm:cxn modelId="{9D8DFE50-FA0A-47B4-970A-90F238A4C3D1}" type="presOf" srcId="{978B5C3C-8F1E-4851-B891-A82FE10F7D18}" destId="{3C936A64-DC90-41A4-B396-5AA22FCBF354}" srcOrd="0" destOrd="0" presId="urn:microsoft.com/office/officeart/2005/8/layout/cycle5"/>
    <dgm:cxn modelId="{6ACD9725-76E2-44EC-95EE-CA92D9AA52B1}" type="presOf" srcId="{94B611BB-BECD-4A05-A331-2DB43D565109}" destId="{F287A946-9F58-48E0-AD2A-2349FE1B8519}" srcOrd="0" destOrd="0" presId="urn:microsoft.com/office/officeart/2005/8/layout/cycle5"/>
    <dgm:cxn modelId="{51F183F7-8FEA-4C30-8E61-140DE09D77DE}" type="presOf" srcId="{57B2DA8A-B353-4E7A-8DD5-AFD0B5415FEB}" destId="{84CBCF9E-60AD-4DDC-901F-C092FBB6C327}" srcOrd="0" destOrd="0" presId="urn:microsoft.com/office/officeart/2005/8/layout/cycle5"/>
    <dgm:cxn modelId="{39C8BA68-FDE1-472D-8AB1-332B12B5EA46}" type="presOf" srcId="{FBA52393-3FF5-414E-91DB-B188B79628DD}" destId="{F492AFD4-0B6C-4F13-AFDE-E08A18C5DB48}" srcOrd="0" destOrd="0" presId="urn:microsoft.com/office/officeart/2005/8/layout/cycle5"/>
    <dgm:cxn modelId="{EE17360B-6D1A-4800-BE70-B9E9A9409802}" srcId="{57B2DA8A-B353-4E7A-8DD5-AFD0B5415FEB}" destId="{1C33FAE4-1A04-44EA-BA13-36AF88BCAA2D}" srcOrd="6" destOrd="0" parTransId="{F9EACEE3-388E-4D77-B6C9-65E5DA5329B5}" sibTransId="{F25EA86C-1AFC-4CAE-B34B-A3FA409AD8B2}"/>
    <dgm:cxn modelId="{B5BABC1E-DE97-4780-8B5D-E135029C9A60}" type="presOf" srcId="{BFE938DB-63C2-4230-BAD1-5F1903A5A273}" destId="{0BD31E0D-94A6-4A46-83A4-6336123A5358}" srcOrd="0" destOrd="0" presId="urn:microsoft.com/office/officeart/2005/8/layout/cycle5"/>
    <dgm:cxn modelId="{563DD4F8-B50F-49F3-BAA5-CC0E8A8A1EF0}" srcId="{57B2DA8A-B353-4E7A-8DD5-AFD0B5415FEB}" destId="{611FBB90-FABD-43E9-A74D-12376DDDE5AE}" srcOrd="4" destOrd="0" parTransId="{CD62D106-D16B-4F9D-87B9-BBDEE714360E}" sibTransId="{4CF8C941-7619-4A81-A154-FF8C59F3D53F}"/>
    <dgm:cxn modelId="{9680DA02-2A17-4A81-A049-8C5BEC162223}" type="presOf" srcId="{651E0667-12F6-48C0-AF48-4FB30546E8D3}" destId="{E3C318B0-9419-4733-99FB-6137D477DCA9}" srcOrd="0" destOrd="0" presId="urn:microsoft.com/office/officeart/2005/8/layout/cycle5"/>
    <dgm:cxn modelId="{671FCB27-FA12-4007-91A8-AC6C73186E51}" type="presOf" srcId="{938B4F6B-A9B7-42B0-91AE-EF74249976DD}" destId="{E57B9FC5-9E12-4522-ABEB-8D86E6DC8EC4}" srcOrd="0" destOrd="0" presId="urn:microsoft.com/office/officeart/2005/8/layout/cycle5"/>
    <dgm:cxn modelId="{38BFE1C7-841D-4DCD-AF89-4F704CEC10B0}" type="presOf" srcId="{3882FC07-56EB-46D5-BBA0-CD09C67C46F4}" destId="{A250982C-56BA-4DAA-8E9E-5E49C4E525DE}" srcOrd="0" destOrd="0" presId="urn:microsoft.com/office/officeart/2005/8/layout/cycle5"/>
    <dgm:cxn modelId="{FBBC2A8B-0905-4DB6-B5E3-0F14D9A88BBD}" type="presParOf" srcId="{84CBCF9E-60AD-4DDC-901F-C092FBB6C327}" destId="{E3C318B0-9419-4733-99FB-6137D477DCA9}" srcOrd="0" destOrd="0" presId="urn:microsoft.com/office/officeart/2005/8/layout/cycle5"/>
    <dgm:cxn modelId="{7A73589D-5AD1-4ABD-8C19-B4B26A430E46}" type="presParOf" srcId="{84CBCF9E-60AD-4DDC-901F-C092FBB6C327}" destId="{95337FCD-2F44-4848-BD1B-84B51F563ABC}" srcOrd="1" destOrd="0" presId="urn:microsoft.com/office/officeart/2005/8/layout/cycle5"/>
    <dgm:cxn modelId="{89C2D816-C71D-4DB5-962E-F4E089864DFA}" type="presParOf" srcId="{84CBCF9E-60AD-4DDC-901F-C092FBB6C327}" destId="{A250982C-56BA-4DAA-8E9E-5E49C4E525DE}" srcOrd="2" destOrd="0" presId="urn:microsoft.com/office/officeart/2005/8/layout/cycle5"/>
    <dgm:cxn modelId="{D02D187B-1FF3-4EAF-8945-7478C0577D28}" type="presParOf" srcId="{84CBCF9E-60AD-4DDC-901F-C092FBB6C327}" destId="{C46C78E2-B2F8-4AE5-A575-EADE8ADF4C82}" srcOrd="3" destOrd="0" presId="urn:microsoft.com/office/officeart/2005/8/layout/cycle5"/>
    <dgm:cxn modelId="{543497CC-514A-48EE-8485-74ADCB8A77CA}" type="presParOf" srcId="{84CBCF9E-60AD-4DDC-901F-C092FBB6C327}" destId="{0B8C6573-9287-4065-9488-CB91B25D17C3}" srcOrd="4" destOrd="0" presId="urn:microsoft.com/office/officeart/2005/8/layout/cycle5"/>
    <dgm:cxn modelId="{65760938-D560-4400-BBE3-A015533E4F00}" type="presParOf" srcId="{84CBCF9E-60AD-4DDC-901F-C092FBB6C327}" destId="{F287A946-9F58-48E0-AD2A-2349FE1B8519}" srcOrd="5" destOrd="0" presId="urn:microsoft.com/office/officeart/2005/8/layout/cycle5"/>
    <dgm:cxn modelId="{A8FA0F7A-E6E3-4B3A-95D9-EF8F92C3B940}" type="presParOf" srcId="{84CBCF9E-60AD-4DDC-901F-C092FBB6C327}" destId="{CEF9149E-7798-46F9-B176-F1D6D54E86BF}" srcOrd="6" destOrd="0" presId="urn:microsoft.com/office/officeart/2005/8/layout/cycle5"/>
    <dgm:cxn modelId="{CDA2819D-4DAB-4B5A-9DB7-1A2697AFADDA}" type="presParOf" srcId="{84CBCF9E-60AD-4DDC-901F-C092FBB6C327}" destId="{98555EDA-2369-4126-A497-E1D04397EA4A}" srcOrd="7" destOrd="0" presId="urn:microsoft.com/office/officeart/2005/8/layout/cycle5"/>
    <dgm:cxn modelId="{F25B20BE-ADBB-4F57-85F6-97BDB65E11FA}" type="presParOf" srcId="{84CBCF9E-60AD-4DDC-901F-C092FBB6C327}" destId="{E57B9FC5-9E12-4522-ABEB-8D86E6DC8EC4}" srcOrd="8" destOrd="0" presId="urn:microsoft.com/office/officeart/2005/8/layout/cycle5"/>
    <dgm:cxn modelId="{AA2658E8-D8E3-4231-9AA1-02235B3F7C6D}" type="presParOf" srcId="{84CBCF9E-60AD-4DDC-901F-C092FBB6C327}" destId="{53C6FCB8-D92F-4335-9FAF-1DDF0E5727EF}" srcOrd="9" destOrd="0" presId="urn:microsoft.com/office/officeart/2005/8/layout/cycle5"/>
    <dgm:cxn modelId="{3009606A-983A-4A65-8C10-606EFC919B67}" type="presParOf" srcId="{84CBCF9E-60AD-4DDC-901F-C092FBB6C327}" destId="{0615147A-C362-47A8-8FB5-4CD394FC92CA}" srcOrd="10" destOrd="0" presId="urn:microsoft.com/office/officeart/2005/8/layout/cycle5"/>
    <dgm:cxn modelId="{BF4605FC-2485-49EF-A0D5-CBEEFD92E0BB}" type="presParOf" srcId="{84CBCF9E-60AD-4DDC-901F-C092FBB6C327}" destId="{0BD31E0D-94A6-4A46-83A4-6336123A5358}" srcOrd="11" destOrd="0" presId="urn:microsoft.com/office/officeart/2005/8/layout/cycle5"/>
    <dgm:cxn modelId="{C46B2283-97EE-4209-A9BD-4F302AAF60F5}" type="presParOf" srcId="{84CBCF9E-60AD-4DDC-901F-C092FBB6C327}" destId="{16A6D565-570C-47C2-966F-FA2C639E6D90}" srcOrd="12" destOrd="0" presId="urn:microsoft.com/office/officeart/2005/8/layout/cycle5"/>
    <dgm:cxn modelId="{BD2D0E29-640E-4EE5-B2A4-EF3A27D61017}" type="presParOf" srcId="{84CBCF9E-60AD-4DDC-901F-C092FBB6C327}" destId="{5596ABBE-B3CE-4189-BD36-18173C9C10A2}" srcOrd="13" destOrd="0" presId="urn:microsoft.com/office/officeart/2005/8/layout/cycle5"/>
    <dgm:cxn modelId="{F4DB60E1-C42A-4482-8C82-2DEE9B7A0780}" type="presParOf" srcId="{84CBCF9E-60AD-4DDC-901F-C092FBB6C327}" destId="{F8F86E4E-47FE-4C5F-9F1D-D5E4FA5CAB85}" srcOrd="14" destOrd="0" presId="urn:microsoft.com/office/officeart/2005/8/layout/cycle5"/>
    <dgm:cxn modelId="{D008E7F3-B693-4913-9478-66FB85C4F773}" type="presParOf" srcId="{84CBCF9E-60AD-4DDC-901F-C092FBB6C327}" destId="{45A621E4-63E0-4742-9E89-8CCADF1C9BF1}" srcOrd="15" destOrd="0" presId="urn:microsoft.com/office/officeart/2005/8/layout/cycle5"/>
    <dgm:cxn modelId="{D6E42DB1-25B5-4EF4-8820-CAE95F524497}" type="presParOf" srcId="{84CBCF9E-60AD-4DDC-901F-C092FBB6C327}" destId="{75BF8F1F-1620-4408-8297-128894D64599}" srcOrd="16" destOrd="0" presId="urn:microsoft.com/office/officeart/2005/8/layout/cycle5"/>
    <dgm:cxn modelId="{45F57C42-AD94-41A0-881B-93D30A4B79B1}" type="presParOf" srcId="{84CBCF9E-60AD-4DDC-901F-C092FBB6C327}" destId="{3C936A64-DC90-41A4-B396-5AA22FCBF354}" srcOrd="17" destOrd="0" presId="urn:microsoft.com/office/officeart/2005/8/layout/cycle5"/>
    <dgm:cxn modelId="{C915E3FC-2BF8-4C25-9A44-83BF4A0A1FE7}" type="presParOf" srcId="{84CBCF9E-60AD-4DDC-901F-C092FBB6C327}" destId="{4FF3F554-1FB0-4DFD-8627-83A029C2E894}" srcOrd="18" destOrd="0" presId="urn:microsoft.com/office/officeart/2005/8/layout/cycle5"/>
    <dgm:cxn modelId="{394EDDAF-3576-473F-9E72-EE7A29EB6528}" type="presParOf" srcId="{84CBCF9E-60AD-4DDC-901F-C092FBB6C327}" destId="{DEE87C54-F90C-4ACE-B8EE-229095A59BA6}" srcOrd="19" destOrd="0" presId="urn:microsoft.com/office/officeart/2005/8/layout/cycle5"/>
    <dgm:cxn modelId="{5ED09D9F-C925-4907-9DC9-3967B7CE38DB}" type="presParOf" srcId="{84CBCF9E-60AD-4DDC-901F-C092FBB6C327}" destId="{9E1755AD-9036-4D5B-89AF-AF2C3A53A390}" srcOrd="20" destOrd="0" presId="urn:microsoft.com/office/officeart/2005/8/layout/cycle5"/>
    <dgm:cxn modelId="{77F47F43-1320-46BA-BA66-E35135564C09}" type="presParOf" srcId="{84CBCF9E-60AD-4DDC-901F-C092FBB6C327}" destId="{5DD97C2B-B4D1-4E17-BC2D-A19A5B77081F}" srcOrd="21" destOrd="0" presId="urn:microsoft.com/office/officeart/2005/8/layout/cycle5"/>
    <dgm:cxn modelId="{030A6295-3CE1-4D30-B588-C08F13DC37E5}" type="presParOf" srcId="{84CBCF9E-60AD-4DDC-901F-C092FBB6C327}" destId="{CCC0C495-02BE-4218-BD95-0E028EF2C8EE}" srcOrd="22" destOrd="0" presId="urn:microsoft.com/office/officeart/2005/8/layout/cycle5"/>
    <dgm:cxn modelId="{CBA2835C-5738-4A93-B379-7A96440E3060}" type="presParOf" srcId="{84CBCF9E-60AD-4DDC-901F-C092FBB6C327}" destId="{F492AFD4-0B6C-4F13-AFDE-E08A18C5DB48}" srcOrd="23" destOrd="0" presId="urn:microsoft.com/office/officeart/2005/8/layout/cycle5"/>
    <dgm:cxn modelId="{38BD361B-0AA2-46B3-8598-089FCC912208}" type="presParOf" srcId="{84CBCF9E-60AD-4DDC-901F-C092FBB6C327}" destId="{D75650B5-5678-453B-BD10-304B75FE57DD}" srcOrd="24" destOrd="0" presId="urn:microsoft.com/office/officeart/2005/8/layout/cycle5"/>
    <dgm:cxn modelId="{6D992102-5D18-4A89-960E-AF589F82EED2}" type="presParOf" srcId="{84CBCF9E-60AD-4DDC-901F-C092FBB6C327}" destId="{F2C34908-C29C-403C-8D37-94D70A1EF63D}" srcOrd="25" destOrd="0" presId="urn:microsoft.com/office/officeart/2005/8/layout/cycle5"/>
    <dgm:cxn modelId="{BF8412C7-A65A-456C-BEB9-7B2AF373C88C}" type="presParOf" srcId="{84CBCF9E-60AD-4DDC-901F-C092FBB6C327}" destId="{0E7121D5-5475-4172-B563-A4D3DF2F432B}" srcOrd="26" destOrd="0" presId="urn:microsoft.com/office/officeart/2005/8/layout/cycle5"/>
  </dgm:cxnLst>
  <dgm:bg>
    <a:noFill/>
  </dgm:bg>
  <dgm:whole>
    <a:ln>
      <a:noFill/>
    </a:ln>
  </dgm:whole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B7B900-74E6-4BED-AE59-B2EA6D614832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F1B40FC-0235-47A1-9753-F0C2700E28AC}">
      <dgm:prSet phldrT="[Κείμενο]" custT="1"/>
      <dgm:spPr>
        <a:solidFill>
          <a:srgbClr val="FFFF00"/>
        </a:solidFill>
      </dgm:spPr>
      <dgm:t>
        <a:bodyPr/>
        <a:lstStyle/>
        <a:p>
          <a:r>
            <a:rPr lang="el-GR" sz="1600" b="1" dirty="0" smtClean="0">
              <a:solidFill>
                <a:schemeClr val="tx1"/>
              </a:solidFill>
            </a:rPr>
            <a:t>Παχυσαρκία </a:t>
          </a:r>
          <a:r>
            <a:rPr lang="el-GR" sz="1400" b="1" dirty="0" smtClean="0">
              <a:solidFill>
                <a:schemeClr val="tx1"/>
              </a:solidFill>
            </a:rPr>
            <a:t>(υπερβολική αποθήκευση λίπους)</a:t>
          </a:r>
          <a:endParaRPr lang="el-GR" sz="1400" b="1" dirty="0">
            <a:solidFill>
              <a:schemeClr val="tx1"/>
            </a:solidFill>
          </a:endParaRPr>
        </a:p>
      </dgm:t>
    </dgm:pt>
    <dgm:pt modelId="{B646633C-59AE-45A8-8602-B2A8490F06A2}" type="parTrans" cxnId="{21946923-06AF-4DFA-B57D-70B9046184CF}">
      <dgm:prSet/>
      <dgm:spPr/>
      <dgm:t>
        <a:bodyPr/>
        <a:lstStyle/>
        <a:p>
          <a:endParaRPr lang="el-GR"/>
        </a:p>
      </dgm:t>
    </dgm:pt>
    <dgm:pt modelId="{FDE6F266-76D3-4337-B95C-CABE7FFFC3F8}" type="sibTrans" cxnId="{21946923-06AF-4DFA-B57D-70B9046184CF}">
      <dgm:prSet/>
      <dgm:spPr/>
      <dgm:t>
        <a:bodyPr/>
        <a:lstStyle/>
        <a:p>
          <a:endParaRPr lang="el-GR"/>
        </a:p>
      </dgm:t>
    </dgm:pt>
    <dgm:pt modelId="{58CDA3D4-F9B5-4D4C-898E-A85A8D636437}">
      <dgm:prSet phldrT="[Κείμενο]" custT="1"/>
      <dgm:spPr>
        <a:solidFill>
          <a:srgbClr val="53DEFF"/>
        </a:solidFill>
      </dgm:spPr>
      <dgm:t>
        <a:bodyPr/>
        <a:lstStyle/>
        <a:p>
          <a:pPr algn="ctr"/>
          <a:r>
            <a:rPr lang="el-GR" sz="1600" b="1" dirty="0" smtClean="0">
              <a:solidFill>
                <a:schemeClr val="tx1"/>
              </a:solidFill>
            </a:rPr>
            <a:t>Διαβήτη </a:t>
          </a:r>
          <a:r>
            <a:rPr lang="el-GR" sz="1400" b="1" dirty="0" smtClean="0">
              <a:solidFill>
                <a:schemeClr val="tx1"/>
              </a:solidFill>
            </a:rPr>
            <a:t>(διαταραχή στο μεταβολισμό των υδατανθράκων)</a:t>
          </a:r>
          <a:endParaRPr lang="el-GR" sz="1400" b="1" dirty="0">
            <a:solidFill>
              <a:schemeClr val="tx1"/>
            </a:solidFill>
          </a:endParaRPr>
        </a:p>
      </dgm:t>
    </dgm:pt>
    <dgm:pt modelId="{7035B7C0-FE21-4562-BF02-347576124AE1}" type="parTrans" cxnId="{888C322C-A416-42D4-BB3A-DDF10DF7535A}">
      <dgm:prSet/>
      <dgm:spPr/>
      <dgm:t>
        <a:bodyPr/>
        <a:lstStyle/>
        <a:p>
          <a:endParaRPr lang="el-GR"/>
        </a:p>
      </dgm:t>
    </dgm:pt>
    <dgm:pt modelId="{4B8809DD-30D5-4148-AD99-5C65FB26851C}" type="sibTrans" cxnId="{888C322C-A416-42D4-BB3A-DDF10DF7535A}">
      <dgm:prSet/>
      <dgm:spPr/>
      <dgm:t>
        <a:bodyPr/>
        <a:lstStyle/>
        <a:p>
          <a:endParaRPr lang="el-GR"/>
        </a:p>
      </dgm:t>
    </dgm:pt>
    <dgm:pt modelId="{0C549A9B-6E21-42E6-B3D8-25CAE11F14BE}">
      <dgm:prSet phldrT="[Κείμενο]" custT="1"/>
      <dgm:spPr>
        <a:solidFill>
          <a:srgbClr val="FF572F"/>
        </a:solidFill>
      </dgm:spPr>
      <dgm:t>
        <a:bodyPr/>
        <a:lstStyle/>
        <a:p>
          <a:r>
            <a:rPr lang="el-GR" sz="1600" b="1" dirty="0" smtClean="0">
              <a:solidFill>
                <a:schemeClr val="tx1"/>
              </a:solidFill>
            </a:rPr>
            <a:t>Υπέρταση </a:t>
          </a:r>
          <a:r>
            <a:rPr lang="el-GR" sz="1400" b="1" dirty="0" smtClean="0">
              <a:solidFill>
                <a:schemeClr val="tx1"/>
              </a:solidFill>
            </a:rPr>
            <a:t>(αυξημένη αρτηριακή πίεση)</a:t>
          </a:r>
          <a:endParaRPr lang="el-GR" sz="1400" dirty="0">
            <a:solidFill>
              <a:schemeClr val="tx1"/>
            </a:solidFill>
          </a:endParaRPr>
        </a:p>
      </dgm:t>
    </dgm:pt>
    <dgm:pt modelId="{DEB80B80-5C79-45E6-B628-F1A817B9864A}" type="parTrans" cxnId="{E2722FDF-8356-43CC-9D89-D265F3C054DE}">
      <dgm:prSet/>
      <dgm:spPr/>
      <dgm:t>
        <a:bodyPr/>
        <a:lstStyle/>
        <a:p>
          <a:endParaRPr lang="el-GR"/>
        </a:p>
      </dgm:t>
    </dgm:pt>
    <dgm:pt modelId="{2BE8FC5A-D857-4163-82CD-ECC2977EF101}" type="sibTrans" cxnId="{E2722FDF-8356-43CC-9D89-D265F3C054DE}">
      <dgm:prSet/>
      <dgm:spPr/>
      <dgm:t>
        <a:bodyPr/>
        <a:lstStyle/>
        <a:p>
          <a:endParaRPr lang="el-GR"/>
        </a:p>
      </dgm:t>
    </dgm:pt>
    <dgm:pt modelId="{4C851465-4914-4790-A48D-F03CD22C299B}">
      <dgm:prSet custT="1"/>
      <dgm:spPr>
        <a:solidFill>
          <a:srgbClr val="99FF33"/>
        </a:solidFill>
      </dgm:spPr>
      <dgm:t>
        <a:bodyPr/>
        <a:lstStyle/>
        <a:p>
          <a:r>
            <a:rPr lang="el-GR" sz="1600" b="1" dirty="0" smtClean="0">
              <a:solidFill>
                <a:schemeClr val="tx1"/>
              </a:solidFill>
            </a:rPr>
            <a:t>Καρκίνο</a:t>
          </a:r>
          <a:endParaRPr lang="el-GR" sz="1600" b="1" dirty="0">
            <a:solidFill>
              <a:schemeClr val="tx1"/>
            </a:solidFill>
          </a:endParaRPr>
        </a:p>
      </dgm:t>
    </dgm:pt>
    <dgm:pt modelId="{E3F1A730-0CCD-488C-8B4A-361E96F5A9C4}" type="parTrans" cxnId="{A1B6CAC7-34B6-42F0-8186-915F453D0FAB}">
      <dgm:prSet/>
      <dgm:spPr/>
      <dgm:t>
        <a:bodyPr/>
        <a:lstStyle/>
        <a:p>
          <a:endParaRPr lang="el-GR"/>
        </a:p>
      </dgm:t>
    </dgm:pt>
    <dgm:pt modelId="{B4DED134-78A6-4B06-9ABA-D814BEAFA6B2}" type="sibTrans" cxnId="{A1B6CAC7-34B6-42F0-8186-915F453D0FAB}">
      <dgm:prSet/>
      <dgm:spPr/>
      <dgm:t>
        <a:bodyPr/>
        <a:lstStyle/>
        <a:p>
          <a:endParaRPr lang="el-GR"/>
        </a:p>
      </dgm:t>
    </dgm:pt>
    <dgm:pt modelId="{967A895A-6ECD-48FD-B54C-D6F73C045BA5}">
      <dgm:prSet custT="1"/>
      <dgm:spPr>
        <a:solidFill>
          <a:srgbClr val="E7B7FF"/>
        </a:solidFill>
      </dgm:spPr>
      <dgm:t>
        <a:bodyPr/>
        <a:lstStyle/>
        <a:p>
          <a:r>
            <a:rPr lang="el-GR" sz="1600" b="1" dirty="0" smtClean="0">
              <a:solidFill>
                <a:schemeClr val="tx1"/>
              </a:solidFill>
            </a:rPr>
            <a:t>Καρδιαγγειακά νοσήματα </a:t>
          </a:r>
          <a:r>
            <a:rPr lang="el-GR" sz="1400" b="1" dirty="0" smtClean="0">
              <a:solidFill>
                <a:schemeClr val="tx1"/>
              </a:solidFill>
            </a:rPr>
            <a:t>(έμφραγμα μυοκαρδίου κ.ά.)</a:t>
          </a:r>
          <a:endParaRPr lang="el-GR" sz="1400" dirty="0">
            <a:solidFill>
              <a:schemeClr val="tx1"/>
            </a:solidFill>
          </a:endParaRPr>
        </a:p>
      </dgm:t>
    </dgm:pt>
    <dgm:pt modelId="{9EA2DA45-0D92-490E-BC60-7D01EC2C5B93}" type="parTrans" cxnId="{118C6A12-874A-4CCE-9B2B-1A9287E937CF}">
      <dgm:prSet/>
      <dgm:spPr/>
      <dgm:t>
        <a:bodyPr/>
        <a:lstStyle/>
        <a:p>
          <a:endParaRPr lang="el-GR"/>
        </a:p>
      </dgm:t>
    </dgm:pt>
    <dgm:pt modelId="{4F174363-1224-44DA-B97D-67CBF6E9176D}" type="sibTrans" cxnId="{118C6A12-874A-4CCE-9B2B-1A9287E937CF}">
      <dgm:prSet/>
      <dgm:spPr/>
      <dgm:t>
        <a:bodyPr/>
        <a:lstStyle/>
        <a:p>
          <a:endParaRPr lang="el-GR"/>
        </a:p>
      </dgm:t>
    </dgm:pt>
    <dgm:pt modelId="{1C34A134-C094-483F-9A29-B90B798D1EEA}" type="pres">
      <dgm:prSet presAssocID="{6FB7B900-74E6-4BED-AE59-B2EA6D61483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D410C96-7615-43DE-9FEF-E77C56F723D9}" type="pres">
      <dgm:prSet presAssocID="{6FB7B900-74E6-4BED-AE59-B2EA6D614832}" presName="arrow" presStyleLbl="bgShp" presStyleIdx="0" presStyleCnt="1"/>
      <dgm:spPr>
        <a:solidFill>
          <a:srgbClr val="00B050"/>
        </a:solidFill>
      </dgm:spPr>
    </dgm:pt>
    <dgm:pt modelId="{3385C3D8-EE4A-4503-AF7B-09982BDA1485}" type="pres">
      <dgm:prSet presAssocID="{6FB7B900-74E6-4BED-AE59-B2EA6D614832}" presName="linearProcess" presStyleCnt="0"/>
      <dgm:spPr/>
    </dgm:pt>
    <dgm:pt modelId="{700BDA05-F2DA-4BC4-81C5-90E7E39BBB58}" type="pres">
      <dgm:prSet presAssocID="{1F1B40FC-0235-47A1-9753-F0C2700E28AC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BF09714-07FA-40D1-B573-E34AE56907FA}" type="pres">
      <dgm:prSet presAssocID="{FDE6F266-76D3-4337-B95C-CABE7FFFC3F8}" presName="sibTrans" presStyleCnt="0"/>
      <dgm:spPr/>
    </dgm:pt>
    <dgm:pt modelId="{4672CC75-A20D-428D-A54C-95E3B1DA273F}" type="pres">
      <dgm:prSet presAssocID="{58CDA3D4-F9B5-4D4C-898E-A85A8D63643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E0A7E21-3B77-4B59-9607-09EFF62102BB}" type="pres">
      <dgm:prSet presAssocID="{4B8809DD-30D5-4148-AD99-5C65FB26851C}" presName="sibTrans" presStyleCnt="0"/>
      <dgm:spPr/>
    </dgm:pt>
    <dgm:pt modelId="{132BEFE9-96BA-4FDF-A2D1-08A2BF0A5302}" type="pres">
      <dgm:prSet presAssocID="{0C549A9B-6E21-42E6-B3D8-25CAE11F14B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F515D9-FA08-445A-BA0B-76B6FF585580}" type="pres">
      <dgm:prSet presAssocID="{2BE8FC5A-D857-4163-82CD-ECC2977EF101}" presName="sibTrans" presStyleCnt="0"/>
      <dgm:spPr/>
    </dgm:pt>
    <dgm:pt modelId="{0074A803-42B4-4F79-B398-8D5D0C957800}" type="pres">
      <dgm:prSet presAssocID="{4C851465-4914-4790-A48D-F03CD22C299B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306B93D-4E29-4F42-BD36-B69A2FFD3690}" type="pres">
      <dgm:prSet presAssocID="{B4DED134-78A6-4B06-9ABA-D814BEAFA6B2}" presName="sibTrans" presStyleCnt="0"/>
      <dgm:spPr/>
    </dgm:pt>
    <dgm:pt modelId="{132D3FFD-7DFD-457E-AA69-45140AD53031}" type="pres">
      <dgm:prSet presAssocID="{967A895A-6ECD-48FD-B54C-D6F73C045BA5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A0FB55B-3E7D-4300-AFA8-AD690293ACEB}" type="presOf" srcId="{4C851465-4914-4790-A48D-F03CD22C299B}" destId="{0074A803-42B4-4F79-B398-8D5D0C957800}" srcOrd="0" destOrd="0" presId="urn:microsoft.com/office/officeart/2005/8/layout/hProcess9"/>
    <dgm:cxn modelId="{A1B6CAC7-34B6-42F0-8186-915F453D0FAB}" srcId="{6FB7B900-74E6-4BED-AE59-B2EA6D614832}" destId="{4C851465-4914-4790-A48D-F03CD22C299B}" srcOrd="3" destOrd="0" parTransId="{E3F1A730-0CCD-488C-8B4A-361E96F5A9C4}" sibTransId="{B4DED134-78A6-4B06-9ABA-D814BEAFA6B2}"/>
    <dgm:cxn modelId="{118C6A12-874A-4CCE-9B2B-1A9287E937CF}" srcId="{6FB7B900-74E6-4BED-AE59-B2EA6D614832}" destId="{967A895A-6ECD-48FD-B54C-D6F73C045BA5}" srcOrd="4" destOrd="0" parTransId="{9EA2DA45-0D92-490E-BC60-7D01EC2C5B93}" sibTransId="{4F174363-1224-44DA-B97D-67CBF6E9176D}"/>
    <dgm:cxn modelId="{6CD632A9-D1D6-4699-A927-E953C060BB5E}" type="presOf" srcId="{58CDA3D4-F9B5-4D4C-898E-A85A8D636437}" destId="{4672CC75-A20D-428D-A54C-95E3B1DA273F}" srcOrd="0" destOrd="0" presId="urn:microsoft.com/office/officeart/2005/8/layout/hProcess9"/>
    <dgm:cxn modelId="{7D495740-AC60-4590-AB30-2F96041F6688}" type="presOf" srcId="{0C549A9B-6E21-42E6-B3D8-25CAE11F14BE}" destId="{132BEFE9-96BA-4FDF-A2D1-08A2BF0A5302}" srcOrd="0" destOrd="0" presId="urn:microsoft.com/office/officeart/2005/8/layout/hProcess9"/>
    <dgm:cxn modelId="{90E347A9-4591-42A9-B75D-0B01085F100D}" type="presOf" srcId="{1F1B40FC-0235-47A1-9753-F0C2700E28AC}" destId="{700BDA05-F2DA-4BC4-81C5-90E7E39BBB58}" srcOrd="0" destOrd="0" presId="urn:microsoft.com/office/officeart/2005/8/layout/hProcess9"/>
    <dgm:cxn modelId="{0EB19244-8CCC-45F9-8716-8AA947CF3D74}" type="presOf" srcId="{6FB7B900-74E6-4BED-AE59-B2EA6D614832}" destId="{1C34A134-C094-483F-9A29-B90B798D1EEA}" srcOrd="0" destOrd="0" presId="urn:microsoft.com/office/officeart/2005/8/layout/hProcess9"/>
    <dgm:cxn modelId="{E2722FDF-8356-43CC-9D89-D265F3C054DE}" srcId="{6FB7B900-74E6-4BED-AE59-B2EA6D614832}" destId="{0C549A9B-6E21-42E6-B3D8-25CAE11F14BE}" srcOrd="2" destOrd="0" parTransId="{DEB80B80-5C79-45E6-B628-F1A817B9864A}" sibTransId="{2BE8FC5A-D857-4163-82CD-ECC2977EF101}"/>
    <dgm:cxn modelId="{156D5942-7A4C-450B-9B78-03BCF58E5BB5}" type="presOf" srcId="{967A895A-6ECD-48FD-B54C-D6F73C045BA5}" destId="{132D3FFD-7DFD-457E-AA69-45140AD53031}" srcOrd="0" destOrd="0" presId="urn:microsoft.com/office/officeart/2005/8/layout/hProcess9"/>
    <dgm:cxn modelId="{21946923-06AF-4DFA-B57D-70B9046184CF}" srcId="{6FB7B900-74E6-4BED-AE59-B2EA6D614832}" destId="{1F1B40FC-0235-47A1-9753-F0C2700E28AC}" srcOrd="0" destOrd="0" parTransId="{B646633C-59AE-45A8-8602-B2A8490F06A2}" sibTransId="{FDE6F266-76D3-4337-B95C-CABE7FFFC3F8}"/>
    <dgm:cxn modelId="{888C322C-A416-42D4-BB3A-DDF10DF7535A}" srcId="{6FB7B900-74E6-4BED-AE59-B2EA6D614832}" destId="{58CDA3D4-F9B5-4D4C-898E-A85A8D636437}" srcOrd="1" destOrd="0" parTransId="{7035B7C0-FE21-4562-BF02-347576124AE1}" sibTransId="{4B8809DD-30D5-4148-AD99-5C65FB26851C}"/>
    <dgm:cxn modelId="{C2185DC5-01F7-4528-9F32-08C5872458AC}" type="presParOf" srcId="{1C34A134-C094-483F-9A29-B90B798D1EEA}" destId="{1D410C96-7615-43DE-9FEF-E77C56F723D9}" srcOrd="0" destOrd="0" presId="urn:microsoft.com/office/officeart/2005/8/layout/hProcess9"/>
    <dgm:cxn modelId="{FE284C6A-FB71-4D26-BCC5-2D1106F115E3}" type="presParOf" srcId="{1C34A134-C094-483F-9A29-B90B798D1EEA}" destId="{3385C3D8-EE4A-4503-AF7B-09982BDA1485}" srcOrd="1" destOrd="0" presId="urn:microsoft.com/office/officeart/2005/8/layout/hProcess9"/>
    <dgm:cxn modelId="{92107C8F-C85C-4026-B738-980973E79395}" type="presParOf" srcId="{3385C3D8-EE4A-4503-AF7B-09982BDA1485}" destId="{700BDA05-F2DA-4BC4-81C5-90E7E39BBB58}" srcOrd="0" destOrd="0" presId="urn:microsoft.com/office/officeart/2005/8/layout/hProcess9"/>
    <dgm:cxn modelId="{010F167F-278D-4344-BB5E-F88616D50947}" type="presParOf" srcId="{3385C3D8-EE4A-4503-AF7B-09982BDA1485}" destId="{9BF09714-07FA-40D1-B573-E34AE56907FA}" srcOrd="1" destOrd="0" presId="urn:microsoft.com/office/officeart/2005/8/layout/hProcess9"/>
    <dgm:cxn modelId="{34AC3628-C26B-4722-8371-181E5C9EBE0C}" type="presParOf" srcId="{3385C3D8-EE4A-4503-AF7B-09982BDA1485}" destId="{4672CC75-A20D-428D-A54C-95E3B1DA273F}" srcOrd="2" destOrd="0" presId="urn:microsoft.com/office/officeart/2005/8/layout/hProcess9"/>
    <dgm:cxn modelId="{BB10049A-179E-4BC1-8F80-3ACF7CD2F820}" type="presParOf" srcId="{3385C3D8-EE4A-4503-AF7B-09982BDA1485}" destId="{EE0A7E21-3B77-4B59-9607-09EFF62102BB}" srcOrd="3" destOrd="0" presId="urn:microsoft.com/office/officeart/2005/8/layout/hProcess9"/>
    <dgm:cxn modelId="{4316292C-88C5-4578-9E8C-A86F41A5FBE0}" type="presParOf" srcId="{3385C3D8-EE4A-4503-AF7B-09982BDA1485}" destId="{132BEFE9-96BA-4FDF-A2D1-08A2BF0A5302}" srcOrd="4" destOrd="0" presId="urn:microsoft.com/office/officeart/2005/8/layout/hProcess9"/>
    <dgm:cxn modelId="{E0BFE29B-6421-4D91-8EAD-14BEF8259644}" type="presParOf" srcId="{3385C3D8-EE4A-4503-AF7B-09982BDA1485}" destId="{CCF515D9-FA08-445A-BA0B-76B6FF585580}" srcOrd="5" destOrd="0" presId="urn:microsoft.com/office/officeart/2005/8/layout/hProcess9"/>
    <dgm:cxn modelId="{A40F7734-F899-429E-BC42-287DAB9C3E55}" type="presParOf" srcId="{3385C3D8-EE4A-4503-AF7B-09982BDA1485}" destId="{0074A803-42B4-4F79-B398-8D5D0C957800}" srcOrd="6" destOrd="0" presId="urn:microsoft.com/office/officeart/2005/8/layout/hProcess9"/>
    <dgm:cxn modelId="{32356659-AB1F-4A2B-BA2E-1301C85AD4CF}" type="presParOf" srcId="{3385C3D8-EE4A-4503-AF7B-09982BDA1485}" destId="{E306B93D-4E29-4F42-BD36-B69A2FFD3690}" srcOrd="7" destOrd="0" presId="urn:microsoft.com/office/officeart/2005/8/layout/hProcess9"/>
    <dgm:cxn modelId="{24944D24-939D-4979-AFA1-B14ADFB17D5B}" type="presParOf" srcId="{3385C3D8-EE4A-4503-AF7B-09982BDA1485}" destId="{132D3FFD-7DFD-457E-AA69-45140AD53031}" srcOrd="8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95105-AFFE-4CF4-966E-FA66638F53DE}" type="datetimeFigureOut">
              <a:rPr lang="el-GR" smtClean="0"/>
              <a:pPr/>
              <a:t>31/7/2016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ACCE2-AD1C-4EF7-BDEC-F4AF557CA7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CCE2-AD1C-4EF7-BDEC-F4AF557CA707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CCE2-AD1C-4EF7-BDEC-F4AF557CA707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CCE2-AD1C-4EF7-BDEC-F4AF557CA707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CCE2-AD1C-4EF7-BDEC-F4AF557CA707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CCE2-AD1C-4EF7-BDEC-F4AF557CA707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CCE2-AD1C-4EF7-BDEC-F4AF557CA707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CCE2-AD1C-4EF7-BDEC-F4AF557CA707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CCE2-AD1C-4EF7-BDEC-F4AF557CA707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CCE2-AD1C-4EF7-BDEC-F4AF557CA707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CCE2-AD1C-4EF7-BDEC-F4AF557CA707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5ACCE2-AD1C-4EF7-BDEC-F4AF557CA707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170-701F-46ED-9E09-7DDD5A5074CE}" type="datetimeFigureOut">
              <a:rPr lang="el-GR" smtClean="0"/>
              <a:pPr/>
              <a:t>31/7/2016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C467-BA3C-4832-BCE7-F84503A4AD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170-701F-46ED-9E09-7DDD5A5074CE}" type="datetimeFigureOut">
              <a:rPr lang="el-GR" smtClean="0"/>
              <a:pPr/>
              <a:t>31/7/2016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C467-BA3C-4832-BCE7-F84503A4AD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170-701F-46ED-9E09-7DDD5A5074CE}" type="datetimeFigureOut">
              <a:rPr lang="el-GR" smtClean="0"/>
              <a:pPr/>
              <a:t>31/7/2016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C467-BA3C-4832-BCE7-F84503A4AD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170-701F-46ED-9E09-7DDD5A5074CE}" type="datetimeFigureOut">
              <a:rPr lang="el-GR" smtClean="0"/>
              <a:pPr/>
              <a:t>31/7/2016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C467-BA3C-4832-BCE7-F84503A4AD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170-701F-46ED-9E09-7DDD5A5074CE}" type="datetimeFigureOut">
              <a:rPr lang="el-GR" smtClean="0"/>
              <a:pPr/>
              <a:t>31/7/2016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C467-BA3C-4832-BCE7-F84503A4AD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170-701F-46ED-9E09-7DDD5A5074CE}" type="datetimeFigureOut">
              <a:rPr lang="el-GR" smtClean="0"/>
              <a:pPr/>
              <a:t>31/7/2016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C467-BA3C-4832-BCE7-F84503A4AD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170-701F-46ED-9E09-7DDD5A5074CE}" type="datetimeFigureOut">
              <a:rPr lang="el-GR" smtClean="0"/>
              <a:pPr/>
              <a:t>31/7/2016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C467-BA3C-4832-BCE7-F84503A4AD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170-701F-46ED-9E09-7DDD5A5074CE}" type="datetimeFigureOut">
              <a:rPr lang="el-GR" smtClean="0"/>
              <a:pPr/>
              <a:t>31/7/2016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C467-BA3C-4832-BCE7-F84503A4AD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170-701F-46ED-9E09-7DDD5A5074CE}" type="datetimeFigureOut">
              <a:rPr lang="el-GR" smtClean="0"/>
              <a:pPr/>
              <a:t>31/7/2016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C467-BA3C-4832-BCE7-F84503A4AD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170-701F-46ED-9E09-7DDD5A5074CE}" type="datetimeFigureOut">
              <a:rPr lang="el-GR" smtClean="0"/>
              <a:pPr/>
              <a:t>31/7/2016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C467-BA3C-4832-BCE7-F84503A4AD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43170-701F-46ED-9E09-7DDD5A5074CE}" type="datetimeFigureOut">
              <a:rPr lang="el-GR" smtClean="0"/>
              <a:pPr/>
              <a:t>31/7/2016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BC467-BA3C-4832-BCE7-F84503A4ADF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3170-701F-46ED-9E09-7DDD5A5074CE}" type="datetimeFigureOut">
              <a:rPr lang="el-GR" smtClean="0"/>
              <a:pPr/>
              <a:t>31/7/2016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BC467-BA3C-4832-BCE7-F84503A4ADF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429396"/>
            <a:ext cx="3448064" cy="428604"/>
          </a:xfrm>
        </p:spPr>
        <p:txBody>
          <a:bodyPr/>
          <a:lstStyle/>
          <a:p>
            <a:pPr algn="ctr"/>
            <a:r>
              <a:rPr lang="el-GR" dirty="0" smtClean="0">
                <a:latin typeface="Calibri" pitchFamily="34" charset="0"/>
              </a:rPr>
              <a:t>Δρ. Μ. </a:t>
            </a:r>
            <a:r>
              <a:rPr lang="el-GR" dirty="0" err="1" smtClean="0">
                <a:latin typeface="Calibri" pitchFamily="34" charset="0"/>
              </a:rPr>
              <a:t>Λούντζη</a:t>
            </a:r>
            <a:r>
              <a:rPr lang="el-GR" dirty="0" smtClean="0">
                <a:latin typeface="Calibri" pitchFamily="34" charset="0"/>
              </a:rPr>
              <a:t>, 1ο Πειραματικό Γυμνάσιο Αθηνών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3</a:t>
            </a:r>
            <a:r>
              <a:rPr lang="el-GR" sz="2400" b="1" dirty="0" smtClean="0">
                <a:solidFill>
                  <a:srgbClr val="00B050"/>
                </a:solidFill>
              </a:rPr>
              <a:t>.</a:t>
            </a:r>
            <a:r>
              <a:rPr lang="en-US" sz="2400" b="1" dirty="0" smtClean="0">
                <a:solidFill>
                  <a:srgbClr val="00B050"/>
                </a:solidFill>
              </a:rPr>
              <a:t>1. </a:t>
            </a:r>
            <a:r>
              <a:rPr lang="el-GR" sz="2400" b="1" dirty="0" smtClean="0">
                <a:solidFill>
                  <a:srgbClr val="00B050"/>
                </a:solidFill>
              </a:rPr>
              <a:t>Τροφή και τρόφιμα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030" name="AutoShape 6" descr="http://www.isv.fr/img/newsMedia/1467103846-78-pourcent--de-reussite-pour-les-BTS-Communication--.jpg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9 - Εικόνα" descr="LOGO S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57290" cy="1586691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4286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A. </a:t>
            </a:r>
            <a:r>
              <a:rPr lang="el-GR" sz="2200" b="1" dirty="0" smtClean="0">
                <a:solidFill>
                  <a:srgbClr val="FF0000"/>
                </a:solidFill>
              </a:rPr>
              <a:t>Διατροφή, τρόφιμο και ο ρόλος τους</a:t>
            </a:r>
            <a:r>
              <a:rPr lang="en-US" sz="2200" b="1" dirty="0" smtClean="0">
                <a:solidFill>
                  <a:srgbClr val="FF0000"/>
                </a:solidFill>
              </a:rPr>
              <a:t>.</a:t>
            </a:r>
            <a:endParaRPr lang="el-GR" sz="2200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1643050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FF0000"/>
                </a:solidFill>
              </a:rPr>
              <a:t>            </a:t>
            </a:r>
            <a:r>
              <a:rPr lang="el-GR" sz="2000" b="1" i="1" dirty="0" smtClean="0">
                <a:solidFill>
                  <a:srgbClr val="FF0000"/>
                </a:solidFill>
              </a:rPr>
              <a:t>O ανθρώπινος οργανισμός, προκειμένου να διατηρηθεί στη ζωή, πρέπει να </a:t>
            </a:r>
            <a:r>
              <a:rPr lang="en-US" sz="2000" b="1" i="1" dirty="0" smtClean="0">
                <a:solidFill>
                  <a:srgbClr val="FF0000"/>
                </a:solidFill>
              </a:rPr>
              <a:t>     </a:t>
            </a:r>
            <a:r>
              <a:rPr lang="el-GR" sz="2000" b="1" i="1" dirty="0" smtClean="0">
                <a:solidFill>
                  <a:srgbClr val="FF0000"/>
                </a:solidFill>
              </a:rPr>
              <a:t>προσλαμβάνει τροφή. </a:t>
            </a:r>
            <a:r>
              <a:rPr lang="el-GR" sz="2000" b="1" dirty="0" smtClean="0"/>
              <a:t>Γι’ αυτό λέμε ότι η </a:t>
            </a:r>
            <a:r>
              <a:rPr lang="el-GR" sz="2000" b="1" i="1" dirty="0" smtClean="0">
                <a:solidFill>
                  <a:srgbClr val="FF0000"/>
                </a:solidFill>
              </a:rPr>
              <a:t>διατροφή </a:t>
            </a:r>
            <a:r>
              <a:rPr lang="el-GR" sz="2000" b="1" dirty="0" smtClean="0"/>
              <a:t>είναι θέμα </a:t>
            </a:r>
            <a:r>
              <a:rPr lang="el-GR" sz="2000" b="1" i="1" dirty="0" smtClean="0">
                <a:solidFill>
                  <a:srgbClr val="FF0000"/>
                </a:solidFill>
              </a:rPr>
              <a:t>«ζωτικής σημασίας».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algn="just"/>
            <a:endParaRPr lang="en-US" sz="2000" b="1" dirty="0" smtClean="0"/>
          </a:p>
          <a:p>
            <a:pPr algn="just"/>
            <a:r>
              <a:rPr lang="el-GR" sz="2000" b="1" dirty="0" smtClean="0"/>
              <a:t> </a:t>
            </a:r>
            <a:r>
              <a:rPr lang="en-US" sz="2000" b="1" dirty="0" smtClean="0"/>
              <a:t>           </a:t>
            </a:r>
            <a:r>
              <a:rPr lang="el-GR" sz="2000" b="1" dirty="0" smtClean="0">
                <a:solidFill>
                  <a:srgbClr val="00B050"/>
                </a:solidFill>
              </a:rPr>
              <a:t>Τρόφιμο </a:t>
            </a:r>
            <a:r>
              <a:rPr lang="el-GR" sz="2000" b="1" dirty="0" smtClean="0"/>
              <a:t>ονομάζουμε </a:t>
            </a:r>
            <a:r>
              <a:rPr lang="el-GR" sz="2000" b="1" i="1" dirty="0" smtClean="0">
                <a:solidFill>
                  <a:srgbClr val="FF0000"/>
                </a:solidFill>
              </a:rPr>
              <a:t>κάθε ουσία, φυσική, επεξεργασμένη </a:t>
            </a:r>
            <a:r>
              <a:rPr lang="el-GR" sz="2000" b="1" dirty="0" smtClean="0"/>
              <a:t>ή </a:t>
            </a:r>
            <a:r>
              <a:rPr lang="el-GR" sz="2000" b="1" i="1" dirty="0" err="1" smtClean="0">
                <a:solidFill>
                  <a:srgbClr val="FF0000"/>
                </a:solidFill>
              </a:rPr>
              <a:t>ημιεπεξεργασμένη</a:t>
            </a:r>
            <a:r>
              <a:rPr lang="el-GR" sz="2000" b="1" i="1" dirty="0" smtClean="0">
                <a:solidFill>
                  <a:srgbClr val="FF0000"/>
                </a:solidFill>
              </a:rPr>
              <a:t>,</a:t>
            </a:r>
            <a:r>
              <a:rPr lang="el-GR" sz="2000" b="1" dirty="0" smtClean="0"/>
              <a:t> η οποία </a:t>
            </a:r>
            <a:r>
              <a:rPr lang="el-GR" sz="2000" b="1" i="1" dirty="0" smtClean="0">
                <a:solidFill>
                  <a:srgbClr val="FF0000"/>
                </a:solidFill>
              </a:rPr>
              <a:t>προορίζεται για κατανάλωση </a:t>
            </a:r>
            <a:r>
              <a:rPr lang="el-GR" sz="2000" b="1" dirty="0" smtClean="0"/>
              <a:t>από τον άνθρωπο. Στα τρόφιμα ανήκουν συνεπώς και τα ποτά, οι καραμέλες, καθώς και συστατικά που χρησιμοποιούνται για την παραγωγή της τροφής (π.χ. μαγιά για το ψωμί)</a:t>
            </a:r>
            <a:r>
              <a:rPr lang="en-US" sz="2000" b="1" dirty="0" smtClean="0"/>
              <a:t>.</a:t>
            </a:r>
            <a:endParaRPr lang="el-GR" sz="2000" b="1" dirty="0"/>
          </a:p>
        </p:txBody>
      </p:sp>
      <p:pic>
        <p:nvPicPr>
          <p:cNvPr id="9" name="8 - Εικόνα" descr="HEALTY PLATE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9372" y="3857627"/>
            <a:ext cx="4274627" cy="3000373"/>
          </a:xfrm>
          <a:prstGeom prst="rect">
            <a:avLst/>
          </a:prstGeom>
        </p:spPr>
      </p:pic>
      <p:pic>
        <p:nvPicPr>
          <p:cNvPr id="13" name="12 - Εικόνα" descr="GREEN ARROW_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714488"/>
            <a:ext cx="377827" cy="285751"/>
          </a:xfrm>
          <a:prstGeom prst="rect">
            <a:avLst/>
          </a:prstGeom>
        </p:spPr>
      </p:pic>
      <p:pic>
        <p:nvPicPr>
          <p:cNvPr id="14" name="13 - Εικόνα" descr="GREEN ARROW_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571744"/>
            <a:ext cx="377827" cy="285751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429396"/>
            <a:ext cx="3448064" cy="428604"/>
          </a:xfrm>
        </p:spPr>
        <p:txBody>
          <a:bodyPr/>
          <a:lstStyle/>
          <a:p>
            <a:pPr algn="ctr"/>
            <a:r>
              <a:rPr lang="el-GR" dirty="0" smtClean="0">
                <a:latin typeface="Calibri" pitchFamily="34" charset="0"/>
              </a:rPr>
              <a:t>Δρ. Μ. </a:t>
            </a:r>
            <a:r>
              <a:rPr lang="el-GR" dirty="0" err="1" smtClean="0">
                <a:latin typeface="Calibri" pitchFamily="34" charset="0"/>
              </a:rPr>
              <a:t>Λούντζη</a:t>
            </a:r>
            <a:r>
              <a:rPr lang="el-GR" dirty="0" smtClean="0">
                <a:latin typeface="Calibri" pitchFamily="34" charset="0"/>
              </a:rPr>
              <a:t>, 1ο Πειραματικό Γυμνάσιο Αθηνών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3</a:t>
            </a:r>
            <a:r>
              <a:rPr lang="el-GR" sz="2400" b="1" dirty="0" smtClean="0">
                <a:solidFill>
                  <a:srgbClr val="00B050"/>
                </a:solidFill>
              </a:rPr>
              <a:t>.</a:t>
            </a:r>
            <a:r>
              <a:rPr lang="en-US" sz="2400" b="1" dirty="0" smtClean="0">
                <a:solidFill>
                  <a:srgbClr val="00B050"/>
                </a:solidFill>
              </a:rPr>
              <a:t>1. </a:t>
            </a:r>
            <a:r>
              <a:rPr lang="el-GR" sz="2400" b="1" dirty="0" smtClean="0">
                <a:solidFill>
                  <a:srgbClr val="00B050"/>
                </a:solidFill>
              </a:rPr>
              <a:t>Τροφή και τρόφιμα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030" name="AutoShape 6" descr="http://www.isv.fr/img/newsMedia/1467103846-78-pourcent--de-reussite-pour-les-BTS-Communication--.jpg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9 - Εικόνα" descr="LOGO S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57290" cy="1586691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4286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FF0000"/>
                </a:solidFill>
              </a:rPr>
              <a:t>   Δ. Διατροφική συμπεριφορά και διαιτητικές συνήθειες.</a:t>
            </a:r>
            <a:endParaRPr lang="el-GR" sz="2200" b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571612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i="1" dirty="0" smtClean="0">
                <a:solidFill>
                  <a:srgbClr val="FF0000"/>
                </a:solidFill>
              </a:rPr>
              <a:t>        </a:t>
            </a:r>
            <a:r>
              <a:rPr lang="en-US" sz="2000" b="1" i="1" dirty="0" smtClean="0">
                <a:solidFill>
                  <a:srgbClr val="FF0000"/>
                </a:solidFill>
              </a:rPr>
              <a:t>    </a:t>
            </a:r>
            <a:r>
              <a:rPr lang="el-GR" sz="2000" b="1" i="1" dirty="0" smtClean="0">
                <a:solidFill>
                  <a:srgbClr val="FF0000"/>
                </a:solidFill>
              </a:rPr>
              <a:t>Πρέπει να απολαμβάνουμε το φαγητό, </a:t>
            </a:r>
            <a:r>
              <a:rPr lang="el-GR" sz="2000" b="1" dirty="0" smtClean="0"/>
              <a:t>δηλαδή </a:t>
            </a:r>
            <a:r>
              <a:rPr lang="el-GR" sz="2000" b="1" i="1" dirty="0" smtClean="0">
                <a:solidFill>
                  <a:srgbClr val="FF0000"/>
                </a:solidFill>
              </a:rPr>
              <a:t>ότι τρώμε να είναι νόστιμο </a:t>
            </a:r>
            <a:r>
              <a:rPr lang="el-GR" sz="2000" b="1" dirty="0" smtClean="0"/>
              <a:t>και </a:t>
            </a:r>
            <a:r>
              <a:rPr lang="el-GR" sz="2000" b="1" i="1" dirty="0" smtClean="0">
                <a:solidFill>
                  <a:srgbClr val="FF0000"/>
                </a:solidFill>
              </a:rPr>
              <a:t>να μη μας προκαλεί</a:t>
            </a:r>
            <a:r>
              <a:rPr lang="el-GR" sz="2000" b="1" dirty="0" smtClean="0"/>
              <a:t> ούτε </a:t>
            </a:r>
            <a:r>
              <a:rPr lang="el-GR" sz="2000" b="1" i="1" dirty="0" smtClean="0">
                <a:solidFill>
                  <a:srgbClr val="FF0000"/>
                </a:solidFill>
              </a:rPr>
              <a:t>αίσθημα στέρησης </a:t>
            </a:r>
            <a:r>
              <a:rPr lang="el-GR" sz="2000" b="1" dirty="0" smtClean="0"/>
              <a:t>(π.χ. η δίαιτα στο περιοδικό μου απαγορεύει να φάω μακαρονάδα), ούτε όμως και </a:t>
            </a:r>
            <a:r>
              <a:rPr lang="el-GR" sz="2000" b="1" i="1" dirty="0" smtClean="0">
                <a:solidFill>
                  <a:srgbClr val="FF0000"/>
                </a:solidFill>
              </a:rPr>
              <a:t>αίσθημα υπερβολής </a:t>
            </a:r>
            <a:r>
              <a:rPr lang="el-GR" sz="2000" b="1" dirty="0" smtClean="0"/>
              <a:t>(π.χ. «φούσκωσα» από το πολύ φαγητό). </a:t>
            </a:r>
          </a:p>
          <a:p>
            <a:pPr algn="just"/>
            <a:endParaRPr lang="el-GR" sz="2000" b="1" dirty="0" smtClean="0"/>
          </a:p>
          <a:p>
            <a:pPr algn="just"/>
            <a:r>
              <a:rPr lang="el-GR" sz="2000" b="1" i="1" dirty="0" smtClean="0">
                <a:solidFill>
                  <a:srgbClr val="FF0000"/>
                </a:solidFill>
              </a:rPr>
              <a:t>          </a:t>
            </a:r>
            <a:r>
              <a:rPr lang="en-US" sz="2000" b="1" i="1" dirty="0" smtClean="0">
                <a:solidFill>
                  <a:srgbClr val="FF0000"/>
                </a:solidFill>
              </a:rPr>
              <a:t>  </a:t>
            </a:r>
            <a:r>
              <a:rPr lang="el-GR" sz="2000" b="1" i="1" dirty="0" smtClean="0">
                <a:solidFill>
                  <a:srgbClr val="FF0000"/>
                </a:solidFill>
              </a:rPr>
              <a:t>Γι’ αυτό τρώμε απ’ όλες τις ομάδες τροφίμων </a:t>
            </a:r>
            <a:r>
              <a:rPr lang="el-GR" sz="2000" b="1" dirty="0" smtClean="0"/>
              <a:t>και </a:t>
            </a:r>
            <a:r>
              <a:rPr lang="el-GR" sz="2000" b="1" i="1" dirty="0" smtClean="0">
                <a:solidFill>
                  <a:srgbClr val="FF0000"/>
                </a:solidFill>
              </a:rPr>
              <a:t>σε λογικές ποσότητες, «ακούγοντας» </a:t>
            </a:r>
            <a:r>
              <a:rPr lang="el-GR" sz="2000" b="1" dirty="0" smtClean="0"/>
              <a:t>συγχρόνως και</a:t>
            </a:r>
            <a:r>
              <a:rPr lang="el-GR" sz="2000" b="1" i="1" dirty="0" smtClean="0">
                <a:solidFill>
                  <a:srgbClr val="FF0000"/>
                </a:solidFill>
              </a:rPr>
              <a:t> τα μηνύματα που μας στέλνει το σώμα μας </a:t>
            </a:r>
            <a:r>
              <a:rPr lang="el-GR" sz="2000" b="1" dirty="0" smtClean="0"/>
              <a:t>(π.χ. μη συνεχίσεις να </a:t>
            </a:r>
            <a:r>
              <a:rPr lang="el-GR" sz="2000" b="1" smtClean="0"/>
              <a:t>τρως </a:t>
            </a:r>
            <a:r>
              <a:rPr lang="el-GR" sz="2000" b="1" smtClean="0"/>
              <a:t>γλυκό, </a:t>
            </a:r>
            <a:r>
              <a:rPr lang="el-GR" sz="2000" b="1" dirty="0" smtClean="0"/>
              <a:t>όταν αυτό σου φέρνει λιγούρα ή </a:t>
            </a:r>
            <a:r>
              <a:rPr lang="el-GR" sz="2000" b="1" smtClean="0"/>
              <a:t>πατάτες </a:t>
            </a:r>
            <a:r>
              <a:rPr lang="el-GR" sz="2000" b="1" smtClean="0"/>
              <a:t>τηγανητές, </a:t>
            </a:r>
            <a:r>
              <a:rPr lang="el-GR" sz="2000" b="1" dirty="0" smtClean="0"/>
              <a:t>ενώ νιώθεις ότι χόρτασες). </a:t>
            </a:r>
          </a:p>
          <a:p>
            <a:pPr algn="just"/>
            <a:endParaRPr lang="el-GR" sz="2000" b="1" dirty="0" smtClean="0"/>
          </a:p>
        </p:txBody>
      </p:sp>
      <p:pic>
        <p:nvPicPr>
          <p:cNvPr id="9" name="8 - Εικόνα" descr="frui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4089801"/>
            <a:ext cx="4143372" cy="2589608"/>
          </a:xfrm>
          <a:prstGeom prst="rect">
            <a:avLst/>
          </a:prstGeom>
        </p:spPr>
      </p:pic>
      <p:pic>
        <p:nvPicPr>
          <p:cNvPr id="11" name="10 - Εικόνα" descr="GREEN ARR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571612"/>
            <a:ext cx="433729" cy="404813"/>
          </a:xfrm>
          <a:prstGeom prst="rect">
            <a:avLst/>
          </a:prstGeom>
        </p:spPr>
      </p:pic>
      <p:pic>
        <p:nvPicPr>
          <p:cNvPr id="13" name="12 - Εικόνα" descr="GREEN ARR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071810"/>
            <a:ext cx="433729" cy="404813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695936" y="6429396"/>
            <a:ext cx="3448064" cy="428604"/>
          </a:xfrm>
        </p:spPr>
        <p:txBody>
          <a:bodyPr/>
          <a:lstStyle/>
          <a:p>
            <a:pPr algn="ctr"/>
            <a:r>
              <a:rPr lang="el-GR" dirty="0" smtClean="0">
                <a:latin typeface="Calibri" pitchFamily="34" charset="0"/>
              </a:rPr>
              <a:t>Δρ. Μ. </a:t>
            </a:r>
            <a:r>
              <a:rPr lang="el-GR" dirty="0" err="1" smtClean="0">
                <a:latin typeface="Calibri" pitchFamily="34" charset="0"/>
              </a:rPr>
              <a:t>Λούντζη</a:t>
            </a:r>
            <a:r>
              <a:rPr lang="el-GR" dirty="0" smtClean="0">
                <a:latin typeface="Calibri" pitchFamily="34" charset="0"/>
              </a:rPr>
              <a:t>, 1ο Πειραματικό Γυμνάσιο Αθηνών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3</a:t>
            </a:r>
            <a:r>
              <a:rPr lang="el-GR" sz="2400" b="1" dirty="0" smtClean="0">
                <a:solidFill>
                  <a:srgbClr val="00B050"/>
                </a:solidFill>
              </a:rPr>
              <a:t>.</a:t>
            </a:r>
            <a:r>
              <a:rPr lang="en-US" sz="2400" b="1" dirty="0" smtClean="0">
                <a:solidFill>
                  <a:srgbClr val="00B050"/>
                </a:solidFill>
              </a:rPr>
              <a:t>1. </a:t>
            </a:r>
            <a:r>
              <a:rPr lang="el-GR" sz="2400" b="1" dirty="0" smtClean="0">
                <a:solidFill>
                  <a:srgbClr val="00B050"/>
                </a:solidFill>
              </a:rPr>
              <a:t>Τροφή και τρόφιμα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030" name="AutoShape 6" descr="http://www.isv.fr/img/newsMedia/1467103846-78-pourcent--de-reussite-pour-les-BTS-Communication--.jpg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9 - Εικόνα" descr="LOGO S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57290" cy="1586691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4286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FF0000"/>
                </a:solidFill>
              </a:rPr>
              <a:t>   Δ. Διατροφική συμπεριφορά και διαιτητικές συνήθειες.</a:t>
            </a:r>
            <a:endParaRPr lang="el-GR" sz="2200" b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714488"/>
            <a:ext cx="492919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/>
              <a:t>         </a:t>
            </a:r>
            <a:r>
              <a:rPr lang="en-US" sz="2000" b="1" dirty="0" smtClean="0"/>
              <a:t> </a:t>
            </a:r>
            <a:r>
              <a:rPr lang="el-GR" sz="2000" b="1" dirty="0" smtClean="0"/>
              <a:t>Σε περίπτωση που</a:t>
            </a:r>
            <a:r>
              <a:rPr lang="el-GR" sz="2000" b="1" i="1" dirty="0" smtClean="0">
                <a:solidFill>
                  <a:srgbClr val="FF0000"/>
                </a:solidFill>
              </a:rPr>
              <a:t> δεν ακολουθήσουμε από την παιδική ηλικία σωστές διατροφικές συνήθειες,</a:t>
            </a:r>
            <a:r>
              <a:rPr lang="el-GR" sz="2000" b="1" i="1" dirty="0" smtClean="0"/>
              <a:t> </a:t>
            </a:r>
            <a:r>
              <a:rPr lang="el-GR" sz="2000" b="1" i="1" dirty="0" smtClean="0">
                <a:solidFill>
                  <a:srgbClr val="FF0000"/>
                </a:solidFill>
              </a:rPr>
              <a:t>θα δυσκολευτούμε να τις αλλάξουμε αργότερα, </a:t>
            </a:r>
            <a:r>
              <a:rPr lang="el-GR" sz="2000" b="1" dirty="0" smtClean="0"/>
              <a:t>όταν αποκτήσουμε διατροφική συνείδηση. Ήδη στην εφηβική ηλικία, είναι πολύ δύσκολη η προσπάθεια για αλλαγή των διατροφικών συνηθειών. Συνεπώς, </a:t>
            </a:r>
            <a:r>
              <a:rPr lang="el-GR" sz="2000" b="1" i="1" dirty="0" smtClean="0">
                <a:solidFill>
                  <a:srgbClr val="FF0000"/>
                </a:solidFill>
              </a:rPr>
              <a:t>θεωρείται σημαντικό</a:t>
            </a:r>
            <a:r>
              <a:rPr lang="el-GR" sz="2000" b="1" dirty="0" smtClean="0"/>
              <a:t> </a:t>
            </a:r>
            <a:r>
              <a:rPr lang="el-GR" sz="2000" b="1" i="1" dirty="0" smtClean="0">
                <a:solidFill>
                  <a:srgbClr val="FF0000"/>
                </a:solidFill>
              </a:rPr>
              <a:t>το παιδί να εξοικειωθεί με τη γεύση, τη μυρωδιά </a:t>
            </a:r>
            <a:r>
              <a:rPr lang="el-GR" sz="2000" b="1" dirty="0" smtClean="0"/>
              <a:t>και </a:t>
            </a:r>
            <a:r>
              <a:rPr lang="el-GR" sz="2000" b="1" i="1" dirty="0" smtClean="0">
                <a:solidFill>
                  <a:srgbClr val="FF0000"/>
                </a:solidFill>
              </a:rPr>
              <a:t>την όψη των υγιεινών τροφών. </a:t>
            </a:r>
          </a:p>
          <a:p>
            <a:pPr algn="just"/>
            <a:endParaRPr lang="el-GR" sz="2000" b="1" dirty="0" smtClean="0"/>
          </a:p>
          <a:p>
            <a:pPr algn="just"/>
            <a:r>
              <a:rPr lang="el-GR" sz="2000" b="1" i="1" dirty="0" smtClean="0">
                <a:solidFill>
                  <a:srgbClr val="FF0000"/>
                </a:solidFill>
              </a:rPr>
              <a:t>        </a:t>
            </a:r>
            <a:r>
              <a:rPr lang="en-US" sz="2000" b="1" i="1" dirty="0" smtClean="0">
                <a:solidFill>
                  <a:srgbClr val="FF0000"/>
                </a:solidFill>
              </a:rPr>
              <a:t>  </a:t>
            </a:r>
            <a:r>
              <a:rPr lang="el-GR" sz="2000" b="1" i="1" dirty="0" smtClean="0">
                <a:solidFill>
                  <a:srgbClr val="FF0000"/>
                </a:solidFill>
              </a:rPr>
              <a:t>Οι γευστικές προτιμήσεις είναι βασικό κριτήριο στην επιλογή της τροφής μας, </a:t>
            </a:r>
            <a:r>
              <a:rPr lang="el-GR" sz="2000" b="1" dirty="0" smtClean="0"/>
              <a:t>γι’ αυτό </a:t>
            </a:r>
            <a:r>
              <a:rPr lang="el-GR" sz="2000" b="1" i="1" dirty="0" smtClean="0">
                <a:solidFill>
                  <a:srgbClr val="FF0000"/>
                </a:solidFill>
              </a:rPr>
              <a:t>είναι σημαντικό από την παιδική ήδη ηλικία να γνωρίσουμε νόστιμες </a:t>
            </a:r>
            <a:r>
              <a:rPr lang="el-GR" sz="2000" b="1" dirty="0" smtClean="0"/>
              <a:t>και </a:t>
            </a:r>
            <a:r>
              <a:rPr lang="el-GR" sz="2000" b="1" i="1" dirty="0" smtClean="0">
                <a:solidFill>
                  <a:srgbClr val="FF0000"/>
                </a:solidFill>
              </a:rPr>
              <a:t>υγιεινές συνταγές.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  <p:pic>
        <p:nvPicPr>
          <p:cNvPr id="11" name="10 - Εικόνα" descr="obesit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2071678"/>
            <a:ext cx="3929090" cy="3929090"/>
          </a:xfrm>
          <a:prstGeom prst="rect">
            <a:avLst/>
          </a:prstGeom>
        </p:spPr>
      </p:pic>
      <p:pic>
        <p:nvPicPr>
          <p:cNvPr id="13" name="12 - Εικόνα" descr="GREEN ARR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1714488"/>
            <a:ext cx="433729" cy="404813"/>
          </a:xfrm>
          <a:prstGeom prst="rect">
            <a:avLst/>
          </a:prstGeom>
        </p:spPr>
      </p:pic>
      <p:pic>
        <p:nvPicPr>
          <p:cNvPr id="14" name="13 - Εικόνα" descr="GREEN ARR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4" y="5072074"/>
            <a:ext cx="433729" cy="404813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695936" y="6429396"/>
            <a:ext cx="3448064" cy="428604"/>
          </a:xfrm>
        </p:spPr>
        <p:txBody>
          <a:bodyPr/>
          <a:lstStyle/>
          <a:p>
            <a:pPr algn="ctr"/>
            <a:r>
              <a:rPr lang="el-GR" dirty="0" smtClean="0">
                <a:latin typeface="Calibri" pitchFamily="34" charset="0"/>
              </a:rPr>
              <a:t>Δρ. Μ. </a:t>
            </a:r>
            <a:r>
              <a:rPr lang="el-GR" dirty="0" err="1" smtClean="0">
                <a:latin typeface="Calibri" pitchFamily="34" charset="0"/>
              </a:rPr>
              <a:t>Λούντζη</a:t>
            </a:r>
            <a:r>
              <a:rPr lang="el-GR" dirty="0" smtClean="0">
                <a:latin typeface="Calibri" pitchFamily="34" charset="0"/>
              </a:rPr>
              <a:t>, 1ο Πειραματικό Γυμνάσιο Αθηνών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3</a:t>
            </a:r>
            <a:r>
              <a:rPr lang="el-GR" sz="2400" b="1" dirty="0" smtClean="0">
                <a:solidFill>
                  <a:srgbClr val="00B050"/>
                </a:solidFill>
              </a:rPr>
              <a:t>.</a:t>
            </a:r>
            <a:r>
              <a:rPr lang="en-US" sz="2400" b="1" dirty="0" smtClean="0">
                <a:solidFill>
                  <a:srgbClr val="00B050"/>
                </a:solidFill>
              </a:rPr>
              <a:t>1. </a:t>
            </a:r>
            <a:r>
              <a:rPr lang="el-GR" sz="2400" b="1" dirty="0" smtClean="0">
                <a:solidFill>
                  <a:srgbClr val="00B050"/>
                </a:solidFill>
              </a:rPr>
              <a:t>Τροφή και τρόφιμα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030" name="AutoShape 6" descr="http://www.isv.fr/img/newsMedia/1467103846-78-pourcent--de-reussite-pour-les-BTS-Communication--.jpg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9 - Εικόνα" descr="LOGO S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57290" cy="1586691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357166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A. </a:t>
            </a:r>
            <a:r>
              <a:rPr lang="el-GR" sz="2200" b="1" dirty="0" smtClean="0">
                <a:solidFill>
                  <a:srgbClr val="FF0000"/>
                </a:solidFill>
              </a:rPr>
              <a:t>Διατροφή, τρόφιμο και ο ρόλος τους</a:t>
            </a:r>
            <a:r>
              <a:rPr lang="en-US" sz="2200" b="1" dirty="0" smtClean="0">
                <a:solidFill>
                  <a:srgbClr val="FF0000"/>
                </a:solidFill>
              </a:rPr>
              <a:t>.</a:t>
            </a:r>
            <a:endParaRPr lang="el-GR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10 - Διάγραμμα"/>
          <p:cNvGraphicFramePr/>
          <p:nvPr/>
        </p:nvGraphicFramePr>
        <p:xfrm>
          <a:off x="1571604" y="857232"/>
          <a:ext cx="6215106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12 - Ορθογώνιο"/>
          <p:cNvSpPr/>
          <p:nvPr/>
        </p:nvSpPr>
        <p:spPr>
          <a:xfrm>
            <a:off x="0" y="3786190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/>
              <a:t>            </a:t>
            </a:r>
            <a:r>
              <a:rPr lang="en-US" sz="2000" b="1" i="1" dirty="0" smtClean="0">
                <a:solidFill>
                  <a:srgbClr val="FF0000"/>
                </a:solidFill>
              </a:rPr>
              <a:t>O</a:t>
            </a:r>
            <a:r>
              <a:rPr lang="el-GR" sz="2000" b="1" i="1" dirty="0" smtClean="0">
                <a:solidFill>
                  <a:srgbClr val="FF0000"/>
                </a:solidFill>
              </a:rPr>
              <a:t> οργανισμός χρησιμοποιεί τα θρεπτικά συστατικά ως δομικά υλικά των ιστών του, για να παράγει ενέργεια </a:t>
            </a:r>
            <a:r>
              <a:rPr lang="el-GR" sz="2000" b="1" dirty="0" smtClean="0"/>
              <a:t>από την καύση τους, και </a:t>
            </a:r>
            <a:r>
              <a:rPr lang="el-GR" sz="2000" b="1" i="1" dirty="0" smtClean="0">
                <a:solidFill>
                  <a:srgbClr val="FF0000"/>
                </a:solidFill>
              </a:rPr>
              <a:t>ως ρυθμιστές πολυάριθμων </a:t>
            </a:r>
            <a:r>
              <a:rPr lang="el-GR" sz="2000" b="1" dirty="0" smtClean="0"/>
              <a:t>και </a:t>
            </a:r>
            <a:r>
              <a:rPr lang="el-GR" sz="2000" b="1" i="1" dirty="0" smtClean="0">
                <a:solidFill>
                  <a:srgbClr val="FF0000"/>
                </a:solidFill>
              </a:rPr>
              <a:t>πολύπλοκων λειτουργιών</a:t>
            </a:r>
            <a:r>
              <a:rPr lang="el-GR" sz="2000" b="1" dirty="0" smtClean="0"/>
              <a:t> που συμβαίνουν στο σώμα μας.</a:t>
            </a:r>
            <a:endParaRPr lang="en-US" sz="2000" b="1" dirty="0" smtClean="0"/>
          </a:p>
          <a:p>
            <a:pPr algn="just"/>
            <a:endParaRPr lang="el-GR" sz="2000" b="1" dirty="0" smtClean="0"/>
          </a:p>
          <a:p>
            <a:pPr algn="just"/>
            <a:r>
              <a:rPr lang="en-US" sz="2000" b="1" dirty="0" smtClean="0"/>
              <a:t>            </a:t>
            </a:r>
            <a:r>
              <a:rPr lang="el-GR" sz="2000" b="1" i="1" dirty="0" smtClean="0">
                <a:solidFill>
                  <a:srgbClr val="FF0000"/>
                </a:solidFill>
              </a:rPr>
              <a:t>Εάν ένα άτομο δεν καταναλώνει συστηματικά όσα τρόφιμα χρειάζεται, </a:t>
            </a:r>
            <a:r>
              <a:rPr lang="el-GR" sz="2000" b="1" dirty="0" smtClean="0"/>
              <a:t>δηλαδή </a:t>
            </a:r>
            <a:r>
              <a:rPr lang="el-GR" sz="2000" b="1" i="1" dirty="0" smtClean="0">
                <a:solidFill>
                  <a:srgbClr val="FF0000"/>
                </a:solidFill>
              </a:rPr>
              <a:t>αν υποσιτίζεται </a:t>
            </a:r>
            <a:r>
              <a:rPr lang="el-GR" sz="2000" b="1" dirty="0" smtClean="0"/>
              <a:t>(</a:t>
            </a:r>
            <a:r>
              <a:rPr lang="el-GR" sz="2000" b="1" dirty="0" err="1" smtClean="0"/>
              <a:t>υποθρεψία</a:t>
            </a:r>
            <a:r>
              <a:rPr lang="el-GR" sz="2000" b="1" dirty="0" smtClean="0"/>
              <a:t>), το σώμα του δε θα μπορέσει να πραγματοποιήσει τις παραπάνω λειτουργίες και </a:t>
            </a:r>
            <a:r>
              <a:rPr lang="el-GR" sz="2000" b="1" i="1" dirty="0" smtClean="0">
                <a:solidFill>
                  <a:srgbClr val="FF0000"/>
                </a:solidFill>
              </a:rPr>
              <a:t>θα παρουσιαστούν «βλάβες». </a:t>
            </a:r>
            <a:r>
              <a:rPr lang="el-GR" sz="2000" b="1" dirty="0" smtClean="0"/>
              <a:t>Αυτό σημαίνει ότι </a:t>
            </a:r>
            <a:r>
              <a:rPr lang="el-GR" sz="2000" b="1" i="1" dirty="0" smtClean="0">
                <a:solidFill>
                  <a:srgbClr val="FF0000"/>
                </a:solidFill>
              </a:rPr>
              <a:t>αρχικά δε θα νιώθει καλά, μετά μπορεί να ασθενήσει </a:t>
            </a:r>
            <a:r>
              <a:rPr lang="el-GR" sz="2000" dirty="0" smtClean="0"/>
              <a:t>(</a:t>
            </a:r>
            <a:r>
              <a:rPr lang="el-GR" sz="2000" b="1" dirty="0" smtClean="0"/>
              <a:t>νοσηρότητα) και </a:t>
            </a:r>
            <a:r>
              <a:rPr lang="el-GR" sz="2000" b="1" i="1" dirty="0" smtClean="0">
                <a:solidFill>
                  <a:srgbClr val="FF0000"/>
                </a:solidFill>
              </a:rPr>
              <a:t>να επέλθει ακόμα και ο θάνατος </a:t>
            </a:r>
            <a:r>
              <a:rPr lang="el-GR" sz="2000" b="1" dirty="0" smtClean="0"/>
              <a:t>(θνησιμότητα). </a:t>
            </a:r>
            <a:endParaRPr lang="el-GR" sz="2000" b="1" dirty="0"/>
          </a:p>
        </p:txBody>
      </p:sp>
      <p:pic>
        <p:nvPicPr>
          <p:cNvPr id="14" name="13 - Εικόνα" descr="GREEN ARROW_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3857628"/>
            <a:ext cx="377827" cy="285751"/>
          </a:xfrm>
          <a:prstGeom prst="rect">
            <a:avLst/>
          </a:prstGeom>
        </p:spPr>
      </p:pic>
      <p:pic>
        <p:nvPicPr>
          <p:cNvPr id="15" name="14 - Εικόνα" descr="GREEN ARROW_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20" y="5072074"/>
            <a:ext cx="377827" cy="285751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695936" y="6429396"/>
            <a:ext cx="3448064" cy="428604"/>
          </a:xfrm>
        </p:spPr>
        <p:txBody>
          <a:bodyPr/>
          <a:lstStyle/>
          <a:p>
            <a:pPr algn="ctr"/>
            <a:r>
              <a:rPr lang="el-GR" dirty="0" smtClean="0">
                <a:latin typeface="Calibri" pitchFamily="34" charset="0"/>
              </a:rPr>
              <a:t>Δρ. Μ. </a:t>
            </a:r>
            <a:r>
              <a:rPr lang="el-GR" dirty="0" err="1" smtClean="0">
                <a:latin typeface="Calibri" pitchFamily="34" charset="0"/>
              </a:rPr>
              <a:t>Λούντζη</a:t>
            </a:r>
            <a:r>
              <a:rPr lang="el-GR" dirty="0" smtClean="0">
                <a:latin typeface="Calibri" pitchFamily="34" charset="0"/>
              </a:rPr>
              <a:t>, 1ο Πειραματικό Γυμνάσιο Αθηνών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3</a:t>
            </a:r>
            <a:r>
              <a:rPr lang="el-GR" sz="2400" b="1" dirty="0" smtClean="0">
                <a:solidFill>
                  <a:srgbClr val="00B050"/>
                </a:solidFill>
              </a:rPr>
              <a:t>.</a:t>
            </a:r>
            <a:r>
              <a:rPr lang="en-US" sz="2400" b="1" dirty="0" smtClean="0">
                <a:solidFill>
                  <a:srgbClr val="00B050"/>
                </a:solidFill>
              </a:rPr>
              <a:t>1. </a:t>
            </a:r>
            <a:r>
              <a:rPr lang="el-GR" sz="2400" b="1" dirty="0" smtClean="0">
                <a:solidFill>
                  <a:srgbClr val="00B050"/>
                </a:solidFill>
              </a:rPr>
              <a:t>Τροφή και τρόφιμα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030" name="AutoShape 6" descr="http://www.isv.fr/img/newsMedia/1467103846-78-pourcent--de-reussite-pour-les-BTS-Communication--.jpg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9 - Εικόνα" descr="LOGO S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57290" cy="1586691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4286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A. </a:t>
            </a:r>
            <a:r>
              <a:rPr lang="el-GR" sz="2200" b="1" dirty="0" smtClean="0">
                <a:solidFill>
                  <a:srgbClr val="FF0000"/>
                </a:solidFill>
              </a:rPr>
              <a:t>Διατροφή, τρόφιμο και ο ρόλος τους</a:t>
            </a:r>
            <a:r>
              <a:rPr lang="en-US" sz="2200" b="1" dirty="0" smtClean="0">
                <a:solidFill>
                  <a:srgbClr val="FF0000"/>
                </a:solidFill>
              </a:rPr>
              <a:t>.</a:t>
            </a:r>
            <a:endParaRPr lang="el-GR" sz="2200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15716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/>
              <a:t>Η </a:t>
            </a:r>
            <a:r>
              <a:rPr lang="el-GR" sz="2000" b="1" i="1" dirty="0" smtClean="0">
                <a:solidFill>
                  <a:srgbClr val="FF0000"/>
                </a:solidFill>
              </a:rPr>
              <a:t>τροφή </a:t>
            </a:r>
            <a:r>
              <a:rPr lang="el-GR" sz="2000" b="1" dirty="0" smtClean="0"/>
              <a:t>είναι </a:t>
            </a:r>
            <a:r>
              <a:rPr lang="el-GR" sz="2000" b="1" i="1" dirty="0" smtClean="0">
                <a:solidFill>
                  <a:srgbClr val="FF0000"/>
                </a:solidFill>
              </a:rPr>
              <a:t>απαραίτητη για να λειτουργήσει φυσιολογικά ο ανθρώπινος οργανισμός, </a:t>
            </a:r>
            <a:r>
              <a:rPr lang="el-GR" sz="2000" b="1" dirty="0" smtClean="0"/>
              <a:t>προκειμένου να διατηρηθεί στη ζωή.</a:t>
            </a:r>
            <a:endParaRPr lang="el-GR" sz="2000" b="1" dirty="0"/>
          </a:p>
        </p:txBody>
      </p:sp>
      <p:graphicFrame>
        <p:nvGraphicFramePr>
          <p:cNvPr id="8" name="7 - Διάγραμμα"/>
          <p:cNvGraphicFramePr/>
          <p:nvPr/>
        </p:nvGraphicFramePr>
        <p:xfrm>
          <a:off x="571472" y="2428868"/>
          <a:ext cx="814393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695936" y="6429396"/>
            <a:ext cx="3448064" cy="428604"/>
          </a:xfrm>
        </p:spPr>
        <p:txBody>
          <a:bodyPr/>
          <a:lstStyle/>
          <a:p>
            <a:pPr algn="ctr"/>
            <a:r>
              <a:rPr lang="el-GR" dirty="0" smtClean="0">
                <a:latin typeface="Calibri" pitchFamily="34" charset="0"/>
              </a:rPr>
              <a:t>Δρ. Μ. </a:t>
            </a:r>
            <a:r>
              <a:rPr lang="el-GR" dirty="0" err="1" smtClean="0">
                <a:latin typeface="Calibri" pitchFamily="34" charset="0"/>
              </a:rPr>
              <a:t>Λούντζη</a:t>
            </a:r>
            <a:r>
              <a:rPr lang="el-GR" dirty="0" smtClean="0">
                <a:latin typeface="Calibri" pitchFamily="34" charset="0"/>
              </a:rPr>
              <a:t>, 1ο Πειραματικό Γυμνάσιο Αθηνών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3</a:t>
            </a:r>
            <a:r>
              <a:rPr lang="el-GR" sz="2400" b="1" dirty="0" smtClean="0">
                <a:solidFill>
                  <a:srgbClr val="00B050"/>
                </a:solidFill>
              </a:rPr>
              <a:t>.</a:t>
            </a:r>
            <a:r>
              <a:rPr lang="en-US" sz="2400" b="1" dirty="0" smtClean="0">
                <a:solidFill>
                  <a:srgbClr val="00B050"/>
                </a:solidFill>
              </a:rPr>
              <a:t>1. </a:t>
            </a:r>
            <a:r>
              <a:rPr lang="el-GR" sz="2400" b="1" dirty="0" smtClean="0">
                <a:solidFill>
                  <a:srgbClr val="00B050"/>
                </a:solidFill>
              </a:rPr>
              <a:t>Τροφή και τρόφιμα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030" name="AutoShape 6" descr="http://www.isv.fr/img/newsMedia/1467103846-78-pourcent--de-reussite-pour-les-BTS-Communication--.jpg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9 - Εικόνα" descr="LOGO S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57290" cy="1586691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4286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FF0000"/>
                </a:solidFill>
              </a:rPr>
              <a:t>Β</a:t>
            </a:r>
            <a:r>
              <a:rPr lang="en-US" sz="2200" b="1" dirty="0" smtClean="0">
                <a:solidFill>
                  <a:srgbClr val="FF0000"/>
                </a:solidFill>
              </a:rPr>
              <a:t>. </a:t>
            </a:r>
            <a:r>
              <a:rPr lang="el-GR" sz="2200" b="1" dirty="0" smtClean="0">
                <a:solidFill>
                  <a:srgbClr val="FF0000"/>
                </a:solidFill>
              </a:rPr>
              <a:t>Ανθυγιεινές διατροφικές συνήθειες - Υποσιτισμός. </a:t>
            </a:r>
            <a:endParaRPr lang="el-GR" sz="2200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429124" y="1643050"/>
            <a:ext cx="47148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/>
              <a:t>     </a:t>
            </a:r>
            <a:r>
              <a:rPr lang="en-US" sz="2000" b="1" dirty="0" smtClean="0"/>
              <a:t> </a:t>
            </a:r>
            <a:r>
              <a:rPr lang="el-GR" sz="2000" b="1" dirty="0" smtClean="0"/>
              <a:t>Στις </a:t>
            </a:r>
            <a:r>
              <a:rPr lang="el-GR" sz="2000" b="1" i="1" dirty="0" smtClean="0">
                <a:solidFill>
                  <a:srgbClr val="FF0000"/>
                </a:solidFill>
              </a:rPr>
              <a:t>φτωχές χώρες, </a:t>
            </a:r>
            <a:r>
              <a:rPr lang="el-GR" sz="2000" b="1" dirty="0" smtClean="0"/>
              <a:t>ακόμα και σήμερα, </a:t>
            </a:r>
            <a:r>
              <a:rPr lang="el-GR" sz="2000" b="1" i="1" dirty="0" smtClean="0">
                <a:solidFill>
                  <a:srgbClr val="FF0000"/>
                </a:solidFill>
              </a:rPr>
              <a:t>δεν επαρκούν οι τροφές, δε χορταίνει όλος ο πληθυσμός</a:t>
            </a:r>
            <a:r>
              <a:rPr lang="el-GR" sz="2000" b="1" dirty="0" smtClean="0"/>
              <a:t> και </a:t>
            </a:r>
            <a:r>
              <a:rPr lang="el-GR" sz="2000" b="1" i="1" dirty="0" smtClean="0">
                <a:solidFill>
                  <a:srgbClr val="FF0000"/>
                </a:solidFill>
              </a:rPr>
              <a:t>υποσιτίζεται,</a:t>
            </a:r>
            <a:r>
              <a:rPr lang="el-GR" sz="2000" b="1" dirty="0" smtClean="0"/>
              <a:t> δηλαδή </a:t>
            </a:r>
            <a:r>
              <a:rPr lang="el-GR" sz="2000" b="1" i="1" dirty="0" smtClean="0">
                <a:solidFill>
                  <a:srgbClr val="FF0000"/>
                </a:solidFill>
              </a:rPr>
              <a:t>ο οργανισμός δεν προσλαμβάνει όλα τα απαραίτητα θρεπτικά συστατικά</a:t>
            </a:r>
            <a:r>
              <a:rPr lang="el-GR" sz="2000" b="1" dirty="0" smtClean="0"/>
              <a:t> και </a:t>
            </a:r>
            <a:r>
              <a:rPr lang="el-GR" sz="2000" b="1" i="1" dirty="0" smtClean="0">
                <a:solidFill>
                  <a:srgbClr val="FF0000"/>
                </a:solidFill>
              </a:rPr>
              <a:t>την ενέργεια που χρειάζεται. </a:t>
            </a:r>
          </a:p>
          <a:p>
            <a:pPr algn="just"/>
            <a:endParaRPr lang="el-GR" sz="2000" b="1" dirty="0" smtClean="0"/>
          </a:p>
          <a:p>
            <a:pPr algn="just"/>
            <a:r>
              <a:rPr lang="el-GR" sz="2000" b="1" i="1" dirty="0" smtClean="0">
                <a:solidFill>
                  <a:srgbClr val="FF0000"/>
                </a:solidFill>
              </a:rPr>
              <a:t>      Αν και υπάρχουν άφθονα τρόφιμα στην αγορά, δεν τρεφόμαστε πάντα υγιεινά. </a:t>
            </a:r>
            <a:r>
              <a:rPr lang="el-GR" sz="2000" b="1" dirty="0" smtClean="0"/>
              <a:t>Οι </a:t>
            </a:r>
            <a:r>
              <a:rPr lang="el-GR" sz="2000" b="1" i="1" dirty="0" smtClean="0">
                <a:solidFill>
                  <a:srgbClr val="FF0000"/>
                </a:solidFill>
              </a:rPr>
              <a:t>ανθυγιεινές διατροφικές συνήθειες </a:t>
            </a:r>
            <a:r>
              <a:rPr lang="el-GR" sz="2000" b="1" dirty="0" smtClean="0"/>
              <a:t>μπορούν να οδηγήσουν στον </a:t>
            </a:r>
            <a:r>
              <a:rPr lang="el-GR" sz="2000" b="1" i="1" dirty="0" smtClean="0">
                <a:solidFill>
                  <a:srgbClr val="FF0000"/>
                </a:solidFill>
              </a:rPr>
              <a:t>υποσιτισμό</a:t>
            </a:r>
            <a:r>
              <a:rPr lang="el-GR" sz="2000" b="1" dirty="0" smtClean="0"/>
              <a:t> ή στην </a:t>
            </a:r>
            <a:r>
              <a:rPr lang="el-GR" sz="2000" b="1" i="1" dirty="0" err="1" smtClean="0">
                <a:solidFill>
                  <a:srgbClr val="FF0000"/>
                </a:solidFill>
              </a:rPr>
              <a:t>υπερφαγία</a:t>
            </a:r>
            <a:r>
              <a:rPr lang="el-GR" sz="2000" b="1" i="1" dirty="0" smtClean="0">
                <a:solidFill>
                  <a:srgbClr val="FF0000"/>
                </a:solidFill>
              </a:rPr>
              <a:t>. </a:t>
            </a:r>
            <a:r>
              <a:rPr lang="el-GR" sz="2000" b="1" dirty="0" smtClean="0"/>
              <a:t>Και στις δύο περιπτώσεις, </a:t>
            </a:r>
            <a:r>
              <a:rPr lang="el-GR" sz="2000" b="1" i="1" dirty="0" smtClean="0">
                <a:solidFill>
                  <a:srgbClr val="FF0000"/>
                </a:solidFill>
              </a:rPr>
              <a:t>προκαλούνται βλάβες στον οργανισμό μας.</a:t>
            </a:r>
          </a:p>
        </p:txBody>
      </p:sp>
      <p:pic>
        <p:nvPicPr>
          <p:cNvPr id="8" name="7 - Εικόνα" descr="FOOD PYRAMID_SO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143116"/>
            <a:ext cx="3514725" cy="3533775"/>
          </a:xfrm>
          <a:prstGeom prst="rect">
            <a:avLst/>
          </a:prstGeom>
        </p:spPr>
      </p:pic>
      <p:pic>
        <p:nvPicPr>
          <p:cNvPr id="9" name="8 - Εικόνα" descr="green-animated-check-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14488"/>
            <a:ext cx="152400" cy="152400"/>
          </a:xfrm>
          <a:prstGeom prst="rect">
            <a:avLst/>
          </a:prstGeom>
        </p:spPr>
      </p:pic>
      <p:pic>
        <p:nvPicPr>
          <p:cNvPr id="11" name="10 - Εικόνα" descr="green-animated-check-1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857628"/>
            <a:ext cx="152400" cy="1524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695936" y="6429396"/>
            <a:ext cx="3448064" cy="428604"/>
          </a:xfrm>
        </p:spPr>
        <p:txBody>
          <a:bodyPr/>
          <a:lstStyle/>
          <a:p>
            <a:pPr algn="ctr"/>
            <a:r>
              <a:rPr lang="el-GR" dirty="0" smtClean="0">
                <a:latin typeface="Calibri" pitchFamily="34" charset="0"/>
              </a:rPr>
              <a:t>Δρ. Μ. </a:t>
            </a:r>
            <a:r>
              <a:rPr lang="el-GR" dirty="0" err="1" smtClean="0">
                <a:latin typeface="Calibri" pitchFamily="34" charset="0"/>
              </a:rPr>
              <a:t>Λούντζη</a:t>
            </a:r>
            <a:r>
              <a:rPr lang="el-GR" dirty="0" smtClean="0">
                <a:latin typeface="Calibri" pitchFamily="34" charset="0"/>
              </a:rPr>
              <a:t>, 1ο Πειραματικό Γυμνάσιο Αθηνών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3</a:t>
            </a:r>
            <a:r>
              <a:rPr lang="el-GR" sz="2400" b="1" dirty="0" smtClean="0">
                <a:solidFill>
                  <a:srgbClr val="00B050"/>
                </a:solidFill>
              </a:rPr>
              <a:t>.</a:t>
            </a:r>
            <a:r>
              <a:rPr lang="en-US" sz="2400" b="1" dirty="0" smtClean="0">
                <a:solidFill>
                  <a:srgbClr val="00B050"/>
                </a:solidFill>
              </a:rPr>
              <a:t>1. </a:t>
            </a:r>
            <a:r>
              <a:rPr lang="el-GR" sz="2400" b="1" dirty="0" smtClean="0">
                <a:solidFill>
                  <a:srgbClr val="00B050"/>
                </a:solidFill>
              </a:rPr>
              <a:t>Τροφή και τρόφιμα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030" name="AutoShape 6" descr="http://www.isv.fr/img/newsMedia/1467103846-78-pourcent--de-reussite-pour-les-BTS-Communication--.jpg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9 - Εικόνα" descr="LOGO S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57290" cy="1586691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4286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FF0000"/>
                </a:solidFill>
              </a:rPr>
              <a:t>Β</a:t>
            </a:r>
            <a:r>
              <a:rPr lang="en-US" sz="2200" b="1" dirty="0" smtClean="0">
                <a:solidFill>
                  <a:srgbClr val="FF0000"/>
                </a:solidFill>
              </a:rPr>
              <a:t>. </a:t>
            </a:r>
            <a:r>
              <a:rPr lang="el-GR" sz="2200" b="1" dirty="0" smtClean="0">
                <a:solidFill>
                  <a:srgbClr val="FF0000"/>
                </a:solidFill>
              </a:rPr>
              <a:t>Ανθυγιεινές διατροφικές συνήθειες - Υποσιτισμός. </a:t>
            </a:r>
            <a:endParaRPr lang="el-GR" sz="2200" b="1" dirty="0">
              <a:solidFill>
                <a:srgbClr val="FF0000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157161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/>
              <a:t>Τα</a:t>
            </a:r>
            <a:r>
              <a:rPr lang="el-GR" sz="2000" b="1" dirty="0" smtClean="0">
                <a:solidFill>
                  <a:srgbClr val="FF0000"/>
                </a:solidFill>
              </a:rPr>
              <a:t> παιδιά </a:t>
            </a:r>
            <a:r>
              <a:rPr lang="el-GR" sz="2000" b="1" dirty="0" smtClean="0"/>
              <a:t>και οι </a:t>
            </a:r>
            <a:r>
              <a:rPr lang="el-GR" sz="2000" b="1" i="1" dirty="0" smtClean="0">
                <a:solidFill>
                  <a:srgbClr val="FF0000"/>
                </a:solidFill>
              </a:rPr>
              <a:t>έφηβοι</a:t>
            </a:r>
            <a:r>
              <a:rPr lang="el-GR" sz="2000" b="1" dirty="0" smtClean="0"/>
              <a:t> που βρίσκονται στην ανάπτυξη, </a:t>
            </a:r>
            <a:r>
              <a:rPr lang="el-GR" sz="2000" b="1" i="1" dirty="0" smtClean="0">
                <a:solidFill>
                  <a:srgbClr val="FF0000"/>
                </a:solidFill>
              </a:rPr>
              <a:t>όταν υποσιτίζονται, μπορεί να υποστούν ανεπανόρθωτες βλάβες στον οργανισμό τους. </a:t>
            </a:r>
            <a:r>
              <a:rPr lang="el-GR" sz="2000" b="1" dirty="0" smtClean="0">
                <a:solidFill>
                  <a:srgbClr val="FF0000"/>
                </a:solidFill>
              </a:rPr>
              <a:t>Αυτό μπορεί να συμβεί</a:t>
            </a:r>
            <a:r>
              <a:rPr lang="el-GR" sz="2000" dirty="0" smtClean="0">
                <a:solidFill>
                  <a:srgbClr val="FF0000"/>
                </a:solidFill>
              </a:rPr>
              <a:t>: </a:t>
            </a:r>
            <a:endParaRPr lang="el-GR" sz="2000" dirty="0">
              <a:solidFill>
                <a:srgbClr val="FF0000"/>
              </a:solidFill>
            </a:endParaRPr>
          </a:p>
        </p:txBody>
      </p:sp>
      <p:graphicFrame>
        <p:nvGraphicFramePr>
          <p:cNvPr id="9" name="8 - Διάγραμμα"/>
          <p:cNvGraphicFramePr/>
          <p:nvPr/>
        </p:nvGraphicFramePr>
        <p:xfrm>
          <a:off x="1524000" y="2428868"/>
          <a:ext cx="6405586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695936" y="6429396"/>
            <a:ext cx="3448064" cy="428604"/>
          </a:xfrm>
        </p:spPr>
        <p:txBody>
          <a:bodyPr/>
          <a:lstStyle/>
          <a:p>
            <a:pPr algn="ctr"/>
            <a:r>
              <a:rPr lang="el-GR" dirty="0" smtClean="0">
                <a:latin typeface="Calibri" pitchFamily="34" charset="0"/>
              </a:rPr>
              <a:t>Δρ. Μ. </a:t>
            </a:r>
            <a:r>
              <a:rPr lang="el-GR" dirty="0" err="1" smtClean="0">
                <a:latin typeface="Calibri" pitchFamily="34" charset="0"/>
              </a:rPr>
              <a:t>Λούντζη</a:t>
            </a:r>
            <a:r>
              <a:rPr lang="el-GR" dirty="0" smtClean="0">
                <a:latin typeface="Calibri" pitchFamily="34" charset="0"/>
              </a:rPr>
              <a:t>, 1ο Πειραματικό Γυμνάσιο Αθηνών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3</a:t>
            </a:r>
            <a:r>
              <a:rPr lang="el-GR" sz="2400" b="1" dirty="0" smtClean="0">
                <a:solidFill>
                  <a:srgbClr val="00B050"/>
                </a:solidFill>
              </a:rPr>
              <a:t>.</a:t>
            </a:r>
            <a:r>
              <a:rPr lang="en-US" sz="2400" b="1" dirty="0" smtClean="0">
                <a:solidFill>
                  <a:srgbClr val="00B050"/>
                </a:solidFill>
              </a:rPr>
              <a:t>1. </a:t>
            </a:r>
            <a:r>
              <a:rPr lang="el-GR" sz="2400" b="1" dirty="0" smtClean="0">
                <a:solidFill>
                  <a:srgbClr val="00B050"/>
                </a:solidFill>
              </a:rPr>
              <a:t>Τροφή και τρόφιμα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030" name="AutoShape 6" descr="http://www.isv.fr/img/newsMedia/1467103846-78-pourcent--de-reussite-pour-les-BTS-Communication--.jpg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9 - Εικόνα" descr="LOGO S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57290" cy="1586691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4286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FF0000"/>
                </a:solidFill>
              </a:rPr>
              <a:t>Β</a:t>
            </a:r>
            <a:r>
              <a:rPr lang="en-US" sz="2200" b="1" dirty="0" smtClean="0">
                <a:solidFill>
                  <a:srgbClr val="FF0000"/>
                </a:solidFill>
              </a:rPr>
              <a:t>. </a:t>
            </a:r>
            <a:r>
              <a:rPr lang="el-GR" sz="2200" b="1" dirty="0" smtClean="0">
                <a:solidFill>
                  <a:srgbClr val="FF0000"/>
                </a:solidFill>
              </a:rPr>
              <a:t>Ανθυγιεινές διατροφικές συνήθειες - Υποσιτισμός. </a:t>
            </a:r>
            <a:endParaRPr lang="el-GR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6 - Διάγραμμα"/>
          <p:cNvGraphicFramePr/>
          <p:nvPr/>
        </p:nvGraphicFramePr>
        <p:xfrm>
          <a:off x="428596" y="857232"/>
          <a:ext cx="842968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- Ορθογώνιο"/>
          <p:cNvSpPr/>
          <p:nvPr/>
        </p:nvSpPr>
        <p:spPr>
          <a:xfrm>
            <a:off x="2643174" y="3357562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u="sng" dirty="0" smtClean="0">
                <a:solidFill>
                  <a:srgbClr val="FF0000"/>
                </a:solidFill>
              </a:rPr>
              <a:t>Συμπτώματα υποσιτισμού</a:t>
            </a:r>
            <a:endParaRPr lang="el-GR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695936" y="6429396"/>
            <a:ext cx="3448064" cy="428604"/>
          </a:xfrm>
        </p:spPr>
        <p:txBody>
          <a:bodyPr/>
          <a:lstStyle/>
          <a:p>
            <a:pPr algn="ctr"/>
            <a:r>
              <a:rPr lang="el-GR" dirty="0" smtClean="0">
                <a:latin typeface="Calibri" pitchFamily="34" charset="0"/>
              </a:rPr>
              <a:t>Δρ. Μ. </a:t>
            </a:r>
            <a:r>
              <a:rPr lang="el-GR" dirty="0" err="1" smtClean="0">
                <a:latin typeface="Calibri" pitchFamily="34" charset="0"/>
              </a:rPr>
              <a:t>Λούντζη</a:t>
            </a:r>
            <a:r>
              <a:rPr lang="el-GR" dirty="0" smtClean="0">
                <a:latin typeface="Calibri" pitchFamily="34" charset="0"/>
              </a:rPr>
              <a:t>, 1ο Πειραματικό Γυμνάσιο Αθηνών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3</a:t>
            </a:r>
            <a:r>
              <a:rPr lang="el-GR" sz="2400" b="1" dirty="0" smtClean="0">
                <a:solidFill>
                  <a:srgbClr val="00B050"/>
                </a:solidFill>
              </a:rPr>
              <a:t>.</a:t>
            </a:r>
            <a:r>
              <a:rPr lang="en-US" sz="2400" b="1" dirty="0" smtClean="0">
                <a:solidFill>
                  <a:srgbClr val="00B050"/>
                </a:solidFill>
              </a:rPr>
              <a:t>1. </a:t>
            </a:r>
            <a:r>
              <a:rPr lang="el-GR" sz="2400" b="1" dirty="0" smtClean="0">
                <a:solidFill>
                  <a:srgbClr val="00B050"/>
                </a:solidFill>
              </a:rPr>
              <a:t>Τροφή και τρόφιμα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030" name="AutoShape 6" descr="http://www.isv.fr/img/newsMedia/1467103846-78-pourcent--de-reussite-pour-les-BTS-Communication--.jpg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9 - Εικόνα" descr="LOGO S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57290" cy="1586691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4286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FF0000"/>
                </a:solidFill>
              </a:rPr>
              <a:t>Γ. </a:t>
            </a:r>
            <a:r>
              <a:rPr lang="el-GR" sz="2200" b="1" dirty="0" err="1" smtClean="0">
                <a:solidFill>
                  <a:srgbClr val="FF0000"/>
                </a:solidFill>
              </a:rPr>
              <a:t>Υπερφαγία</a:t>
            </a:r>
            <a:r>
              <a:rPr lang="el-GR" sz="2200" b="1" dirty="0" smtClean="0">
                <a:solidFill>
                  <a:srgbClr val="FF0000"/>
                </a:solidFill>
              </a:rPr>
              <a:t> και νόσοι φθοράς. </a:t>
            </a:r>
            <a:endParaRPr lang="el-GR" sz="2200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157161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/>
              <a:t>           Σήμερα, </a:t>
            </a:r>
            <a:r>
              <a:rPr lang="el-GR" sz="2000" b="1" i="1" dirty="0" smtClean="0">
                <a:solidFill>
                  <a:srgbClr val="FF0000"/>
                </a:solidFill>
              </a:rPr>
              <a:t>η αφθονία </a:t>
            </a:r>
            <a:r>
              <a:rPr lang="el-GR" sz="2000" b="1" dirty="0" smtClean="0"/>
              <a:t>και </a:t>
            </a:r>
            <a:r>
              <a:rPr lang="el-GR" sz="2000" b="1" i="1" dirty="0" smtClean="0">
                <a:solidFill>
                  <a:srgbClr val="FF0000"/>
                </a:solidFill>
              </a:rPr>
              <a:t>η ποικιλία τροφής σε συνδυασμό με τη μειωμένη φυσική δραστηριότητα,</a:t>
            </a:r>
            <a:r>
              <a:rPr lang="el-GR" sz="2000" b="1" dirty="0" smtClean="0"/>
              <a:t> έχουν οδηγήσει σε </a:t>
            </a:r>
            <a:r>
              <a:rPr lang="el-GR" sz="2000" b="1" i="1" dirty="0" err="1" smtClean="0">
                <a:solidFill>
                  <a:srgbClr val="FF0000"/>
                </a:solidFill>
              </a:rPr>
              <a:t>υπερφαγία</a:t>
            </a:r>
            <a:r>
              <a:rPr lang="el-GR" sz="2000" b="1" i="1" dirty="0" smtClean="0">
                <a:solidFill>
                  <a:srgbClr val="FF0000"/>
                </a:solidFill>
              </a:rPr>
              <a:t>,</a:t>
            </a:r>
            <a:r>
              <a:rPr lang="el-GR" sz="2000" b="1" dirty="0" smtClean="0"/>
              <a:t> δηλαδή σε αυξημένη πρόσληψη τροφής, </a:t>
            </a:r>
            <a:r>
              <a:rPr lang="el-GR" sz="2000" b="1" i="1" dirty="0" smtClean="0">
                <a:solidFill>
                  <a:srgbClr val="FF0000"/>
                </a:solidFill>
              </a:rPr>
              <a:t>η οποία προκαλεί τις λεγόμενες «νόσους φθοράς» ή «νόσους πολιτισμού».</a:t>
            </a:r>
            <a:endParaRPr lang="el-GR" sz="2000" b="1" dirty="0" smtClean="0"/>
          </a:p>
        </p:txBody>
      </p:sp>
      <p:pic>
        <p:nvPicPr>
          <p:cNvPr id="8" name="7 - Εικόνα" descr="GREEN ARROW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1571612"/>
            <a:ext cx="433729" cy="404813"/>
          </a:xfrm>
          <a:prstGeom prst="rect">
            <a:avLst/>
          </a:prstGeom>
        </p:spPr>
      </p:pic>
      <p:graphicFrame>
        <p:nvGraphicFramePr>
          <p:cNvPr id="11" name="10 - Διάγραμμα"/>
          <p:cNvGraphicFramePr/>
          <p:nvPr/>
        </p:nvGraphicFramePr>
        <p:xfrm>
          <a:off x="0" y="3000372"/>
          <a:ext cx="914400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12 - Ορθογώνιο"/>
          <p:cNvSpPr/>
          <p:nvPr/>
        </p:nvSpPr>
        <p:spPr>
          <a:xfrm>
            <a:off x="0" y="3071810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100" b="1" u="sng" dirty="0" smtClean="0">
                <a:solidFill>
                  <a:srgbClr val="FF0000"/>
                </a:solidFill>
              </a:rPr>
              <a:t>Η </a:t>
            </a:r>
            <a:r>
              <a:rPr lang="el-GR" sz="2100" b="1" u="sng" dirty="0" err="1" smtClean="0">
                <a:solidFill>
                  <a:srgbClr val="FF0000"/>
                </a:solidFill>
              </a:rPr>
              <a:t>υπερφαγία</a:t>
            </a:r>
            <a:r>
              <a:rPr lang="el-GR" sz="2100" b="1" u="sng" dirty="0" smtClean="0">
                <a:solidFill>
                  <a:srgbClr val="FF0000"/>
                </a:solidFill>
              </a:rPr>
              <a:t> μπορεί να προκαλέσει</a:t>
            </a:r>
            <a:r>
              <a:rPr lang="en-US" sz="2100" b="1" dirty="0" smtClean="0">
                <a:solidFill>
                  <a:srgbClr val="FF0000"/>
                </a:solidFill>
              </a:rPr>
              <a:t>:</a:t>
            </a:r>
            <a:endParaRPr lang="el-GR" sz="2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0" y="6429396"/>
            <a:ext cx="3448064" cy="428604"/>
          </a:xfrm>
        </p:spPr>
        <p:txBody>
          <a:bodyPr/>
          <a:lstStyle/>
          <a:p>
            <a:pPr algn="ctr"/>
            <a:r>
              <a:rPr lang="el-GR" dirty="0" smtClean="0">
                <a:latin typeface="Calibri" pitchFamily="34" charset="0"/>
              </a:rPr>
              <a:t>Δρ. Μ. </a:t>
            </a:r>
            <a:r>
              <a:rPr lang="el-GR" dirty="0" err="1" smtClean="0">
                <a:latin typeface="Calibri" pitchFamily="34" charset="0"/>
              </a:rPr>
              <a:t>Λούντζη</a:t>
            </a:r>
            <a:r>
              <a:rPr lang="el-GR" dirty="0" smtClean="0">
                <a:latin typeface="Calibri" pitchFamily="34" charset="0"/>
              </a:rPr>
              <a:t>, 1ο Πειραματικό Γυμνάσιο Αθηνών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3</a:t>
            </a:r>
            <a:r>
              <a:rPr lang="el-GR" sz="2400" b="1" dirty="0" smtClean="0">
                <a:solidFill>
                  <a:srgbClr val="00B050"/>
                </a:solidFill>
              </a:rPr>
              <a:t>.</a:t>
            </a:r>
            <a:r>
              <a:rPr lang="en-US" sz="2400" b="1" dirty="0" smtClean="0">
                <a:solidFill>
                  <a:srgbClr val="00B050"/>
                </a:solidFill>
              </a:rPr>
              <a:t>1. </a:t>
            </a:r>
            <a:r>
              <a:rPr lang="el-GR" sz="2400" b="1" dirty="0" smtClean="0">
                <a:solidFill>
                  <a:srgbClr val="00B050"/>
                </a:solidFill>
              </a:rPr>
              <a:t>Τροφή και τρόφιμα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030" name="AutoShape 6" descr="http://www.isv.fr/img/newsMedia/1467103846-78-pourcent--de-reussite-pour-les-BTS-Communication--.jpg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9 - Εικόνα" descr="LOGO S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57290" cy="1586691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4286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FF0000"/>
                </a:solidFill>
              </a:rPr>
              <a:t>Γ. </a:t>
            </a:r>
            <a:r>
              <a:rPr lang="el-GR" sz="2200" b="1" dirty="0" err="1" smtClean="0">
                <a:solidFill>
                  <a:srgbClr val="FF0000"/>
                </a:solidFill>
              </a:rPr>
              <a:t>Υπερφαγία</a:t>
            </a:r>
            <a:r>
              <a:rPr lang="el-GR" sz="2200" b="1" dirty="0" smtClean="0">
                <a:solidFill>
                  <a:srgbClr val="FF0000"/>
                </a:solidFill>
              </a:rPr>
              <a:t> και νόσοι φθοράς. </a:t>
            </a:r>
            <a:endParaRPr lang="el-GR" sz="2200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1500175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/>
              <a:t>        </a:t>
            </a:r>
            <a:endParaRPr lang="el-GR" sz="20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0" y="1643051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/>
              <a:t>            </a:t>
            </a:r>
            <a:r>
              <a:rPr lang="el-GR" sz="2000" b="1" i="1" dirty="0" smtClean="0">
                <a:solidFill>
                  <a:srgbClr val="FF0000"/>
                </a:solidFill>
              </a:rPr>
              <a:t>Αυτές οι δυσάρεστες καταστάσεις «ξεκινούν» από την παιδική </a:t>
            </a:r>
            <a:r>
              <a:rPr lang="el-GR" sz="2000" b="1" dirty="0" smtClean="0"/>
              <a:t>και</a:t>
            </a:r>
            <a:r>
              <a:rPr lang="el-GR" sz="2000" b="1" i="1" dirty="0" smtClean="0">
                <a:solidFill>
                  <a:srgbClr val="FF0000"/>
                </a:solidFill>
              </a:rPr>
              <a:t> εφηβική ηλικία, </a:t>
            </a:r>
            <a:r>
              <a:rPr lang="el-GR" sz="2000" b="1" dirty="0" smtClean="0"/>
              <a:t>όπου πολλά παιδιά είναι ήδη υπέρβαρα. Ένα </a:t>
            </a:r>
            <a:r>
              <a:rPr lang="el-GR" sz="2000" b="1" i="1" dirty="0" smtClean="0">
                <a:solidFill>
                  <a:srgbClr val="FF0000"/>
                </a:solidFill>
              </a:rPr>
              <a:t>υπέρβαρο παιδί </a:t>
            </a:r>
            <a:r>
              <a:rPr lang="el-GR" sz="2000" b="1" dirty="0" smtClean="0"/>
              <a:t>μπορεί να έχει </a:t>
            </a:r>
            <a:r>
              <a:rPr lang="el-GR" sz="2000" b="1" i="1" dirty="0" smtClean="0">
                <a:solidFill>
                  <a:srgbClr val="FF0000"/>
                </a:solidFill>
              </a:rPr>
              <a:t>μειωμένη ενεργητικότητα, η οποία μπορεί να επηρεάσει αρνητικά την ψυχολογία </a:t>
            </a:r>
            <a:r>
              <a:rPr lang="el-GR" sz="2000" b="1" dirty="0" smtClean="0"/>
              <a:t>και </a:t>
            </a:r>
            <a:r>
              <a:rPr lang="el-GR" sz="2000" b="1" i="1" dirty="0" smtClean="0">
                <a:solidFill>
                  <a:srgbClr val="FF0000"/>
                </a:solidFill>
              </a:rPr>
              <a:t>την κοινωνικότητά του.</a:t>
            </a:r>
          </a:p>
          <a:p>
            <a:pPr algn="just"/>
            <a:endParaRPr lang="el-GR" sz="2000" b="1" dirty="0" smtClean="0"/>
          </a:p>
          <a:p>
            <a:pPr algn="just"/>
            <a:r>
              <a:rPr lang="el-GR" sz="2000" b="1" dirty="0" smtClean="0"/>
              <a:t>             </a:t>
            </a:r>
            <a:r>
              <a:rPr lang="el-GR" sz="2000" b="1" i="1" dirty="0" smtClean="0">
                <a:solidFill>
                  <a:srgbClr val="FF0000"/>
                </a:solidFill>
              </a:rPr>
              <a:t>Αν δεν τρώμε ισορροπημένα, </a:t>
            </a:r>
            <a:r>
              <a:rPr lang="el-GR" sz="2000" b="1" dirty="0" smtClean="0"/>
              <a:t>μπορεί να </a:t>
            </a:r>
            <a:r>
              <a:rPr lang="el-GR" sz="2000" b="1" i="1" dirty="0" smtClean="0">
                <a:solidFill>
                  <a:srgbClr val="FF0000"/>
                </a:solidFill>
              </a:rPr>
              <a:t>υποσιτιζόμαστε </a:t>
            </a:r>
            <a:r>
              <a:rPr lang="el-GR" sz="2000" b="1" dirty="0" smtClean="0"/>
              <a:t>ή να </a:t>
            </a:r>
            <a:r>
              <a:rPr lang="el-GR" sz="2000" b="1" i="1" dirty="0" smtClean="0">
                <a:solidFill>
                  <a:srgbClr val="FF0000"/>
                </a:solidFill>
              </a:rPr>
              <a:t>υπερσιτιζόμαστε, </a:t>
            </a:r>
            <a:r>
              <a:rPr lang="el-GR" sz="2000" b="1" dirty="0" smtClean="0"/>
              <a:t>με αποτέλεσμα - και στις δύο περιπτώσεις - </a:t>
            </a:r>
            <a:r>
              <a:rPr lang="el-GR" sz="2000" b="1" i="1" dirty="0" smtClean="0">
                <a:solidFill>
                  <a:srgbClr val="FF0000"/>
                </a:solidFill>
              </a:rPr>
              <a:t>να κινδυνεύουμε να βλάψουμε την υγεία μας,</a:t>
            </a:r>
            <a:r>
              <a:rPr lang="el-GR" sz="2000" b="1" dirty="0" smtClean="0"/>
              <a:t> </a:t>
            </a:r>
            <a:r>
              <a:rPr lang="el-GR" sz="2000" b="1" i="1" dirty="0" smtClean="0">
                <a:solidFill>
                  <a:srgbClr val="FF0000"/>
                </a:solidFill>
              </a:rPr>
              <a:t>ιδιαίτερα όταν υπάρχει </a:t>
            </a:r>
            <a:r>
              <a:rPr lang="el-GR" sz="2000" b="1" dirty="0" smtClean="0"/>
              <a:t>και</a:t>
            </a:r>
            <a:r>
              <a:rPr lang="el-GR" sz="2000" b="1" i="1" dirty="0" smtClean="0">
                <a:solidFill>
                  <a:srgbClr val="FF0000"/>
                </a:solidFill>
              </a:rPr>
              <a:t> κληρονομική προδιάθεση. 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  <p:pic>
        <p:nvPicPr>
          <p:cNvPr id="11" name="10 - Εικόνα" descr="over eati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4143388"/>
            <a:ext cx="2714612" cy="2714612"/>
          </a:xfrm>
          <a:prstGeom prst="rect">
            <a:avLst/>
          </a:prstGeom>
        </p:spPr>
      </p:pic>
      <p:pic>
        <p:nvPicPr>
          <p:cNvPr id="13" name="12 - Εικόνα" descr="GREEN ARR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643050"/>
            <a:ext cx="433729" cy="404813"/>
          </a:xfrm>
          <a:prstGeom prst="rect">
            <a:avLst/>
          </a:prstGeom>
        </p:spPr>
      </p:pic>
      <p:pic>
        <p:nvPicPr>
          <p:cNvPr id="14" name="13 - Εικόνα" descr="GREEN ARR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143248"/>
            <a:ext cx="433729" cy="404813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5695936" y="6429396"/>
            <a:ext cx="3448064" cy="428604"/>
          </a:xfrm>
        </p:spPr>
        <p:txBody>
          <a:bodyPr/>
          <a:lstStyle/>
          <a:p>
            <a:pPr algn="ctr"/>
            <a:r>
              <a:rPr lang="el-GR" dirty="0" smtClean="0">
                <a:latin typeface="Calibri" pitchFamily="34" charset="0"/>
              </a:rPr>
              <a:t>Δρ. Μ. </a:t>
            </a:r>
            <a:r>
              <a:rPr lang="el-GR" dirty="0" err="1" smtClean="0">
                <a:latin typeface="Calibri" pitchFamily="34" charset="0"/>
              </a:rPr>
              <a:t>Λούντζη</a:t>
            </a:r>
            <a:r>
              <a:rPr lang="el-GR" dirty="0" smtClean="0">
                <a:latin typeface="Calibri" pitchFamily="34" charset="0"/>
              </a:rPr>
              <a:t>, 1ο Πειραματικό Γυμνάσιο Αθηνών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3</a:t>
            </a:r>
            <a:r>
              <a:rPr lang="el-GR" sz="2400" b="1" dirty="0" smtClean="0">
                <a:solidFill>
                  <a:srgbClr val="00B050"/>
                </a:solidFill>
              </a:rPr>
              <a:t>.</a:t>
            </a:r>
            <a:r>
              <a:rPr lang="en-US" sz="2400" b="1" dirty="0" smtClean="0">
                <a:solidFill>
                  <a:srgbClr val="00B050"/>
                </a:solidFill>
              </a:rPr>
              <a:t>1. </a:t>
            </a:r>
            <a:r>
              <a:rPr lang="el-GR" sz="2400" b="1" dirty="0" smtClean="0">
                <a:solidFill>
                  <a:srgbClr val="00B050"/>
                </a:solidFill>
              </a:rPr>
              <a:t>Τροφή και τρόφιμα</a:t>
            </a:r>
            <a:r>
              <a:rPr lang="en-US" sz="2400" b="1" dirty="0" smtClean="0">
                <a:solidFill>
                  <a:srgbClr val="00B050"/>
                </a:solidFill>
              </a:rPr>
              <a:t>.</a:t>
            </a:r>
            <a:endParaRPr lang="el-GR" sz="2400" b="1" dirty="0">
              <a:solidFill>
                <a:srgbClr val="00B050"/>
              </a:solidFill>
            </a:endParaRPr>
          </a:p>
        </p:txBody>
      </p:sp>
      <p:sp>
        <p:nvSpPr>
          <p:cNvPr id="1030" name="AutoShape 6" descr="http://www.isv.fr/img/newsMedia/1467103846-78-pourcent--de-reussite-pour-les-BTS-Communication--.jpg"/>
          <p:cNvSpPr>
            <a:spLocks noChangeAspect="1" noChangeArrowheads="1"/>
          </p:cNvSpPr>
          <p:nvPr/>
        </p:nvSpPr>
        <p:spPr bwMode="auto">
          <a:xfrm>
            <a:off x="155575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" name="9 - Εικόνα" descr="LOGO S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357290" cy="1586691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0" y="428604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FF0000"/>
                </a:solidFill>
              </a:rPr>
              <a:t>   Δ. Διατροφική συμπεριφορά και διαιτητικές συνήθειες.</a:t>
            </a:r>
            <a:endParaRPr lang="el-GR" sz="2200" b="1" dirty="0">
              <a:solidFill>
                <a:srgbClr val="FF0000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0" y="1500173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b="1" dirty="0" smtClean="0"/>
              <a:t>            Αυτοί που μας </a:t>
            </a:r>
            <a:r>
              <a:rPr lang="el-GR" sz="2000" b="1" i="1" dirty="0" smtClean="0">
                <a:solidFill>
                  <a:srgbClr val="FF0000"/>
                </a:solidFill>
              </a:rPr>
              <a:t>επηρεάζουν διατροφικά </a:t>
            </a:r>
            <a:r>
              <a:rPr lang="el-GR" sz="2000" b="1" dirty="0" smtClean="0"/>
              <a:t>είναι η </a:t>
            </a:r>
            <a:r>
              <a:rPr lang="el-GR" sz="2000" b="1" i="1" dirty="0" smtClean="0">
                <a:solidFill>
                  <a:srgbClr val="FF0000"/>
                </a:solidFill>
              </a:rPr>
              <a:t>οικογένειά</a:t>
            </a:r>
            <a:r>
              <a:rPr lang="el-GR" sz="2000" b="1" dirty="0" smtClean="0"/>
              <a:t> μας, οι </a:t>
            </a:r>
            <a:r>
              <a:rPr lang="el-GR" sz="2000" b="1" i="1" dirty="0" smtClean="0">
                <a:solidFill>
                  <a:srgbClr val="FF0000"/>
                </a:solidFill>
              </a:rPr>
              <a:t>φίλοι,</a:t>
            </a:r>
            <a:r>
              <a:rPr lang="el-GR" sz="2000" b="1" dirty="0" smtClean="0"/>
              <a:t> το </a:t>
            </a:r>
            <a:r>
              <a:rPr lang="el-GR" sz="2000" b="1" i="1" dirty="0" smtClean="0">
                <a:solidFill>
                  <a:srgbClr val="FF0000"/>
                </a:solidFill>
              </a:rPr>
              <a:t>σχολείο,</a:t>
            </a:r>
            <a:r>
              <a:rPr lang="el-GR" sz="2000" b="1" dirty="0" smtClean="0"/>
              <a:t> τα </a:t>
            </a:r>
            <a:r>
              <a:rPr lang="el-GR" sz="2000" b="1" i="1" dirty="0" smtClean="0">
                <a:solidFill>
                  <a:srgbClr val="FF0000"/>
                </a:solidFill>
              </a:rPr>
              <a:t>μέσα μαζικής επικοινωνίας </a:t>
            </a:r>
            <a:r>
              <a:rPr lang="el-GR" sz="2000" b="1" dirty="0" smtClean="0"/>
              <a:t>καθώς και τα </a:t>
            </a:r>
            <a:r>
              <a:rPr lang="el-GR" sz="2000" b="1" i="1" dirty="0" smtClean="0">
                <a:solidFill>
                  <a:srgbClr val="FF0000"/>
                </a:solidFill>
              </a:rPr>
              <a:t>πρότυπα </a:t>
            </a:r>
            <a:r>
              <a:rPr lang="el-GR" sz="2000" b="1" dirty="0" smtClean="0"/>
              <a:t>της κάθε εποχής. Κυρίως όμως </a:t>
            </a:r>
            <a:r>
              <a:rPr lang="el-GR" sz="2000" b="1" i="1" dirty="0" smtClean="0">
                <a:solidFill>
                  <a:srgbClr val="FF0000"/>
                </a:solidFill>
              </a:rPr>
              <a:t>τρώμε, ότι προτιμάμε γευστικά, </a:t>
            </a:r>
            <a:r>
              <a:rPr lang="el-GR" sz="2000" b="1" dirty="0" smtClean="0"/>
              <a:t>δηλαδή ότι μας φαίνεται νόστιμο. </a:t>
            </a:r>
          </a:p>
          <a:p>
            <a:pPr algn="just"/>
            <a:endParaRPr lang="el-GR" sz="2000" b="1" dirty="0" smtClean="0"/>
          </a:p>
          <a:p>
            <a:pPr algn="just"/>
            <a:r>
              <a:rPr lang="el-GR" sz="2000" b="1" dirty="0" smtClean="0"/>
              <a:t>           Επίσης, </a:t>
            </a:r>
            <a:r>
              <a:rPr lang="el-GR" sz="2000" b="1" i="1" dirty="0" smtClean="0">
                <a:solidFill>
                  <a:srgbClr val="FF0000"/>
                </a:solidFill>
              </a:rPr>
              <a:t>δεν αρκεί η ρύθμιση του αισθήματος της πείνας </a:t>
            </a:r>
            <a:r>
              <a:rPr lang="el-GR" sz="2000" b="1" dirty="0" smtClean="0"/>
              <a:t>ή </a:t>
            </a:r>
            <a:r>
              <a:rPr lang="el-GR" sz="2000" b="1" i="1" dirty="0" smtClean="0">
                <a:solidFill>
                  <a:srgbClr val="FF0000"/>
                </a:solidFill>
              </a:rPr>
              <a:t>του κορεσμού από τον εγκέφαλο, γιατί τρώμε όχι μόνο όταν πεινάμε, αλλά και όταν είμαστε κακοδιάθετοι </a:t>
            </a:r>
            <a:r>
              <a:rPr lang="el-GR" sz="2000" b="1" dirty="0" smtClean="0"/>
              <a:t>(ψυχολογικοί παράγοντες), </a:t>
            </a:r>
            <a:r>
              <a:rPr lang="el-GR" sz="2000" b="1" i="1" dirty="0" smtClean="0">
                <a:solidFill>
                  <a:srgbClr val="FF0000"/>
                </a:solidFill>
              </a:rPr>
              <a:t>όταν τρώει η παρέα μας </a:t>
            </a:r>
            <a:r>
              <a:rPr lang="el-GR" sz="2000" b="1" dirty="0" smtClean="0"/>
              <a:t>(κοινωνικοί παράγοντες), </a:t>
            </a:r>
            <a:r>
              <a:rPr lang="el-GR" sz="2000" b="1" i="1" dirty="0" smtClean="0">
                <a:solidFill>
                  <a:srgbClr val="FF0000"/>
                </a:solidFill>
              </a:rPr>
              <a:t>όταν έχουμε κληρονομική προδιάθεση για παχυσαρκία </a:t>
            </a:r>
            <a:r>
              <a:rPr lang="el-GR" sz="2000" b="1" dirty="0" smtClean="0"/>
              <a:t>(βιολογικοί παράγοντες) και για </a:t>
            </a:r>
            <a:r>
              <a:rPr lang="el-GR" sz="2000" b="1" i="1" dirty="0" smtClean="0">
                <a:solidFill>
                  <a:srgbClr val="FF0000"/>
                </a:solidFill>
              </a:rPr>
              <a:t>άλλους υποκειμενικούς λόγους. </a:t>
            </a:r>
            <a:endParaRPr lang="el-GR" sz="2000" b="1" i="1" dirty="0">
              <a:solidFill>
                <a:srgbClr val="FF0000"/>
              </a:solidFill>
            </a:endParaRPr>
          </a:p>
        </p:txBody>
      </p:sp>
      <p:pic>
        <p:nvPicPr>
          <p:cNvPr id="13" name="Picture 4" descr="http://ekladata.com/k4RDTgT00zv3SWdlJ73E8rak7m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4286256"/>
            <a:ext cx="3714776" cy="2218703"/>
          </a:xfrm>
          <a:prstGeom prst="rect">
            <a:avLst/>
          </a:prstGeom>
          <a:noFill/>
        </p:spPr>
      </p:pic>
      <p:pic>
        <p:nvPicPr>
          <p:cNvPr id="14" name="13 - Εικόνα" descr="GREEN ARR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500174"/>
            <a:ext cx="433729" cy="404813"/>
          </a:xfrm>
          <a:prstGeom prst="rect">
            <a:avLst/>
          </a:prstGeom>
        </p:spPr>
      </p:pic>
      <p:pic>
        <p:nvPicPr>
          <p:cNvPr id="15" name="14 - Εικόνα" descr="GREEN ARR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714620"/>
            <a:ext cx="433729" cy="404813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b18a92bbc442462c75d74dd351aa59b728187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1245</Words>
  <Application>Microsoft Office PowerPoint</Application>
  <PresentationFormat>Προβολή στην οθόνη (4:3)</PresentationFormat>
  <Paragraphs>96</Paragraphs>
  <Slides>11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275</cp:revision>
  <dcterms:created xsi:type="dcterms:W3CDTF">2016-07-28T18:16:19Z</dcterms:created>
  <dcterms:modified xsi:type="dcterms:W3CDTF">2016-07-31T12:15:45Z</dcterms:modified>
</cp:coreProperties>
</file>