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  <p:sldMasterId id="2147483691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Bitter" panose="020B0604020202020204" charset="0"/>
      <p:regular r:id="rId13"/>
      <p:bold r:id="rId14"/>
      <p:italic r:id="rId15"/>
      <p:boldItalic r:id="rId16"/>
    </p:embeddedFont>
    <p:embeddedFont>
      <p:font typeface="Hind" panose="02000000000000000000" pitchFamily="2" charset="0"/>
      <p:regular r:id="rId17"/>
      <p:bold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layfair Display" panose="00000500000000000000" pitchFamily="2" charset="0"/>
      <p:regular r:id="rId27"/>
      <p:bold r:id="rId28"/>
      <p:italic r:id="rId29"/>
      <p:boldItalic r:id="rId30"/>
    </p:embeddedFont>
    <p:embeddedFont>
      <p:font typeface="Quicksand" panose="020B0604020202020204" charset="0"/>
      <p:regular r:id="rId31"/>
      <p:bold r:id="rId32"/>
    </p:embeddedFont>
    <p:embeddedFont>
      <p:font typeface="Quicksand Light" panose="020B0604020202020204" charset="0"/>
      <p:regular r:id="rId33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1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b12f1a4c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b12f1a4c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b12f1a4c46_1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g1b12f1a4c46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12f1a4c46_2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b12f1a4c46_2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https://padlet.com/lindsay_zilly/our-world-of-climate-action-schools-2024-2025-19o87udvn6xj9230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12f1a4c46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b12f1a4c46_1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785069f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785069f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any additional information or links here.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85069fd7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785069fd7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any additional information or links here.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785069fd7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785069fd7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any additional information or links here.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85069fd7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785069fd7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any additional information or links here.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4572000" y="1"/>
            <a:ext cx="4572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0" y="1"/>
            <a:ext cx="4572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16"/>
          <p:cNvSpPr>
            <a:spLocks noGrp="1"/>
          </p:cNvSpPr>
          <p:nvPr>
            <p:ph type="pic" idx="3"/>
          </p:nvPr>
        </p:nvSpPr>
        <p:spPr>
          <a:xfrm>
            <a:off x="0" y="2571751"/>
            <a:ext cx="4572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>
            <a:spLocks noGrp="1"/>
          </p:cNvSpPr>
          <p:nvPr>
            <p:ph type="pic" idx="2"/>
          </p:nvPr>
        </p:nvSpPr>
        <p:spPr>
          <a:xfrm>
            <a:off x="2916091" y="0"/>
            <a:ext cx="2063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3"/>
          </p:nvPr>
        </p:nvSpPr>
        <p:spPr>
          <a:xfrm>
            <a:off x="4998169" y="0"/>
            <a:ext cx="2063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4"/>
          </p:nvPr>
        </p:nvSpPr>
        <p:spPr>
          <a:xfrm>
            <a:off x="7080250" y="0"/>
            <a:ext cx="2063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Slide">
  <p:cSld name="48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21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>
            <a:spLocks noGrp="1"/>
          </p:cNvSpPr>
          <p:nvPr>
            <p:ph type="pic" idx="2"/>
          </p:nvPr>
        </p:nvSpPr>
        <p:spPr>
          <a:xfrm>
            <a:off x="0" y="2571750"/>
            <a:ext cx="4572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>
            <a:spLocks noGrp="1"/>
          </p:cNvSpPr>
          <p:nvPr>
            <p:ph type="pic" idx="2"/>
          </p:nvPr>
        </p:nvSpPr>
        <p:spPr>
          <a:xfrm>
            <a:off x="986211" y="1597511"/>
            <a:ext cx="13554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>
            <a:spLocks noGrp="1"/>
          </p:cNvSpPr>
          <p:nvPr>
            <p:ph type="pic" idx="3"/>
          </p:nvPr>
        </p:nvSpPr>
        <p:spPr>
          <a:xfrm>
            <a:off x="2930225" y="1597511"/>
            <a:ext cx="13455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4"/>
          </p:nvPr>
        </p:nvSpPr>
        <p:spPr>
          <a:xfrm>
            <a:off x="4864281" y="1597511"/>
            <a:ext cx="13554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5"/>
          </p:nvPr>
        </p:nvSpPr>
        <p:spPr>
          <a:xfrm>
            <a:off x="6803316" y="1597511"/>
            <a:ext cx="1355400" cy="16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3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4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34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34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5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36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37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3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39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0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" name="Google Shape;189;p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41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xOEREavmurHglav4EbIfqaVfYYX53Xkx_ckKRmuY8Q/edi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s://padlet.com/lindsay_zilly/our-world-of-climate-action-schools-2024-2025-19o87udvn6xj92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adlet.com/lindsay_zilly/our-world-of-climate-action-schools-2024-2025-19o87udvn6xj92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padlet.com/lindsay_zilly/our-world-of-climate-action-schools-2024-2025-19o87udvn6xj9230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5"/>
          <p:cNvSpPr txBox="1">
            <a:spLocks noGrp="1"/>
          </p:cNvSpPr>
          <p:nvPr>
            <p:ph type="subTitle" idx="1"/>
          </p:nvPr>
        </p:nvSpPr>
        <p:spPr>
          <a:xfrm>
            <a:off x="4809875" y="3808975"/>
            <a:ext cx="35496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31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Global Handshake</a:t>
            </a:r>
            <a:endParaRPr sz="31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6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2000">
                <a:solidFill>
                  <a:schemeClr val="lt1"/>
                </a:solidFill>
                <a:latin typeface="Bitter"/>
                <a:ea typeface="Bitter"/>
                <a:cs typeface="Bitter"/>
                <a:sym typeface="Bitter"/>
              </a:rPr>
              <a:t>2024-2025</a:t>
            </a:r>
            <a:endParaRPr sz="2000">
              <a:solidFill>
                <a:schemeClr val="l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/>
          <p:nvPr/>
        </p:nvSpPr>
        <p:spPr>
          <a:xfrm>
            <a:off x="-59" y="2571751"/>
            <a:ext cx="3101100" cy="2571900"/>
          </a:xfrm>
          <a:prstGeom prst="rect">
            <a:avLst/>
          </a:prstGeom>
          <a:solidFill>
            <a:srgbClr val="2568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46"/>
          <p:cNvSpPr txBox="1"/>
          <p:nvPr/>
        </p:nvSpPr>
        <p:spPr>
          <a:xfrm>
            <a:off x="268325" y="3379815"/>
            <a:ext cx="21399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18" name="Google Shape;218;p46"/>
          <p:cNvSpPr txBox="1"/>
          <p:nvPr/>
        </p:nvSpPr>
        <p:spPr>
          <a:xfrm>
            <a:off x="3549475" y="398500"/>
            <a:ext cx="4763400" cy="4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Congratulations on completing </a:t>
            </a:r>
            <a:r>
              <a:rPr lang="en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Activity #1: </a:t>
            </a:r>
            <a:r>
              <a:rPr lang="en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Keystone</a:t>
            </a:r>
            <a:r>
              <a:rPr lang="en" u="sng">
                <a:solidFill>
                  <a:schemeClr val="hlink"/>
                </a:solidFill>
                <a:latin typeface="Bitter"/>
                <a:ea typeface="Bitter"/>
                <a:cs typeface="Bitter"/>
                <a:sym typeface="Bitter"/>
                <a:hlinkClick r:id="rId3"/>
              </a:rPr>
              <a:t> Species</a:t>
            </a: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 with your school. </a:t>
            </a: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As you complete the activity, please add your school and “meet” the other schools. </a:t>
            </a: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Please complete by January 10th (or a little later if you need some extra time)</a:t>
            </a: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Step 1:</a:t>
            </a: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 Add your digital avatar (keystone species graphic) to </a:t>
            </a:r>
            <a:r>
              <a:rPr lang="en" u="sng">
                <a:solidFill>
                  <a:schemeClr val="hlink"/>
                </a:solidFill>
                <a:highlight>
                  <a:srgbClr val="FFFF00"/>
                </a:highlight>
                <a:latin typeface="Bitter"/>
                <a:ea typeface="Bitter"/>
                <a:cs typeface="Bitter"/>
                <a:sym typeface="Bitter"/>
                <a:hlinkClick r:id="rId4"/>
              </a:rPr>
              <a:t>THIS MAP</a:t>
            </a:r>
            <a:endParaRPr>
              <a:solidFill>
                <a:srgbClr val="256880"/>
              </a:solidFill>
              <a:highlight>
                <a:srgbClr val="FFFF00"/>
              </a:highlight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Step 2: </a:t>
            </a: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Find your school slide and add in your details. See the example on Slide 4.</a:t>
            </a: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Step 3:</a:t>
            </a:r>
            <a:r>
              <a:rPr lang="en">
                <a:solidFill>
                  <a:srgbClr val="256880"/>
                </a:solidFill>
                <a:latin typeface="Bitter"/>
                <a:ea typeface="Bitter"/>
                <a:cs typeface="Bitter"/>
                <a:sym typeface="Bitter"/>
              </a:rPr>
              <a:t> Review the map, keystone species, and other schools with your community of teachers and students. Prepare to meet your Matched Schools in January!</a:t>
            </a:r>
            <a:endParaRPr>
              <a:solidFill>
                <a:srgbClr val="25688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19" name="Google Shape;219;p46"/>
          <p:cNvPicPr preferRelativeResize="0"/>
          <p:nvPr/>
        </p:nvPicPr>
        <p:blipFill rotWithShape="1">
          <a:blip r:embed="rId5">
            <a:alphaModFix/>
          </a:blip>
          <a:srcRect l="10730"/>
          <a:stretch/>
        </p:blipFill>
        <p:spPr>
          <a:xfrm>
            <a:off x="-9" y="0"/>
            <a:ext cx="3101010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422" y="2679163"/>
            <a:ext cx="1661724" cy="235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68724">
            <a:off x="1238326" y="2934375"/>
            <a:ext cx="1517375" cy="21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4837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7"/>
          <p:cNvSpPr txBox="1"/>
          <p:nvPr/>
        </p:nvSpPr>
        <p:spPr>
          <a:xfrm>
            <a:off x="6647975" y="1080125"/>
            <a:ext cx="2096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" sz="2400"/>
              <a:t> to our Keystone Species Map!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/>
          <p:nvPr/>
        </p:nvSpPr>
        <p:spPr>
          <a:xfrm>
            <a:off x="342900" y="3470300"/>
            <a:ext cx="8451900" cy="157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3" name="Google Shape;233;p48"/>
          <p:cNvPicPr preferRelativeResize="0"/>
          <p:nvPr/>
        </p:nvPicPr>
        <p:blipFill rotWithShape="1">
          <a:blip r:embed="rId3">
            <a:alphaModFix/>
          </a:blip>
          <a:srcRect l="22384" r="22384"/>
          <a:stretch/>
        </p:blipFill>
        <p:spPr>
          <a:xfrm>
            <a:off x="6198609" y="416363"/>
            <a:ext cx="2596196" cy="2952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48"/>
          <p:cNvCxnSpPr/>
          <p:nvPr/>
        </p:nvCxnSpPr>
        <p:spPr>
          <a:xfrm rot="10800000" flipH="1">
            <a:off x="342900" y="917450"/>
            <a:ext cx="4374300" cy="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48"/>
          <p:cNvSpPr txBox="1">
            <a:spLocks noGrp="1"/>
          </p:cNvSpPr>
          <p:nvPr>
            <p:ph type="ctrTitle" idx="4294967295"/>
          </p:nvPr>
        </p:nvSpPr>
        <p:spPr>
          <a:xfrm>
            <a:off x="239400" y="1101825"/>
            <a:ext cx="58941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EXAMPLE: 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Odesa Primary School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latin typeface="Bitter"/>
                <a:ea typeface="Bitter"/>
                <a:cs typeface="Bitter"/>
                <a:sym typeface="Bitter"/>
              </a:rPr>
              <a:t>Ukraine</a:t>
            </a:r>
            <a:endParaRPr sz="1500" b="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36" name="Google Shape;236;p48"/>
          <p:cNvSpPr txBox="1">
            <a:spLocks noGrp="1"/>
          </p:cNvSpPr>
          <p:nvPr>
            <p:ph type="body" idx="4294967295"/>
          </p:nvPr>
        </p:nvSpPr>
        <p:spPr>
          <a:xfrm>
            <a:off x="481975" y="3526325"/>
            <a:ext cx="6222300" cy="11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Our Keystone Species: Sunflowers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Vertical growth, less land needed and inhibit growth of weeds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Support pollinators like bees and caterpillars 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Sunflower seeds are high in fat and keep birds warm in colder months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Absorb toxic heavy metals and “detoxify” the soil 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7" name="Google Shape;237;p48"/>
          <p:cNvSpPr txBox="1">
            <a:spLocks noGrp="1"/>
          </p:cNvSpPr>
          <p:nvPr>
            <p:ph type="subTitle" idx="4294967295"/>
          </p:nvPr>
        </p:nvSpPr>
        <p:spPr>
          <a:xfrm>
            <a:off x="803975" y="416375"/>
            <a:ext cx="40800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Meet Our Climate Action School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38" name="Google Shape;238;p48"/>
          <p:cNvPicPr preferRelativeResize="0"/>
          <p:nvPr/>
        </p:nvPicPr>
        <p:blipFill rotWithShape="1">
          <a:blip r:embed="rId4">
            <a:alphaModFix/>
          </a:blip>
          <a:srcRect r="50845" b="1497"/>
          <a:stretch/>
        </p:blipFill>
        <p:spPr>
          <a:xfrm>
            <a:off x="296550" y="416375"/>
            <a:ext cx="437125" cy="42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8"/>
          <p:cNvSpPr txBox="1"/>
          <p:nvPr/>
        </p:nvSpPr>
        <p:spPr>
          <a:xfrm>
            <a:off x="299975" y="2456025"/>
            <a:ext cx="56922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Our school is located in the city of Odesa in the country of Ukraine. We serve 1,200 students ages 5-14. We have a beautiful red building that is well known in our community we also are known for our amazing rooftop garden of sunflowers</a:t>
            </a:r>
            <a:r>
              <a:rPr lang="en" sz="15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. Visit our website at xxx@school.edu.</a:t>
            </a: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40" name="Google Shape;24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150" y="3526313"/>
            <a:ext cx="1461475" cy="14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9"/>
          <p:cNvSpPr/>
          <p:nvPr/>
        </p:nvSpPr>
        <p:spPr>
          <a:xfrm>
            <a:off x="342900" y="3470300"/>
            <a:ext cx="8451900" cy="157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7" name="Google Shape;247;p49"/>
          <p:cNvCxnSpPr/>
          <p:nvPr/>
        </p:nvCxnSpPr>
        <p:spPr>
          <a:xfrm rot="10800000" flipH="1">
            <a:off x="342900" y="917450"/>
            <a:ext cx="4374300" cy="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49"/>
          <p:cNvSpPr txBox="1">
            <a:spLocks noGrp="1"/>
          </p:cNvSpPr>
          <p:nvPr>
            <p:ph type="ctrTitle" idx="4294967295"/>
          </p:nvPr>
        </p:nvSpPr>
        <p:spPr>
          <a:xfrm>
            <a:off x="239400" y="1101825"/>
            <a:ext cx="58941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Johns Creek High School 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latin typeface="Bitter"/>
                <a:ea typeface="Bitter"/>
                <a:cs typeface="Bitter"/>
                <a:sym typeface="Bitter"/>
              </a:rPr>
              <a:t>United States</a:t>
            </a:r>
            <a:endParaRPr sz="1500" b="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49" name="Google Shape;249;p49"/>
          <p:cNvSpPr txBox="1">
            <a:spLocks noGrp="1"/>
          </p:cNvSpPr>
          <p:nvPr>
            <p:ph type="body" idx="4294967295"/>
          </p:nvPr>
        </p:nvSpPr>
        <p:spPr>
          <a:xfrm>
            <a:off x="481975" y="3526325"/>
            <a:ext cx="6222300" cy="1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Keystone Species: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Fact 1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Fact 2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Fact 3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Fact 4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0" name="Google Shape;250;p49"/>
          <p:cNvSpPr txBox="1">
            <a:spLocks noGrp="1"/>
          </p:cNvSpPr>
          <p:nvPr>
            <p:ph type="subTitle" idx="4294967295"/>
          </p:nvPr>
        </p:nvSpPr>
        <p:spPr>
          <a:xfrm>
            <a:off x="803975" y="416375"/>
            <a:ext cx="40800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Meet Our Climate Action School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1" name="Google Shape;251;p49"/>
          <p:cNvPicPr preferRelativeResize="0"/>
          <p:nvPr/>
        </p:nvPicPr>
        <p:blipFill rotWithShape="1">
          <a:blip r:embed="rId3">
            <a:alphaModFix/>
          </a:blip>
          <a:srcRect r="50845" b="1497"/>
          <a:stretch/>
        </p:blipFill>
        <p:spPr>
          <a:xfrm>
            <a:off x="296550" y="416375"/>
            <a:ext cx="437125" cy="42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9"/>
          <p:cNvSpPr txBox="1"/>
          <p:nvPr/>
        </p:nvSpPr>
        <p:spPr>
          <a:xfrm>
            <a:off x="340350" y="2196775"/>
            <a:ext cx="5692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Description</a:t>
            </a: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53" name="Google Shape;25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350" y="3562550"/>
            <a:ext cx="1607401" cy="13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1403" y="136600"/>
            <a:ext cx="3633392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/>
          <p:nvPr/>
        </p:nvSpPr>
        <p:spPr>
          <a:xfrm>
            <a:off x="342900" y="3470300"/>
            <a:ext cx="8451900" cy="157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50"/>
          <p:cNvCxnSpPr/>
          <p:nvPr/>
        </p:nvCxnSpPr>
        <p:spPr>
          <a:xfrm rot="10800000" flipH="1">
            <a:off x="342900" y="917450"/>
            <a:ext cx="4374300" cy="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50"/>
          <p:cNvSpPr txBox="1">
            <a:spLocks noGrp="1"/>
          </p:cNvSpPr>
          <p:nvPr>
            <p:ph type="ctrTitle" idx="4294967295"/>
          </p:nvPr>
        </p:nvSpPr>
        <p:spPr>
          <a:xfrm>
            <a:off x="239400" y="1101825"/>
            <a:ext cx="58941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DELHI PUBLIC SCHOOL,LAVA,NAGPUR,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INDIA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62" name="Google Shape;262;p50"/>
          <p:cNvSpPr txBox="1">
            <a:spLocks noGrp="1"/>
          </p:cNvSpPr>
          <p:nvPr>
            <p:ph type="body" idx="4294967295"/>
          </p:nvPr>
        </p:nvSpPr>
        <p:spPr>
          <a:xfrm>
            <a:off x="296550" y="3470300"/>
            <a:ext cx="6407700" cy="1673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Keystone Species: GREEN COMMON MORMON CATERPILLAR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Green  common mormon Caterpillar 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Prunes the t=lemon and curry leaves tree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350">
                <a:solidFill>
                  <a:srgbClr val="001D35"/>
                </a:solidFill>
                <a:highlight>
                  <a:srgbClr val="D3E3FD"/>
                </a:highlight>
                <a:latin typeface="Arial"/>
                <a:ea typeface="Arial"/>
                <a:cs typeface="Arial"/>
                <a:sym typeface="Arial"/>
              </a:rPr>
              <a:t>Common Mormon butterfly (Papilio polytes) is born from these caterpillars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Quicksand"/>
              <a:buChar char="●"/>
            </a:pPr>
            <a:r>
              <a:rPr lang="en" sz="11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The butterflies are the pollinators </a:t>
            </a: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50"/>
          <p:cNvSpPr txBox="1">
            <a:spLocks noGrp="1"/>
          </p:cNvSpPr>
          <p:nvPr>
            <p:ph type="subTitle" idx="4294967295"/>
          </p:nvPr>
        </p:nvSpPr>
        <p:spPr>
          <a:xfrm>
            <a:off x="803975" y="416375"/>
            <a:ext cx="40800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Meet Our Climate Action School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4" name="Google Shape;264;p50"/>
          <p:cNvPicPr preferRelativeResize="0"/>
          <p:nvPr/>
        </p:nvPicPr>
        <p:blipFill rotWithShape="1">
          <a:blip r:embed="rId3">
            <a:alphaModFix/>
          </a:blip>
          <a:srcRect r="50845" b="1497"/>
          <a:stretch/>
        </p:blipFill>
        <p:spPr>
          <a:xfrm>
            <a:off x="296550" y="416375"/>
            <a:ext cx="437125" cy="42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50"/>
          <p:cNvSpPr/>
          <p:nvPr/>
        </p:nvSpPr>
        <p:spPr>
          <a:xfrm>
            <a:off x="6730100" y="3577625"/>
            <a:ext cx="1607400" cy="133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KEYSTONE SPECIES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AVATAR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50"/>
          <p:cNvSpPr/>
          <p:nvPr/>
        </p:nvSpPr>
        <p:spPr>
          <a:xfrm>
            <a:off x="6032550" y="253250"/>
            <a:ext cx="2709300" cy="302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IMAGE OF SCHOOL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7" name="Google Shape;26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550" y="253250"/>
            <a:ext cx="2911474" cy="302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3100" y="3588200"/>
            <a:ext cx="1779625" cy="13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/>
          <p:nvPr/>
        </p:nvSpPr>
        <p:spPr>
          <a:xfrm>
            <a:off x="342900" y="3470300"/>
            <a:ext cx="8451900" cy="157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4" name="Google Shape;274;p51"/>
          <p:cNvCxnSpPr/>
          <p:nvPr/>
        </p:nvCxnSpPr>
        <p:spPr>
          <a:xfrm rot="10800000" flipH="1">
            <a:off x="342900" y="917450"/>
            <a:ext cx="4374300" cy="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1"/>
          <p:cNvSpPr txBox="1">
            <a:spLocks noGrp="1"/>
          </p:cNvSpPr>
          <p:nvPr>
            <p:ph type="ctrTitle" idx="4294967295"/>
          </p:nvPr>
        </p:nvSpPr>
        <p:spPr>
          <a:xfrm>
            <a:off x="239400" y="1101825"/>
            <a:ext cx="58941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itter"/>
                <a:ea typeface="Bitter"/>
                <a:cs typeface="Bitter"/>
                <a:sym typeface="Bitter"/>
              </a:rPr>
              <a:t>Grandma’s Family Homeschool</a:t>
            </a: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latin typeface="Bitter"/>
                <a:ea typeface="Bitter"/>
                <a:cs typeface="Bitter"/>
                <a:sym typeface="Bitter"/>
              </a:rPr>
              <a:t>USA</a:t>
            </a:r>
            <a:endParaRPr sz="1500" b="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76" name="Google Shape;276;p51"/>
          <p:cNvSpPr txBox="1">
            <a:spLocks noGrp="1"/>
          </p:cNvSpPr>
          <p:nvPr>
            <p:ph type="body" idx="4294967295"/>
          </p:nvPr>
        </p:nvSpPr>
        <p:spPr>
          <a:xfrm>
            <a:off x="481975" y="3526325"/>
            <a:ext cx="6222300" cy="1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Keystone Species:  Sugar Maple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Mammals and insects use the sugar maple tree as a source of food.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Woodpeckers and other birds nest on its branches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 sugar maple is the source of maple syrup, a multimillion industry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Font typeface="Roboto"/>
              <a:buChar char="●"/>
            </a:pPr>
            <a:r>
              <a:rPr lang="en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Shorter winters are disruptive of the maple sugaring season</a:t>
            </a:r>
            <a:endParaRPr sz="11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7" name="Google Shape;277;p51"/>
          <p:cNvSpPr txBox="1">
            <a:spLocks noGrp="1"/>
          </p:cNvSpPr>
          <p:nvPr>
            <p:ph type="subTitle" idx="4294967295"/>
          </p:nvPr>
        </p:nvSpPr>
        <p:spPr>
          <a:xfrm>
            <a:off x="803975" y="416375"/>
            <a:ext cx="40800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Meet Our Climate Action School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8" name="Google Shape;278;p51"/>
          <p:cNvPicPr preferRelativeResize="0"/>
          <p:nvPr/>
        </p:nvPicPr>
        <p:blipFill rotWithShape="1">
          <a:blip r:embed="rId3">
            <a:alphaModFix/>
          </a:blip>
          <a:srcRect r="50845" b="1497"/>
          <a:stretch/>
        </p:blipFill>
        <p:spPr>
          <a:xfrm>
            <a:off x="296550" y="416375"/>
            <a:ext cx="437125" cy="42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1"/>
          <p:cNvSpPr txBox="1"/>
          <p:nvPr/>
        </p:nvSpPr>
        <p:spPr>
          <a:xfrm>
            <a:off x="340350" y="2196775"/>
            <a:ext cx="5692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An after school intergenerational team ( 1 grandma, 2 grandkids), meeting weekly for a couple of  hours, to learn and take small actions to  heal our earth.</a:t>
            </a: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0" name="Google Shape;280;p51"/>
          <p:cNvSpPr/>
          <p:nvPr/>
        </p:nvSpPr>
        <p:spPr>
          <a:xfrm>
            <a:off x="6730100" y="3577625"/>
            <a:ext cx="1607400" cy="133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KEYSTONE SPECIES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AVATAR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1" name="Google Shape;281;p51" title="Colorful Pastel Playful Cute Baby Spa Logo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825" y="237575"/>
            <a:ext cx="2759950" cy="27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/>
          <p:nvPr/>
        </p:nvSpPr>
        <p:spPr>
          <a:xfrm>
            <a:off x="342900" y="3470300"/>
            <a:ext cx="8451900" cy="157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52"/>
          <p:cNvCxnSpPr/>
          <p:nvPr/>
        </p:nvCxnSpPr>
        <p:spPr>
          <a:xfrm rot="10800000" flipH="1">
            <a:off x="342900" y="917450"/>
            <a:ext cx="4374300" cy="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52"/>
          <p:cNvSpPr txBox="1">
            <a:spLocks noGrp="1"/>
          </p:cNvSpPr>
          <p:nvPr>
            <p:ph type="ctrTitle" idx="4294967295"/>
          </p:nvPr>
        </p:nvSpPr>
        <p:spPr>
          <a:xfrm>
            <a:off x="239400" y="1101825"/>
            <a:ext cx="58941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itter"/>
                <a:ea typeface="Bitter"/>
                <a:cs typeface="Bitter"/>
                <a:sym typeface="Bitter"/>
              </a:rPr>
              <a:t>DELHI PUBLIC SCHOOL,</a:t>
            </a:r>
            <a:endParaRPr sz="2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itter"/>
                <a:ea typeface="Bitter"/>
                <a:cs typeface="Bitter"/>
                <a:sym typeface="Bitter"/>
              </a:rPr>
              <a:t>VARANASI, INDIA</a:t>
            </a:r>
            <a:endParaRPr sz="27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Bitter"/>
              <a:ea typeface="Bitter"/>
              <a:cs typeface="Bitter"/>
              <a:sym typeface="Bit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latin typeface="Bitter"/>
                <a:ea typeface="Bitter"/>
                <a:cs typeface="Bitter"/>
                <a:sym typeface="Bitter"/>
              </a:rPr>
              <a:t>Country</a:t>
            </a:r>
            <a:endParaRPr sz="1500" b="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289" name="Google Shape;289;p52"/>
          <p:cNvSpPr txBox="1">
            <a:spLocks noGrp="1"/>
          </p:cNvSpPr>
          <p:nvPr>
            <p:ph type="body" idx="4294967295"/>
          </p:nvPr>
        </p:nvSpPr>
        <p:spPr>
          <a:xfrm>
            <a:off x="481975" y="3526325"/>
            <a:ext cx="6222300" cy="1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Keystone Species:</a:t>
            </a:r>
            <a:endParaRPr sz="16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They provide food and shelter to many birds, reptiles, frogs, bats, insects, crustaceans, fungi and lichens</a:t>
            </a:r>
            <a:r>
              <a:rPr lang="en" sz="11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11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also helps to maintain  the AQI of the city .</a:t>
            </a:r>
            <a:endParaRPr sz="1100" b="1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most attractive feature of a banyan tree is its ability to survive hundreds of years.</a:t>
            </a:r>
            <a:endParaRPr sz="1100" b="1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Hind"/>
              <a:ea typeface="Hind"/>
              <a:cs typeface="Hind"/>
              <a:sym typeface="Hi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0" name="Google Shape;290;p52"/>
          <p:cNvSpPr txBox="1">
            <a:spLocks noGrp="1"/>
          </p:cNvSpPr>
          <p:nvPr>
            <p:ph type="subTitle" idx="4294967295"/>
          </p:nvPr>
        </p:nvSpPr>
        <p:spPr>
          <a:xfrm>
            <a:off x="803975" y="416375"/>
            <a:ext cx="40800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latin typeface="Quicksand"/>
                <a:ea typeface="Quicksand"/>
                <a:cs typeface="Quicksand"/>
                <a:sym typeface="Quicksand"/>
              </a:rPr>
              <a:t>Meet Our Climate Action School</a:t>
            </a:r>
            <a:endParaRPr sz="20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91" name="Google Shape;291;p52"/>
          <p:cNvPicPr preferRelativeResize="0"/>
          <p:nvPr/>
        </p:nvPicPr>
        <p:blipFill rotWithShape="1">
          <a:blip r:embed="rId3">
            <a:alphaModFix/>
          </a:blip>
          <a:srcRect r="50845" b="1497"/>
          <a:stretch/>
        </p:blipFill>
        <p:spPr>
          <a:xfrm>
            <a:off x="296550" y="416375"/>
            <a:ext cx="437125" cy="42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275" y="237700"/>
            <a:ext cx="3998300" cy="2779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750" y="3470300"/>
            <a:ext cx="1573501" cy="15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2"/>
          <p:cNvSpPr txBox="1"/>
          <p:nvPr/>
        </p:nvSpPr>
        <p:spPr>
          <a:xfrm>
            <a:off x="5875275" y="3597950"/>
            <a:ext cx="11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Hind"/>
                <a:ea typeface="Hind"/>
                <a:cs typeface="Hind"/>
                <a:sym typeface="Hind"/>
              </a:rPr>
              <a:t>Digital Avatar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(16:9)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Calibri</vt:lpstr>
      <vt:lpstr>Bitter</vt:lpstr>
      <vt:lpstr>Roboto</vt:lpstr>
      <vt:lpstr>Playfair Display</vt:lpstr>
      <vt:lpstr>Lato</vt:lpstr>
      <vt:lpstr>Open Sans</vt:lpstr>
      <vt:lpstr>Hind</vt:lpstr>
      <vt:lpstr>Arial</vt:lpstr>
      <vt:lpstr>Quicksand</vt:lpstr>
      <vt:lpstr>Quicksand Light</vt:lpstr>
      <vt:lpstr>Simple Light</vt:lpstr>
      <vt:lpstr>Kantoorthema</vt:lpstr>
      <vt:lpstr>Blue &amp; Gold</vt:lpstr>
      <vt:lpstr>PowerPoint Presentation</vt:lpstr>
      <vt:lpstr>PowerPoint Presentation</vt:lpstr>
      <vt:lpstr>PowerPoint Presentation</vt:lpstr>
      <vt:lpstr>EXAMPLE:  Odesa Primary School Ukraine</vt:lpstr>
      <vt:lpstr>Johns Creek High School  United States</vt:lpstr>
      <vt:lpstr>DELHI PUBLIC SCHOOL,LAVA,NAGPUR, INDIA </vt:lpstr>
      <vt:lpstr>Grandma’s Family Homeschool USA</vt:lpstr>
      <vt:lpstr>DELHI PUBLIC SCHOOL, VARANASI, INDIA   Country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Cleopatra Kalogerakou</dc:creator>
  <cp:lastModifiedBy>Cleopatra Kalogerakou</cp:lastModifiedBy>
  <cp:revision>1</cp:revision>
  <dcterms:modified xsi:type="dcterms:W3CDTF">2024-11-27T20:47:14Z</dcterms:modified>
</cp:coreProperties>
</file>