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46" d="100"/>
          <a:sy n="146" d="100"/>
        </p:scale>
        <p:origin x="594"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00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exels.com/?utm_source=magicslides.app&amp;utm_medium=presentat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pexels.com/?utm_source=magicslides.app&amp;utm_medium=presentation"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pexels.com/?utm_source=magicslides.app&amp;utm_medium=presentation"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pexels.com/?utm_source=magicslides.app&amp;utm_medium=presentation"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pexels.com/?utm_source=magicslides.app&amp;utm_medium=presentation"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pexels.com/?utm_source=magicslides.app&amp;utm_medium=presentation"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pexels.com/?utm_source=magicslides.app&amp;utm_medium=presentation"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hyperlink" Target="https://pexels.com/?utm_source=magicslides.app&amp;utm_medium=present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pexels.com/?utm_source=magicslides.app&amp;utm_medium=presentation"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pexels.com/?utm_source=magicslides.app&amp;utm_medium=presentation"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pexels.com/?utm_source=magicslides.app&amp;utm_medium=presentation"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images.pexels.com/photos/609771/pexels-photo-609771.jpeg?auto=compress&amp;cs=tinysrgb&amp;fit=crop&amp;h=1200&amp;w=800"/>
          <p:cNvPicPr>
            <a:picLocks noChangeAspect="1"/>
          </p:cNvPicPr>
          <p:nvPr/>
        </p:nvPicPr>
        <p:blipFill>
          <a:blip r:embed="rId3"/>
          <a:stretch>
            <a:fillRect/>
          </a:stretch>
        </p:blipFill>
        <p:spPr>
          <a:xfrm>
            <a:off x="0" y="0"/>
            <a:ext cx="3657600" cy="5143500"/>
          </a:xfrm>
          <a:prstGeom prst="rect">
            <a:avLst/>
          </a:prstGeom>
        </p:spPr>
      </p:pic>
      <p:sp>
        <p:nvSpPr>
          <p:cNvPr id="4" name="Text 1"/>
          <p:cNvSpPr/>
          <p:nvPr/>
        </p:nvSpPr>
        <p:spPr>
          <a:xfrm>
            <a:off x="4114800" y="2314575"/>
            <a:ext cx="4572000" cy="2571750"/>
          </a:xfrm>
          <a:prstGeom prst="rect">
            <a:avLst/>
          </a:prstGeom>
          <a:noFill/>
          <a:ln/>
        </p:spPr>
        <p:txBody>
          <a:bodyPr wrap="square" rtlCol="0" anchor="t"/>
          <a:lstStyle/>
          <a:p>
            <a:pPr marL="0" indent="0">
              <a:buNone/>
            </a:pPr>
            <a:r>
              <a:rPr lang="en-US" sz="3200" b="1" dirty="0">
                <a:solidFill>
                  <a:srgbClr val="1A6847"/>
                </a:solidFill>
                <a:latin typeface="Outfit" pitchFamily="34" charset="0"/>
                <a:ea typeface="Outfit" pitchFamily="34" charset="-122"/>
                <a:cs typeface="Outfit" pitchFamily="34" charset="-120"/>
              </a:rPr>
              <a:t>Unity in Diversity
</a:t>
            </a:r>
            <a:r>
              <a:rPr lang="en-US" sz="1100" dirty="0">
                <a:solidFill>
                  <a:srgbClr val="000000"/>
                </a:solidFill>
                <a:latin typeface="Outfit" pitchFamily="34" charset="0"/>
                <a:ea typeface="Outfit" pitchFamily="34" charset="-122"/>
                <a:cs typeface="Outfit" pitchFamily="34" charset="-120"/>
              </a:rPr>
              <a:t>Embracing Differences Together</a:t>
            </a:r>
            <a:endParaRPr lang="en-US" sz="3200" dirty="0"/>
          </a:p>
        </p:txBody>
      </p:sp>
      <p:sp>
        <p:nvSpPr>
          <p:cNvPr id="5" name="Text 2"/>
          <p:cNvSpPr/>
          <p:nvPr/>
        </p:nvSpPr>
        <p:spPr>
          <a:xfrm>
            <a:off x="2743200" y="4754880"/>
            <a:ext cx="1828800" cy="457200"/>
          </a:xfrm>
          <a:prstGeom prst="rect">
            <a:avLst/>
          </a:prstGeom>
          <a:noFill/>
          <a:ln/>
        </p:spPr>
        <p:txBody>
          <a:bodyPr wrap="square" rtlCol="0" anchor="ctr"/>
          <a:lstStyle/>
          <a:p>
            <a:pPr marL="0" indent="0">
              <a:buNone/>
            </a:pPr>
            <a:r>
              <a:rPr lang="en-US" sz="800" u="sng" dirty="0">
                <a:solidFill>
                  <a:srgbClr val="FFFFFF"/>
                </a:solidFill>
                <a:hlinkClick r:id="rId4" tooltip="Pexel">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images.pexels.com/photos/5841240/pexels-photo-5841240.jpeg?auto=compress&amp;cs=tinysrgb&amp;fit=crop&amp;h=1200&amp;w=800"/>
          <p:cNvPicPr>
            <a:picLocks noChangeAspect="1"/>
          </p:cNvPicPr>
          <p:nvPr/>
        </p:nvPicPr>
        <p:blipFill>
          <a:blip r:embed="rId3"/>
          <a:stretch>
            <a:fillRect/>
          </a:stretch>
        </p:blipFill>
        <p:spPr>
          <a:xfrm>
            <a:off x="320040" y="0"/>
            <a:ext cx="3337560" cy="5143500"/>
          </a:xfrm>
          <a:prstGeom prst="rect">
            <a:avLst/>
          </a:prstGeom>
        </p:spPr>
      </p:pic>
      <p:pic>
        <p:nvPicPr>
          <p:cNvPr id="4" name="Image 1" descr="https://djgurnpwsdoqjscwqbsj.supabase.co/storage/v1/object/public/users_file_magicslides_io/grayscale_image.png"/>
          <p:cNvPicPr>
            <a:picLocks noChangeAspect="1"/>
          </p:cNvPicPr>
          <p:nvPr/>
        </p:nvPicPr>
        <p:blipFill>
          <a:blip r:embed="rId4"/>
          <a:stretch>
            <a:fillRect/>
          </a:stretch>
        </p:blipFill>
        <p:spPr>
          <a:xfrm>
            <a:off x="4206240" y="1800225"/>
            <a:ext cx="365760" cy="365760"/>
          </a:xfrm>
          <a:prstGeom prst="rect">
            <a:avLst/>
          </a:prstGeom>
        </p:spPr>
      </p:pic>
      <p:sp>
        <p:nvSpPr>
          <p:cNvPr id="5" name="Shape 1"/>
          <p:cNvSpPr/>
          <p:nvPr/>
        </p:nvSpPr>
        <p:spPr>
          <a:xfrm>
            <a:off x="0" y="0"/>
            <a:ext cx="320040" cy="5143500"/>
          </a:xfrm>
          <a:prstGeom prst="rect">
            <a:avLst/>
          </a:prstGeom>
          <a:solidFill>
            <a:srgbClr val="1A6847"/>
          </a:solidFill>
          <a:ln w="12700">
            <a:solidFill>
              <a:srgbClr val="1A6847"/>
            </a:solidFill>
            <a:prstDash val="solid"/>
          </a:ln>
        </p:spPr>
      </p:sp>
      <p:sp>
        <p:nvSpPr>
          <p:cNvPr id="6" name="Shape 2"/>
          <p:cNvSpPr/>
          <p:nvPr/>
        </p:nvSpPr>
        <p:spPr>
          <a:xfrm>
            <a:off x="4114800" y="0"/>
            <a:ext cx="457200" cy="457200"/>
          </a:xfrm>
          <a:prstGeom prst="rect">
            <a:avLst/>
          </a:prstGeom>
          <a:solidFill>
            <a:srgbClr val="1A6847"/>
          </a:solidFill>
          <a:ln w="12700">
            <a:solidFill>
              <a:srgbClr val="1A6847"/>
            </a:solidFill>
            <a:prstDash val="solid"/>
          </a:ln>
        </p:spPr>
      </p:sp>
      <p:sp>
        <p:nvSpPr>
          <p:cNvPr id="7" name="Text 3"/>
          <p:cNvSpPr/>
          <p:nvPr/>
        </p:nvSpPr>
        <p:spPr>
          <a:xfrm>
            <a:off x="4114800" y="0"/>
            <a:ext cx="457200" cy="457200"/>
          </a:xfrm>
          <a:prstGeom prst="rect">
            <a:avLst/>
          </a:prstGeom>
          <a:noFill/>
          <a:ln/>
        </p:spPr>
        <p:txBody>
          <a:bodyPr wrap="square" rtlCol="0" anchor="t"/>
          <a:lstStyle/>
          <a:p>
            <a:pPr marL="0" indent="0" algn="ctr">
              <a:buNone/>
            </a:pPr>
            <a:r>
              <a:rPr lang="en-US" sz="1800" b="1" dirty="0">
                <a:solidFill>
                  <a:srgbClr val="FFD600"/>
                </a:solidFill>
                <a:latin typeface="Outfit" pitchFamily="34" charset="0"/>
                <a:ea typeface="Outfit" pitchFamily="34" charset="-122"/>
                <a:cs typeface="Outfit" pitchFamily="34" charset="-120"/>
              </a:rPr>
              <a:t>9</a:t>
            </a:r>
            <a:endParaRPr lang="en-US" sz="1800" dirty="0"/>
          </a:p>
        </p:txBody>
      </p:sp>
      <p:sp>
        <p:nvSpPr>
          <p:cNvPr id="8" name="Text 4"/>
          <p:cNvSpPr/>
          <p:nvPr/>
        </p:nvSpPr>
        <p:spPr>
          <a:xfrm>
            <a:off x="4114800" y="925830"/>
            <a:ext cx="4389120" cy="514350"/>
          </a:xfrm>
          <a:prstGeom prst="rect">
            <a:avLst/>
          </a:prstGeom>
          <a:noFill/>
          <a:ln/>
        </p:spPr>
        <p:txBody>
          <a:bodyPr wrap="square" rtlCol="0" anchor="ctr"/>
          <a:lstStyle/>
          <a:p>
            <a:pPr marL="0" indent="0">
              <a:buNone/>
            </a:pPr>
            <a:r>
              <a:rPr lang="en-US" sz="2800" b="1" dirty="0">
                <a:solidFill>
                  <a:srgbClr val="1A6847"/>
                </a:solidFill>
                <a:latin typeface="Outfit" pitchFamily="34" charset="0"/>
                <a:ea typeface="Outfit" pitchFamily="34" charset="-122"/>
                <a:cs typeface="Outfit" pitchFamily="34" charset="-120"/>
              </a:rPr>
              <a:t>A Call to Action</a:t>
            </a:r>
            <a:endParaRPr lang="en-US" sz="2800" dirty="0"/>
          </a:p>
        </p:txBody>
      </p:sp>
      <p:sp>
        <p:nvSpPr>
          <p:cNvPr id="9" name="Text 5"/>
          <p:cNvSpPr/>
          <p:nvPr/>
        </p:nvSpPr>
        <p:spPr>
          <a:xfrm>
            <a:off x="4572000" y="1697355"/>
            <a:ext cx="3749040" cy="514350"/>
          </a:xfrm>
          <a:prstGeom prst="rect">
            <a:avLst/>
          </a:prstGeom>
          <a:noFill/>
          <a:ln/>
        </p:spPr>
        <p:txBody>
          <a:bodyPr wrap="square" rtlCol="0" anchor="ctr"/>
          <a:lstStyle/>
          <a:p>
            <a:pPr marL="0" indent="0">
              <a:buNone/>
            </a:pPr>
            <a:r>
              <a:rPr lang="en-US" sz="1600" b="1" dirty="0">
                <a:solidFill>
                  <a:srgbClr val="000000"/>
                </a:solidFill>
                <a:latin typeface="Outfit" pitchFamily="34" charset="0"/>
                <a:ea typeface="Outfit" pitchFamily="34" charset="-122"/>
                <a:cs typeface="Outfit" pitchFamily="34" charset="-120"/>
              </a:rPr>
              <a:t>Empower Change</a:t>
            </a:r>
            <a:endParaRPr lang="en-US" sz="1600" dirty="0"/>
          </a:p>
        </p:txBody>
      </p:sp>
      <p:sp>
        <p:nvSpPr>
          <p:cNvPr id="10" name="Text 6"/>
          <p:cNvSpPr/>
          <p:nvPr/>
        </p:nvSpPr>
        <p:spPr>
          <a:xfrm>
            <a:off x="4114800" y="2160270"/>
            <a:ext cx="4389120" cy="2314575"/>
          </a:xfrm>
          <a:prstGeom prst="rect">
            <a:avLst/>
          </a:prstGeom>
          <a:noFill/>
          <a:ln/>
        </p:spPr>
        <p:txBody>
          <a:bodyPr wrap="square" rtlCol="0" anchor="t"/>
          <a:lstStyle/>
          <a:p>
            <a:pPr marL="342900" indent="-342900" algn="just">
              <a:lnSpc>
                <a:spcPts val="2000"/>
              </a:lnSpc>
              <a:buSzPct val="100000"/>
              <a:buChar char="•"/>
            </a:pPr>
            <a:r>
              <a:rPr lang="en-US" sz="1200" dirty="0">
                <a:solidFill>
                  <a:srgbClr val="000000"/>
                </a:solidFill>
                <a:latin typeface="Outfit" pitchFamily="34" charset="0"/>
                <a:ea typeface="Outfit" pitchFamily="34" charset="-122"/>
                <a:cs typeface="Outfit" pitchFamily="34" charset="-120"/>
              </a:rPr>
              <a:t>Each teenager holds the power to challenge stereotypes and promote acceptance within their social circles and communities.
Taking actions for diversity—big or small—can create ripples of change and inspire others to follow suit.
Embracing diversity is a collective responsibility; everyone can contribute to a more tolerant world.
Together, let’s cultivate a culture of acceptance, understanding, and love, where everyone can thrive.</a:t>
            </a:r>
            <a:endParaRPr lang="en-US" sz="1200" dirty="0"/>
          </a:p>
        </p:txBody>
      </p:sp>
      <p:sp>
        <p:nvSpPr>
          <p:cNvPr id="11" name="Text 7"/>
          <p:cNvSpPr/>
          <p:nvPr/>
        </p:nvSpPr>
        <p:spPr>
          <a:xfrm>
            <a:off x="2743200" y="4754880"/>
            <a:ext cx="1828800" cy="457200"/>
          </a:xfrm>
          <a:prstGeom prst="rect">
            <a:avLst/>
          </a:prstGeom>
          <a:noFill/>
          <a:ln/>
        </p:spPr>
        <p:txBody>
          <a:bodyPr wrap="square" rtlCol="0" anchor="ctr"/>
          <a:lstStyle/>
          <a:p>
            <a:pPr marL="0" indent="0">
              <a:buNone/>
            </a:pPr>
            <a:r>
              <a:rPr lang="en-US" sz="800" u="sng" dirty="0">
                <a:solidFill>
                  <a:srgbClr val="FFFFFF"/>
                </a:solidFill>
                <a:hlinkClick r:id="rId5" tooltip="Pexel">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images.pexels.com/photos/4439414/pexels-photo-4439414.jpeg?auto=compress&amp;cs=tinysrgb&amp;fit=crop&amp;h=1200&amp;w=800"/>
          <p:cNvPicPr>
            <a:picLocks noChangeAspect="1"/>
          </p:cNvPicPr>
          <p:nvPr/>
        </p:nvPicPr>
        <p:blipFill>
          <a:blip r:embed="rId3"/>
          <a:stretch>
            <a:fillRect/>
          </a:stretch>
        </p:blipFill>
        <p:spPr>
          <a:xfrm>
            <a:off x="320040" y="0"/>
            <a:ext cx="3337560" cy="5143500"/>
          </a:xfrm>
          <a:prstGeom prst="rect">
            <a:avLst/>
          </a:prstGeom>
        </p:spPr>
      </p:pic>
      <p:pic>
        <p:nvPicPr>
          <p:cNvPr id="4" name="Image 1" descr="https://djgurnpwsdoqjscwqbsj.supabase.co/storage/v1/object/public/users_file_magicslides_io/grayscale_image.png"/>
          <p:cNvPicPr>
            <a:picLocks noChangeAspect="1"/>
          </p:cNvPicPr>
          <p:nvPr/>
        </p:nvPicPr>
        <p:blipFill>
          <a:blip r:embed="rId4"/>
          <a:stretch>
            <a:fillRect/>
          </a:stretch>
        </p:blipFill>
        <p:spPr>
          <a:xfrm>
            <a:off x="4206240" y="1800225"/>
            <a:ext cx="365760" cy="365760"/>
          </a:xfrm>
          <a:prstGeom prst="rect">
            <a:avLst/>
          </a:prstGeom>
        </p:spPr>
      </p:pic>
      <p:sp>
        <p:nvSpPr>
          <p:cNvPr id="5" name="Shape 1"/>
          <p:cNvSpPr/>
          <p:nvPr/>
        </p:nvSpPr>
        <p:spPr>
          <a:xfrm>
            <a:off x="0" y="0"/>
            <a:ext cx="320040" cy="5143500"/>
          </a:xfrm>
          <a:prstGeom prst="rect">
            <a:avLst/>
          </a:prstGeom>
          <a:solidFill>
            <a:srgbClr val="1A6847"/>
          </a:solidFill>
          <a:ln w="12700">
            <a:solidFill>
              <a:srgbClr val="1A6847"/>
            </a:solidFill>
            <a:prstDash val="solid"/>
          </a:ln>
        </p:spPr>
      </p:sp>
      <p:sp>
        <p:nvSpPr>
          <p:cNvPr id="6" name="Shape 2"/>
          <p:cNvSpPr/>
          <p:nvPr/>
        </p:nvSpPr>
        <p:spPr>
          <a:xfrm>
            <a:off x="4114800" y="0"/>
            <a:ext cx="457200" cy="457200"/>
          </a:xfrm>
          <a:prstGeom prst="rect">
            <a:avLst/>
          </a:prstGeom>
          <a:solidFill>
            <a:srgbClr val="1A6847"/>
          </a:solidFill>
          <a:ln w="12700">
            <a:solidFill>
              <a:srgbClr val="1A6847"/>
            </a:solidFill>
            <a:prstDash val="solid"/>
          </a:ln>
        </p:spPr>
      </p:sp>
      <p:sp>
        <p:nvSpPr>
          <p:cNvPr id="7" name="Text 3"/>
          <p:cNvSpPr/>
          <p:nvPr/>
        </p:nvSpPr>
        <p:spPr>
          <a:xfrm>
            <a:off x="4114800" y="0"/>
            <a:ext cx="457200" cy="457200"/>
          </a:xfrm>
          <a:prstGeom prst="rect">
            <a:avLst/>
          </a:prstGeom>
          <a:noFill/>
          <a:ln/>
        </p:spPr>
        <p:txBody>
          <a:bodyPr wrap="square" rtlCol="0" anchor="t"/>
          <a:lstStyle/>
          <a:p>
            <a:pPr marL="0" indent="0" algn="ctr">
              <a:buNone/>
            </a:pPr>
            <a:r>
              <a:rPr lang="en-US" sz="1800" b="1" dirty="0">
                <a:solidFill>
                  <a:srgbClr val="FFD600"/>
                </a:solidFill>
                <a:latin typeface="Outfit" pitchFamily="34" charset="0"/>
                <a:ea typeface="Outfit" pitchFamily="34" charset="-122"/>
                <a:cs typeface="Outfit" pitchFamily="34" charset="-120"/>
              </a:rPr>
              <a:t>10</a:t>
            </a:r>
            <a:endParaRPr lang="en-US" sz="1800" dirty="0"/>
          </a:p>
        </p:txBody>
      </p:sp>
      <p:sp>
        <p:nvSpPr>
          <p:cNvPr id="8" name="Text 4"/>
          <p:cNvSpPr/>
          <p:nvPr/>
        </p:nvSpPr>
        <p:spPr>
          <a:xfrm>
            <a:off x="4114800" y="925830"/>
            <a:ext cx="4389120" cy="514350"/>
          </a:xfrm>
          <a:prstGeom prst="rect">
            <a:avLst/>
          </a:prstGeom>
          <a:noFill/>
          <a:ln/>
        </p:spPr>
        <p:txBody>
          <a:bodyPr wrap="square" rtlCol="0" anchor="ctr"/>
          <a:lstStyle/>
          <a:p>
            <a:pPr marL="0" indent="0">
              <a:buNone/>
            </a:pPr>
            <a:r>
              <a:rPr lang="en-US" sz="2800" b="1" dirty="0">
                <a:solidFill>
                  <a:srgbClr val="1A6847"/>
                </a:solidFill>
                <a:latin typeface="Outfit" pitchFamily="34" charset="0"/>
                <a:ea typeface="Outfit" pitchFamily="34" charset="-122"/>
                <a:cs typeface="Outfit" pitchFamily="34" charset="-120"/>
              </a:rPr>
              <a:t>Thank You!</a:t>
            </a:r>
            <a:endParaRPr lang="en-US" sz="2800" dirty="0"/>
          </a:p>
        </p:txBody>
      </p:sp>
      <p:sp>
        <p:nvSpPr>
          <p:cNvPr id="9" name="Text 5"/>
          <p:cNvSpPr/>
          <p:nvPr/>
        </p:nvSpPr>
        <p:spPr>
          <a:xfrm>
            <a:off x="4572000" y="1697355"/>
            <a:ext cx="3749040" cy="514350"/>
          </a:xfrm>
          <a:prstGeom prst="rect">
            <a:avLst/>
          </a:prstGeom>
          <a:noFill/>
          <a:ln/>
        </p:spPr>
        <p:txBody>
          <a:bodyPr wrap="square" rtlCol="0" anchor="ctr"/>
          <a:lstStyle/>
          <a:p>
            <a:pPr marL="0" indent="0">
              <a:buNone/>
            </a:pPr>
            <a:r>
              <a:rPr lang="en-US" sz="1600" b="1" dirty="0">
                <a:solidFill>
                  <a:srgbClr val="000000"/>
                </a:solidFill>
                <a:latin typeface="Outfit" pitchFamily="34" charset="0"/>
                <a:ea typeface="Outfit" pitchFamily="34" charset="-122"/>
                <a:cs typeface="Outfit" pitchFamily="34" charset="-120"/>
              </a:rPr>
              <a:t>Together as One</a:t>
            </a:r>
            <a:endParaRPr lang="en-US" sz="1600" dirty="0"/>
          </a:p>
        </p:txBody>
      </p:sp>
      <p:sp>
        <p:nvSpPr>
          <p:cNvPr id="10" name="Text 6"/>
          <p:cNvSpPr/>
          <p:nvPr/>
        </p:nvSpPr>
        <p:spPr>
          <a:xfrm>
            <a:off x="4114800" y="2160270"/>
            <a:ext cx="4389120" cy="2314575"/>
          </a:xfrm>
          <a:prstGeom prst="rect">
            <a:avLst/>
          </a:prstGeom>
          <a:noFill/>
          <a:ln/>
        </p:spPr>
        <p:txBody>
          <a:bodyPr wrap="square" rtlCol="0" anchor="t"/>
          <a:lstStyle/>
          <a:p>
            <a:pPr marL="342900" indent="-342900" algn="just">
              <a:lnSpc>
                <a:spcPts val="2000"/>
              </a:lnSpc>
              <a:buSzPct val="100000"/>
              <a:buChar char="•"/>
            </a:pPr>
            <a:r>
              <a:rPr lang="en-US" sz="1200" dirty="0">
                <a:solidFill>
                  <a:srgbClr val="000000"/>
                </a:solidFill>
                <a:latin typeface="Outfit" pitchFamily="34" charset="0"/>
                <a:ea typeface="Outfit" pitchFamily="34" charset="-122"/>
                <a:cs typeface="Outfit" pitchFamily="34" charset="-120"/>
              </a:rPr>
              <a:t>Thank you for joining this journey towards understanding the value of diversity and the importance of tolerance among teenagers.
Let’s continue to celebrate our differences and work together for a more unified future.
Your role in promoting diversity and acceptance is vital; every effort helps build a better world for all.</a:t>
            </a:r>
            <a:endParaRPr lang="en-US" sz="1200" dirty="0"/>
          </a:p>
        </p:txBody>
      </p:sp>
      <p:sp>
        <p:nvSpPr>
          <p:cNvPr id="11" name="Text 7"/>
          <p:cNvSpPr/>
          <p:nvPr/>
        </p:nvSpPr>
        <p:spPr>
          <a:xfrm>
            <a:off x="2743200" y="4754880"/>
            <a:ext cx="1828800" cy="457200"/>
          </a:xfrm>
          <a:prstGeom prst="rect">
            <a:avLst/>
          </a:prstGeom>
          <a:noFill/>
          <a:ln/>
        </p:spPr>
        <p:txBody>
          <a:bodyPr wrap="square" rtlCol="0" anchor="ctr"/>
          <a:lstStyle/>
          <a:p>
            <a:pPr marL="0" indent="0">
              <a:buNone/>
            </a:pPr>
            <a:r>
              <a:rPr lang="en-US" sz="800" u="sng" dirty="0">
                <a:solidFill>
                  <a:srgbClr val="FFFFFF"/>
                </a:solidFill>
                <a:hlinkClick r:id="rId5" tooltip="Pexel">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images.pexels.com/photos/5702169/pexels-photo-5702169.jpeg?auto=compress&amp;cs=tinysrgb&amp;fit=crop&amp;h=1200&amp;w=800"/>
          <p:cNvPicPr>
            <a:picLocks noChangeAspect="1"/>
          </p:cNvPicPr>
          <p:nvPr/>
        </p:nvPicPr>
        <p:blipFill>
          <a:blip r:embed="rId3"/>
          <a:stretch>
            <a:fillRect/>
          </a:stretch>
        </p:blipFill>
        <p:spPr>
          <a:xfrm>
            <a:off x="320040" y="0"/>
            <a:ext cx="3337560" cy="5143500"/>
          </a:xfrm>
          <a:prstGeom prst="rect">
            <a:avLst/>
          </a:prstGeom>
        </p:spPr>
      </p:pic>
      <p:pic>
        <p:nvPicPr>
          <p:cNvPr id="4" name="Image 1" descr="https://djgurnpwsdoqjscwqbsj.supabase.co/storage/v1/object/public/users_file_magicslides_io/grayscale_image.png"/>
          <p:cNvPicPr>
            <a:picLocks noChangeAspect="1"/>
          </p:cNvPicPr>
          <p:nvPr/>
        </p:nvPicPr>
        <p:blipFill>
          <a:blip r:embed="rId4"/>
          <a:stretch>
            <a:fillRect/>
          </a:stretch>
        </p:blipFill>
        <p:spPr>
          <a:xfrm>
            <a:off x="4206240" y="1800225"/>
            <a:ext cx="365760" cy="365760"/>
          </a:xfrm>
          <a:prstGeom prst="rect">
            <a:avLst/>
          </a:prstGeom>
        </p:spPr>
      </p:pic>
      <p:sp>
        <p:nvSpPr>
          <p:cNvPr id="5" name="Shape 1"/>
          <p:cNvSpPr/>
          <p:nvPr/>
        </p:nvSpPr>
        <p:spPr>
          <a:xfrm>
            <a:off x="0" y="0"/>
            <a:ext cx="320040" cy="5143500"/>
          </a:xfrm>
          <a:prstGeom prst="rect">
            <a:avLst/>
          </a:prstGeom>
          <a:solidFill>
            <a:srgbClr val="1A6847"/>
          </a:solidFill>
          <a:ln w="12700">
            <a:solidFill>
              <a:srgbClr val="1A6847"/>
            </a:solidFill>
            <a:prstDash val="solid"/>
          </a:ln>
        </p:spPr>
      </p:sp>
      <p:sp>
        <p:nvSpPr>
          <p:cNvPr id="6" name="Shape 2"/>
          <p:cNvSpPr/>
          <p:nvPr/>
        </p:nvSpPr>
        <p:spPr>
          <a:xfrm>
            <a:off x="4114800" y="0"/>
            <a:ext cx="457200" cy="457200"/>
          </a:xfrm>
          <a:prstGeom prst="rect">
            <a:avLst/>
          </a:prstGeom>
          <a:solidFill>
            <a:srgbClr val="1A6847"/>
          </a:solidFill>
          <a:ln w="12700">
            <a:solidFill>
              <a:srgbClr val="1A6847"/>
            </a:solidFill>
            <a:prstDash val="solid"/>
          </a:ln>
        </p:spPr>
      </p:sp>
      <p:sp>
        <p:nvSpPr>
          <p:cNvPr id="7" name="Text 3"/>
          <p:cNvSpPr/>
          <p:nvPr/>
        </p:nvSpPr>
        <p:spPr>
          <a:xfrm>
            <a:off x="4114800" y="0"/>
            <a:ext cx="457200" cy="457200"/>
          </a:xfrm>
          <a:prstGeom prst="rect">
            <a:avLst/>
          </a:prstGeom>
          <a:noFill/>
          <a:ln/>
        </p:spPr>
        <p:txBody>
          <a:bodyPr wrap="square" rtlCol="0" anchor="t"/>
          <a:lstStyle/>
          <a:p>
            <a:pPr marL="0" indent="0" algn="ctr">
              <a:buNone/>
            </a:pPr>
            <a:r>
              <a:rPr lang="en-US" sz="1800" b="1" dirty="0">
                <a:solidFill>
                  <a:srgbClr val="FFD600"/>
                </a:solidFill>
                <a:latin typeface="Outfit" pitchFamily="34" charset="0"/>
                <a:ea typeface="Outfit" pitchFamily="34" charset="-122"/>
                <a:cs typeface="Outfit" pitchFamily="34" charset="-120"/>
              </a:rPr>
              <a:t>1</a:t>
            </a:r>
            <a:endParaRPr lang="en-US" sz="1800" dirty="0"/>
          </a:p>
        </p:txBody>
      </p:sp>
      <p:sp>
        <p:nvSpPr>
          <p:cNvPr id="8" name="Text 4"/>
          <p:cNvSpPr/>
          <p:nvPr/>
        </p:nvSpPr>
        <p:spPr>
          <a:xfrm>
            <a:off x="4114800" y="925830"/>
            <a:ext cx="4389120" cy="514350"/>
          </a:xfrm>
          <a:prstGeom prst="rect">
            <a:avLst/>
          </a:prstGeom>
          <a:noFill/>
          <a:ln/>
        </p:spPr>
        <p:txBody>
          <a:bodyPr wrap="square" rtlCol="0" anchor="ctr"/>
          <a:lstStyle/>
          <a:p>
            <a:pPr marL="0" indent="0">
              <a:buNone/>
            </a:pPr>
            <a:r>
              <a:rPr lang="en-US" sz="2800" b="1" dirty="0">
                <a:solidFill>
                  <a:srgbClr val="1A6847"/>
                </a:solidFill>
                <a:latin typeface="Outfit" pitchFamily="34" charset="0"/>
                <a:ea typeface="Outfit" pitchFamily="34" charset="-122"/>
                <a:cs typeface="Outfit" pitchFamily="34" charset="-120"/>
              </a:rPr>
              <a:t>The Beauty of Diversity</a:t>
            </a:r>
            <a:endParaRPr lang="en-US" sz="2800" dirty="0"/>
          </a:p>
        </p:txBody>
      </p:sp>
      <p:sp>
        <p:nvSpPr>
          <p:cNvPr id="9" name="Text 5"/>
          <p:cNvSpPr/>
          <p:nvPr/>
        </p:nvSpPr>
        <p:spPr>
          <a:xfrm>
            <a:off x="4572000" y="1697355"/>
            <a:ext cx="3749040" cy="514350"/>
          </a:xfrm>
          <a:prstGeom prst="rect">
            <a:avLst/>
          </a:prstGeom>
          <a:noFill/>
          <a:ln/>
        </p:spPr>
        <p:txBody>
          <a:bodyPr wrap="square" rtlCol="0" anchor="ctr"/>
          <a:lstStyle/>
          <a:p>
            <a:pPr marL="0" indent="0">
              <a:buNone/>
            </a:pPr>
            <a:r>
              <a:rPr lang="en-US" sz="1600" b="1" dirty="0">
                <a:solidFill>
                  <a:srgbClr val="000000"/>
                </a:solidFill>
                <a:latin typeface="Outfit" pitchFamily="34" charset="0"/>
                <a:ea typeface="Outfit" pitchFamily="34" charset="-122"/>
                <a:cs typeface="Outfit" pitchFamily="34" charset="-120"/>
              </a:rPr>
              <a:t>Embrace Unique Differences</a:t>
            </a:r>
            <a:endParaRPr lang="en-US" sz="1600" dirty="0"/>
          </a:p>
        </p:txBody>
      </p:sp>
      <p:sp>
        <p:nvSpPr>
          <p:cNvPr id="10" name="Text 6"/>
          <p:cNvSpPr/>
          <p:nvPr/>
        </p:nvSpPr>
        <p:spPr>
          <a:xfrm>
            <a:off x="4114800" y="2160270"/>
            <a:ext cx="4389120" cy="2314575"/>
          </a:xfrm>
          <a:prstGeom prst="rect">
            <a:avLst/>
          </a:prstGeom>
          <a:noFill/>
          <a:ln/>
        </p:spPr>
        <p:txBody>
          <a:bodyPr wrap="square" rtlCol="0" anchor="t"/>
          <a:lstStyle/>
          <a:p>
            <a:pPr marL="342900" indent="-342900" algn="just">
              <a:lnSpc>
                <a:spcPts val="2000"/>
              </a:lnSpc>
              <a:buSzPct val="100000"/>
              <a:buChar char="•"/>
            </a:pPr>
            <a:r>
              <a:rPr lang="en-US" sz="1200" dirty="0">
                <a:solidFill>
                  <a:srgbClr val="000000"/>
                </a:solidFill>
                <a:latin typeface="Outfit" pitchFamily="34" charset="0"/>
                <a:ea typeface="Outfit" pitchFamily="34" charset="-122"/>
                <a:cs typeface="Outfit" pitchFamily="34" charset="-120"/>
              </a:rPr>
              <a:t>Diversity enriches our lives by offering various perspectives, ideas, and experiences that lead to personal and collective growth.
Different cultures, religions, and ideas help us learn more about ourselves and the world around us, fostering empathy and respect.
Embracing diversity can challenge our preconceived notions, enabling us to think critically and see beyond our own experiences.
Ultimately, diversity is the cornerstone of a vibrant, innovative society, pushing boundaries and breaking barriers.</a:t>
            </a:r>
            <a:endParaRPr lang="en-US" sz="1200" dirty="0"/>
          </a:p>
        </p:txBody>
      </p:sp>
      <p:sp>
        <p:nvSpPr>
          <p:cNvPr id="11" name="Text 7"/>
          <p:cNvSpPr/>
          <p:nvPr/>
        </p:nvSpPr>
        <p:spPr>
          <a:xfrm>
            <a:off x="2743200" y="4754880"/>
            <a:ext cx="1828800" cy="457200"/>
          </a:xfrm>
          <a:prstGeom prst="rect">
            <a:avLst/>
          </a:prstGeom>
          <a:noFill/>
          <a:ln/>
        </p:spPr>
        <p:txBody>
          <a:bodyPr wrap="square" rtlCol="0" anchor="ctr"/>
          <a:lstStyle/>
          <a:p>
            <a:pPr marL="0" indent="0">
              <a:buNone/>
            </a:pPr>
            <a:r>
              <a:rPr lang="en-US" sz="800" u="sng" dirty="0">
                <a:solidFill>
                  <a:srgbClr val="FFFFFF"/>
                </a:solidFill>
                <a:hlinkClick r:id="rId5" tooltip="Pexel">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images.pexels.com/photos/4038239/pexels-photo-4038239.jpeg?auto=compress&amp;cs=tinysrgb&amp;fit=crop&amp;h=1200&amp;w=800"/>
          <p:cNvPicPr>
            <a:picLocks noChangeAspect="1"/>
          </p:cNvPicPr>
          <p:nvPr/>
        </p:nvPicPr>
        <p:blipFill>
          <a:blip r:embed="rId3"/>
          <a:stretch>
            <a:fillRect/>
          </a:stretch>
        </p:blipFill>
        <p:spPr>
          <a:xfrm>
            <a:off x="320040" y="0"/>
            <a:ext cx="3337560" cy="5143500"/>
          </a:xfrm>
          <a:prstGeom prst="rect">
            <a:avLst/>
          </a:prstGeom>
        </p:spPr>
      </p:pic>
      <p:pic>
        <p:nvPicPr>
          <p:cNvPr id="4" name="Image 1" descr="https://djgurnpwsdoqjscwqbsj.supabase.co/storage/v1/object/public/users_file_magicslides_io/grayscale_image.png"/>
          <p:cNvPicPr>
            <a:picLocks noChangeAspect="1"/>
          </p:cNvPicPr>
          <p:nvPr/>
        </p:nvPicPr>
        <p:blipFill>
          <a:blip r:embed="rId4"/>
          <a:stretch>
            <a:fillRect/>
          </a:stretch>
        </p:blipFill>
        <p:spPr>
          <a:xfrm>
            <a:off x="4206240" y="1800225"/>
            <a:ext cx="365760" cy="365760"/>
          </a:xfrm>
          <a:prstGeom prst="rect">
            <a:avLst/>
          </a:prstGeom>
        </p:spPr>
      </p:pic>
      <p:sp>
        <p:nvSpPr>
          <p:cNvPr id="5" name="Shape 1"/>
          <p:cNvSpPr/>
          <p:nvPr/>
        </p:nvSpPr>
        <p:spPr>
          <a:xfrm>
            <a:off x="0" y="0"/>
            <a:ext cx="320040" cy="5143500"/>
          </a:xfrm>
          <a:prstGeom prst="rect">
            <a:avLst/>
          </a:prstGeom>
          <a:solidFill>
            <a:srgbClr val="1A6847"/>
          </a:solidFill>
          <a:ln w="12700">
            <a:solidFill>
              <a:srgbClr val="1A6847"/>
            </a:solidFill>
            <a:prstDash val="solid"/>
          </a:ln>
        </p:spPr>
      </p:sp>
      <p:sp>
        <p:nvSpPr>
          <p:cNvPr id="6" name="Shape 2"/>
          <p:cNvSpPr/>
          <p:nvPr/>
        </p:nvSpPr>
        <p:spPr>
          <a:xfrm>
            <a:off x="4114800" y="0"/>
            <a:ext cx="457200" cy="457200"/>
          </a:xfrm>
          <a:prstGeom prst="rect">
            <a:avLst/>
          </a:prstGeom>
          <a:solidFill>
            <a:srgbClr val="1A6847"/>
          </a:solidFill>
          <a:ln w="12700">
            <a:solidFill>
              <a:srgbClr val="1A6847"/>
            </a:solidFill>
            <a:prstDash val="solid"/>
          </a:ln>
        </p:spPr>
      </p:sp>
      <p:sp>
        <p:nvSpPr>
          <p:cNvPr id="7" name="Text 3"/>
          <p:cNvSpPr/>
          <p:nvPr/>
        </p:nvSpPr>
        <p:spPr>
          <a:xfrm>
            <a:off x="4114800" y="0"/>
            <a:ext cx="457200" cy="457200"/>
          </a:xfrm>
          <a:prstGeom prst="rect">
            <a:avLst/>
          </a:prstGeom>
          <a:noFill/>
          <a:ln/>
        </p:spPr>
        <p:txBody>
          <a:bodyPr wrap="square" rtlCol="0" anchor="t"/>
          <a:lstStyle/>
          <a:p>
            <a:pPr marL="0" indent="0" algn="ctr">
              <a:buNone/>
            </a:pPr>
            <a:r>
              <a:rPr lang="en-US" sz="1800" b="1" dirty="0">
                <a:solidFill>
                  <a:srgbClr val="FFD600"/>
                </a:solidFill>
                <a:latin typeface="Outfit" pitchFamily="34" charset="0"/>
                <a:ea typeface="Outfit" pitchFamily="34" charset="-122"/>
                <a:cs typeface="Outfit" pitchFamily="34" charset="-120"/>
              </a:rPr>
              <a:t>2</a:t>
            </a:r>
            <a:endParaRPr lang="en-US" sz="1800" dirty="0"/>
          </a:p>
        </p:txBody>
      </p:sp>
      <p:sp>
        <p:nvSpPr>
          <p:cNvPr id="8" name="Text 4"/>
          <p:cNvSpPr/>
          <p:nvPr/>
        </p:nvSpPr>
        <p:spPr>
          <a:xfrm>
            <a:off x="4114800" y="925830"/>
            <a:ext cx="4389120" cy="514350"/>
          </a:xfrm>
          <a:prstGeom prst="rect">
            <a:avLst/>
          </a:prstGeom>
          <a:noFill/>
          <a:ln/>
        </p:spPr>
        <p:txBody>
          <a:bodyPr wrap="square" rtlCol="0" anchor="ctr"/>
          <a:lstStyle/>
          <a:p>
            <a:pPr marL="0" indent="0">
              <a:buNone/>
            </a:pPr>
            <a:r>
              <a:rPr lang="en-US" sz="2800" b="1" dirty="0">
                <a:solidFill>
                  <a:srgbClr val="1A6847"/>
                </a:solidFill>
                <a:latin typeface="Outfit" pitchFamily="34" charset="0"/>
                <a:ea typeface="Outfit" pitchFamily="34" charset="-122"/>
                <a:cs typeface="Outfit" pitchFamily="34" charset="-120"/>
              </a:rPr>
              <a:t>Value of Different Cultures</a:t>
            </a:r>
            <a:endParaRPr lang="en-US" sz="2800" dirty="0"/>
          </a:p>
        </p:txBody>
      </p:sp>
      <p:sp>
        <p:nvSpPr>
          <p:cNvPr id="9" name="Text 5"/>
          <p:cNvSpPr/>
          <p:nvPr/>
        </p:nvSpPr>
        <p:spPr>
          <a:xfrm>
            <a:off x="4572000" y="1697355"/>
            <a:ext cx="3749040" cy="514350"/>
          </a:xfrm>
          <a:prstGeom prst="rect">
            <a:avLst/>
          </a:prstGeom>
          <a:noFill/>
          <a:ln/>
        </p:spPr>
        <p:txBody>
          <a:bodyPr wrap="square" rtlCol="0" anchor="ctr"/>
          <a:lstStyle/>
          <a:p>
            <a:pPr marL="0" indent="0">
              <a:buNone/>
            </a:pPr>
            <a:r>
              <a:rPr lang="en-US" sz="1600" b="1" dirty="0">
                <a:solidFill>
                  <a:srgbClr val="000000"/>
                </a:solidFill>
                <a:latin typeface="Outfit" pitchFamily="34" charset="0"/>
                <a:ea typeface="Outfit" pitchFamily="34" charset="-122"/>
                <a:cs typeface="Outfit" pitchFamily="34" charset="-120"/>
              </a:rPr>
              <a:t>Learn and Grow</a:t>
            </a:r>
            <a:endParaRPr lang="en-US" sz="1600" dirty="0"/>
          </a:p>
        </p:txBody>
      </p:sp>
      <p:sp>
        <p:nvSpPr>
          <p:cNvPr id="10" name="Text 6"/>
          <p:cNvSpPr/>
          <p:nvPr/>
        </p:nvSpPr>
        <p:spPr>
          <a:xfrm>
            <a:off x="4114800" y="2160270"/>
            <a:ext cx="4389120" cy="2314575"/>
          </a:xfrm>
          <a:prstGeom prst="rect">
            <a:avLst/>
          </a:prstGeom>
          <a:noFill/>
          <a:ln/>
        </p:spPr>
        <p:txBody>
          <a:bodyPr wrap="square" rtlCol="0" anchor="t"/>
          <a:lstStyle/>
          <a:p>
            <a:pPr marL="342900" indent="-342900" algn="just">
              <a:lnSpc>
                <a:spcPts val="2000"/>
              </a:lnSpc>
              <a:buSzPct val="100000"/>
              <a:buChar char="•"/>
            </a:pPr>
            <a:r>
              <a:rPr lang="en-US" sz="1200" dirty="0">
                <a:solidFill>
                  <a:srgbClr val="000000"/>
                </a:solidFill>
                <a:latin typeface="Outfit" pitchFamily="34" charset="0"/>
                <a:ea typeface="Outfit" pitchFamily="34" charset="-122"/>
                <a:cs typeface="Outfit" pitchFamily="34" charset="-120"/>
              </a:rPr>
              <a:t>Understanding different cultures allows teenagers to appreciate various ways of life, expanding their worldview and cultural knowledge.
Cultural awareness promotes tolerance and reduces stereotypes, creating a more inclusive environment for everyone.
Exploring different traditions and practices enriches social interactions and strengthens community bonds.
This cultural exchange encourages curiosity and kindness towards others, shaping compassionate future leaders.</a:t>
            </a:r>
            <a:endParaRPr lang="en-US" sz="1200" dirty="0"/>
          </a:p>
        </p:txBody>
      </p:sp>
      <p:sp>
        <p:nvSpPr>
          <p:cNvPr id="11" name="Text 7"/>
          <p:cNvSpPr/>
          <p:nvPr/>
        </p:nvSpPr>
        <p:spPr>
          <a:xfrm>
            <a:off x="2743200" y="4754880"/>
            <a:ext cx="1828800" cy="457200"/>
          </a:xfrm>
          <a:prstGeom prst="rect">
            <a:avLst/>
          </a:prstGeom>
          <a:noFill/>
          <a:ln/>
        </p:spPr>
        <p:txBody>
          <a:bodyPr wrap="square" rtlCol="0" anchor="ctr"/>
          <a:lstStyle/>
          <a:p>
            <a:pPr marL="0" indent="0">
              <a:buNone/>
            </a:pPr>
            <a:r>
              <a:rPr lang="en-US" sz="800" u="sng" dirty="0">
                <a:solidFill>
                  <a:srgbClr val="FFFFFF"/>
                </a:solidFill>
                <a:hlinkClick r:id="rId5" tooltip="Pexel">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images.pexels.com/photos/4672709/pexels-photo-4672709.jpeg?auto=compress&amp;cs=tinysrgb&amp;fit=crop&amp;h=1200&amp;w=800"/>
          <p:cNvPicPr>
            <a:picLocks noChangeAspect="1"/>
          </p:cNvPicPr>
          <p:nvPr/>
        </p:nvPicPr>
        <p:blipFill>
          <a:blip r:embed="rId3"/>
          <a:stretch>
            <a:fillRect/>
          </a:stretch>
        </p:blipFill>
        <p:spPr>
          <a:xfrm>
            <a:off x="320040" y="0"/>
            <a:ext cx="3337560" cy="5143500"/>
          </a:xfrm>
          <a:prstGeom prst="rect">
            <a:avLst/>
          </a:prstGeom>
        </p:spPr>
      </p:pic>
      <p:pic>
        <p:nvPicPr>
          <p:cNvPr id="4" name="Image 1" descr="https://djgurnpwsdoqjscwqbsj.supabase.co/storage/v1/object/public/users_file_magicslides_io/grayscale_image.png"/>
          <p:cNvPicPr>
            <a:picLocks noChangeAspect="1"/>
          </p:cNvPicPr>
          <p:nvPr/>
        </p:nvPicPr>
        <p:blipFill>
          <a:blip r:embed="rId4"/>
          <a:stretch>
            <a:fillRect/>
          </a:stretch>
        </p:blipFill>
        <p:spPr>
          <a:xfrm>
            <a:off x="4206240" y="1800225"/>
            <a:ext cx="365760" cy="365760"/>
          </a:xfrm>
          <a:prstGeom prst="rect">
            <a:avLst/>
          </a:prstGeom>
        </p:spPr>
      </p:pic>
      <p:sp>
        <p:nvSpPr>
          <p:cNvPr id="5" name="Shape 1"/>
          <p:cNvSpPr/>
          <p:nvPr/>
        </p:nvSpPr>
        <p:spPr>
          <a:xfrm>
            <a:off x="0" y="0"/>
            <a:ext cx="320040" cy="5143500"/>
          </a:xfrm>
          <a:prstGeom prst="rect">
            <a:avLst/>
          </a:prstGeom>
          <a:solidFill>
            <a:srgbClr val="1A6847"/>
          </a:solidFill>
          <a:ln w="12700">
            <a:solidFill>
              <a:srgbClr val="1A6847"/>
            </a:solidFill>
            <a:prstDash val="solid"/>
          </a:ln>
        </p:spPr>
      </p:sp>
      <p:sp>
        <p:nvSpPr>
          <p:cNvPr id="6" name="Shape 2"/>
          <p:cNvSpPr/>
          <p:nvPr/>
        </p:nvSpPr>
        <p:spPr>
          <a:xfrm>
            <a:off x="4114800" y="0"/>
            <a:ext cx="457200" cy="457200"/>
          </a:xfrm>
          <a:prstGeom prst="rect">
            <a:avLst/>
          </a:prstGeom>
          <a:solidFill>
            <a:srgbClr val="1A6847"/>
          </a:solidFill>
          <a:ln w="12700">
            <a:solidFill>
              <a:srgbClr val="1A6847"/>
            </a:solidFill>
            <a:prstDash val="solid"/>
          </a:ln>
        </p:spPr>
      </p:sp>
      <p:sp>
        <p:nvSpPr>
          <p:cNvPr id="7" name="Text 3"/>
          <p:cNvSpPr/>
          <p:nvPr/>
        </p:nvSpPr>
        <p:spPr>
          <a:xfrm>
            <a:off x="4114800" y="0"/>
            <a:ext cx="457200" cy="457200"/>
          </a:xfrm>
          <a:prstGeom prst="rect">
            <a:avLst/>
          </a:prstGeom>
          <a:noFill/>
          <a:ln/>
        </p:spPr>
        <p:txBody>
          <a:bodyPr wrap="square" rtlCol="0" anchor="t"/>
          <a:lstStyle/>
          <a:p>
            <a:pPr marL="0" indent="0" algn="ctr">
              <a:buNone/>
            </a:pPr>
            <a:r>
              <a:rPr lang="en-US" sz="1800" b="1" dirty="0">
                <a:solidFill>
                  <a:srgbClr val="FFD600"/>
                </a:solidFill>
                <a:latin typeface="Outfit" pitchFamily="34" charset="0"/>
                <a:ea typeface="Outfit" pitchFamily="34" charset="-122"/>
                <a:cs typeface="Outfit" pitchFamily="34" charset="-120"/>
              </a:rPr>
              <a:t>3</a:t>
            </a:r>
            <a:endParaRPr lang="en-US" sz="1800" dirty="0"/>
          </a:p>
        </p:txBody>
      </p:sp>
      <p:sp>
        <p:nvSpPr>
          <p:cNvPr id="8" name="Text 4"/>
          <p:cNvSpPr/>
          <p:nvPr/>
        </p:nvSpPr>
        <p:spPr>
          <a:xfrm>
            <a:off x="4114800" y="925830"/>
            <a:ext cx="4389120" cy="514350"/>
          </a:xfrm>
          <a:prstGeom prst="rect">
            <a:avLst/>
          </a:prstGeom>
          <a:noFill/>
          <a:ln/>
        </p:spPr>
        <p:txBody>
          <a:bodyPr wrap="square" rtlCol="0" anchor="ctr"/>
          <a:lstStyle/>
          <a:p>
            <a:pPr marL="0" indent="0">
              <a:buNone/>
            </a:pPr>
            <a:r>
              <a:rPr lang="en-US" sz="2800" b="1" dirty="0">
                <a:solidFill>
                  <a:srgbClr val="1A6847"/>
                </a:solidFill>
                <a:latin typeface="Outfit" pitchFamily="34" charset="0"/>
                <a:ea typeface="Outfit" pitchFamily="34" charset="-122"/>
                <a:cs typeface="Outfit" pitchFamily="34" charset="-120"/>
              </a:rPr>
              <a:t>Religious Tolerance</a:t>
            </a:r>
            <a:endParaRPr lang="en-US" sz="2800" dirty="0"/>
          </a:p>
        </p:txBody>
      </p:sp>
      <p:sp>
        <p:nvSpPr>
          <p:cNvPr id="9" name="Text 5"/>
          <p:cNvSpPr/>
          <p:nvPr/>
        </p:nvSpPr>
        <p:spPr>
          <a:xfrm>
            <a:off x="4572000" y="1697355"/>
            <a:ext cx="3749040" cy="514350"/>
          </a:xfrm>
          <a:prstGeom prst="rect">
            <a:avLst/>
          </a:prstGeom>
          <a:noFill/>
          <a:ln/>
        </p:spPr>
        <p:txBody>
          <a:bodyPr wrap="square" rtlCol="0" anchor="ctr"/>
          <a:lstStyle/>
          <a:p>
            <a:pPr marL="0" indent="0">
              <a:buNone/>
            </a:pPr>
            <a:r>
              <a:rPr lang="en-US" sz="1600" b="1" dirty="0">
                <a:solidFill>
                  <a:srgbClr val="000000"/>
                </a:solidFill>
                <a:latin typeface="Outfit" pitchFamily="34" charset="0"/>
                <a:ea typeface="Outfit" pitchFamily="34" charset="-122"/>
                <a:cs typeface="Outfit" pitchFamily="34" charset="-120"/>
              </a:rPr>
              <a:t>Respecting Beliefs</a:t>
            </a:r>
            <a:endParaRPr lang="en-US" sz="1600" dirty="0"/>
          </a:p>
        </p:txBody>
      </p:sp>
      <p:sp>
        <p:nvSpPr>
          <p:cNvPr id="10" name="Text 6"/>
          <p:cNvSpPr/>
          <p:nvPr/>
        </p:nvSpPr>
        <p:spPr>
          <a:xfrm>
            <a:off x="4114800" y="2160270"/>
            <a:ext cx="4389120" cy="2314575"/>
          </a:xfrm>
          <a:prstGeom prst="rect">
            <a:avLst/>
          </a:prstGeom>
          <a:noFill/>
          <a:ln/>
        </p:spPr>
        <p:txBody>
          <a:bodyPr wrap="square" rtlCol="0" anchor="t"/>
          <a:lstStyle/>
          <a:p>
            <a:pPr marL="342900" indent="-342900" algn="just">
              <a:lnSpc>
                <a:spcPts val="2000"/>
              </a:lnSpc>
              <a:buSzPct val="100000"/>
              <a:buChar char="•"/>
            </a:pPr>
            <a:r>
              <a:rPr lang="en-US" sz="1200" dirty="0">
                <a:solidFill>
                  <a:srgbClr val="000000"/>
                </a:solidFill>
                <a:latin typeface="Outfit" pitchFamily="34" charset="0"/>
                <a:ea typeface="Outfit" pitchFamily="34" charset="-122"/>
                <a:cs typeface="Outfit" pitchFamily="34" charset="-120"/>
              </a:rPr>
              <a:t>Understanding and respecting diverse religions promotes peaceful coexistence, reducing conflicts associated with intolerance.
Religious tolerance encourages open dialogue, helping teenagers to see the common values shared among different faiths.
Celebrating religious holidays together fosters community spirit, understanding, and unity among diverse groups.
Teenagers play a crucial role in promoting interfaith dialogue, working towards harmony and acceptance.</a:t>
            </a:r>
            <a:endParaRPr lang="en-US" sz="1200" dirty="0"/>
          </a:p>
        </p:txBody>
      </p:sp>
      <p:sp>
        <p:nvSpPr>
          <p:cNvPr id="11" name="Text 7"/>
          <p:cNvSpPr/>
          <p:nvPr/>
        </p:nvSpPr>
        <p:spPr>
          <a:xfrm>
            <a:off x="2743200" y="4754880"/>
            <a:ext cx="1828800" cy="457200"/>
          </a:xfrm>
          <a:prstGeom prst="rect">
            <a:avLst/>
          </a:prstGeom>
          <a:noFill/>
          <a:ln/>
        </p:spPr>
        <p:txBody>
          <a:bodyPr wrap="square" rtlCol="0" anchor="ctr"/>
          <a:lstStyle/>
          <a:p>
            <a:pPr marL="0" indent="0">
              <a:buNone/>
            </a:pPr>
            <a:r>
              <a:rPr lang="en-US" sz="800" u="sng" dirty="0">
                <a:solidFill>
                  <a:srgbClr val="FFFFFF"/>
                </a:solidFill>
                <a:hlinkClick r:id="rId5" tooltip="Pexel">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images.pexels.com/photos/4623321/pexels-photo-4623321.jpeg?auto=compress&amp;cs=tinysrgb&amp;fit=crop&amp;h=1200&amp;w=800"/>
          <p:cNvPicPr>
            <a:picLocks noChangeAspect="1"/>
          </p:cNvPicPr>
          <p:nvPr/>
        </p:nvPicPr>
        <p:blipFill>
          <a:blip r:embed="rId3"/>
          <a:stretch>
            <a:fillRect/>
          </a:stretch>
        </p:blipFill>
        <p:spPr>
          <a:xfrm>
            <a:off x="320040" y="0"/>
            <a:ext cx="3337560" cy="5143500"/>
          </a:xfrm>
          <a:prstGeom prst="rect">
            <a:avLst/>
          </a:prstGeom>
        </p:spPr>
      </p:pic>
      <p:pic>
        <p:nvPicPr>
          <p:cNvPr id="4" name="Image 1" descr="https://djgurnpwsdoqjscwqbsj.supabase.co/storage/v1/object/public/users_file_magicslides_io/grayscale_image.png"/>
          <p:cNvPicPr>
            <a:picLocks noChangeAspect="1"/>
          </p:cNvPicPr>
          <p:nvPr/>
        </p:nvPicPr>
        <p:blipFill>
          <a:blip r:embed="rId4"/>
          <a:stretch>
            <a:fillRect/>
          </a:stretch>
        </p:blipFill>
        <p:spPr>
          <a:xfrm>
            <a:off x="4206240" y="1800225"/>
            <a:ext cx="365760" cy="365760"/>
          </a:xfrm>
          <a:prstGeom prst="rect">
            <a:avLst/>
          </a:prstGeom>
        </p:spPr>
      </p:pic>
      <p:sp>
        <p:nvSpPr>
          <p:cNvPr id="5" name="Shape 1"/>
          <p:cNvSpPr/>
          <p:nvPr/>
        </p:nvSpPr>
        <p:spPr>
          <a:xfrm>
            <a:off x="0" y="0"/>
            <a:ext cx="320040" cy="5143500"/>
          </a:xfrm>
          <a:prstGeom prst="rect">
            <a:avLst/>
          </a:prstGeom>
          <a:solidFill>
            <a:srgbClr val="1A6847"/>
          </a:solidFill>
          <a:ln w="12700">
            <a:solidFill>
              <a:srgbClr val="1A6847"/>
            </a:solidFill>
            <a:prstDash val="solid"/>
          </a:ln>
        </p:spPr>
      </p:sp>
      <p:sp>
        <p:nvSpPr>
          <p:cNvPr id="6" name="Shape 2"/>
          <p:cNvSpPr/>
          <p:nvPr/>
        </p:nvSpPr>
        <p:spPr>
          <a:xfrm>
            <a:off x="4114800" y="0"/>
            <a:ext cx="457200" cy="457200"/>
          </a:xfrm>
          <a:prstGeom prst="rect">
            <a:avLst/>
          </a:prstGeom>
          <a:solidFill>
            <a:srgbClr val="1A6847"/>
          </a:solidFill>
          <a:ln w="12700">
            <a:solidFill>
              <a:srgbClr val="1A6847"/>
            </a:solidFill>
            <a:prstDash val="solid"/>
          </a:ln>
        </p:spPr>
      </p:sp>
      <p:sp>
        <p:nvSpPr>
          <p:cNvPr id="7" name="Text 3"/>
          <p:cNvSpPr/>
          <p:nvPr/>
        </p:nvSpPr>
        <p:spPr>
          <a:xfrm>
            <a:off x="4114800" y="0"/>
            <a:ext cx="457200" cy="457200"/>
          </a:xfrm>
          <a:prstGeom prst="rect">
            <a:avLst/>
          </a:prstGeom>
          <a:noFill/>
          <a:ln/>
        </p:spPr>
        <p:txBody>
          <a:bodyPr wrap="square" rtlCol="0" anchor="t"/>
          <a:lstStyle/>
          <a:p>
            <a:pPr marL="0" indent="0" algn="ctr">
              <a:buNone/>
            </a:pPr>
            <a:r>
              <a:rPr lang="en-US" sz="1800" b="1" dirty="0">
                <a:solidFill>
                  <a:srgbClr val="FFD600"/>
                </a:solidFill>
                <a:latin typeface="Outfit" pitchFamily="34" charset="0"/>
                <a:ea typeface="Outfit" pitchFamily="34" charset="-122"/>
                <a:cs typeface="Outfit" pitchFamily="34" charset="-120"/>
              </a:rPr>
              <a:t>4</a:t>
            </a:r>
            <a:endParaRPr lang="en-US" sz="1800" dirty="0"/>
          </a:p>
        </p:txBody>
      </p:sp>
      <p:sp>
        <p:nvSpPr>
          <p:cNvPr id="8" name="Text 4"/>
          <p:cNvSpPr/>
          <p:nvPr/>
        </p:nvSpPr>
        <p:spPr>
          <a:xfrm>
            <a:off x="4114800" y="925830"/>
            <a:ext cx="4389120" cy="514350"/>
          </a:xfrm>
          <a:prstGeom prst="rect">
            <a:avLst/>
          </a:prstGeom>
          <a:noFill/>
          <a:ln/>
        </p:spPr>
        <p:txBody>
          <a:bodyPr wrap="square" rtlCol="0" anchor="ctr"/>
          <a:lstStyle/>
          <a:p>
            <a:pPr marL="0" indent="0">
              <a:buNone/>
            </a:pPr>
            <a:r>
              <a:rPr lang="en-US" sz="2800" b="1" dirty="0">
                <a:solidFill>
                  <a:srgbClr val="1A6847"/>
                </a:solidFill>
                <a:latin typeface="Outfit" pitchFamily="34" charset="0"/>
                <a:ea typeface="Outfit" pitchFamily="34" charset="-122"/>
                <a:cs typeface="Outfit" pitchFamily="34" charset="-120"/>
              </a:rPr>
              <a:t>Ideas and Innovation</a:t>
            </a:r>
            <a:endParaRPr lang="en-US" sz="2800" dirty="0"/>
          </a:p>
        </p:txBody>
      </p:sp>
      <p:sp>
        <p:nvSpPr>
          <p:cNvPr id="9" name="Text 5"/>
          <p:cNvSpPr/>
          <p:nvPr/>
        </p:nvSpPr>
        <p:spPr>
          <a:xfrm>
            <a:off x="4572000" y="1697355"/>
            <a:ext cx="3749040" cy="514350"/>
          </a:xfrm>
          <a:prstGeom prst="rect">
            <a:avLst/>
          </a:prstGeom>
          <a:noFill/>
          <a:ln/>
        </p:spPr>
        <p:txBody>
          <a:bodyPr wrap="square" rtlCol="0" anchor="ctr"/>
          <a:lstStyle/>
          <a:p>
            <a:pPr marL="0" indent="0">
              <a:buNone/>
            </a:pPr>
            <a:r>
              <a:rPr lang="en-US" sz="1600" b="1" dirty="0">
                <a:solidFill>
                  <a:srgbClr val="000000"/>
                </a:solidFill>
                <a:latin typeface="Outfit" pitchFamily="34" charset="0"/>
                <a:ea typeface="Outfit" pitchFamily="34" charset="-122"/>
                <a:cs typeface="Outfit" pitchFamily="34" charset="-120"/>
              </a:rPr>
              <a:t>Collaboration Breeds Creativity</a:t>
            </a:r>
            <a:endParaRPr lang="en-US" sz="1600" dirty="0"/>
          </a:p>
        </p:txBody>
      </p:sp>
      <p:sp>
        <p:nvSpPr>
          <p:cNvPr id="10" name="Text 6"/>
          <p:cNvSpPr/>
          <p:nvPr/>
        </p:nvSpPr>
        <p:spPr>
          <a:xfrm>
            <a:off x="4114800" y="2160270"/>
            <a:ext cx="4389120" cy="2314575"/>
          </a:xfrm>
          <a:prstGeom prst="rect">
            <a:avLst/>
          </a:prstGeom>
          <a:noFill/>
          <a:ln/>
        </p:spPr>
        <p:txBody>
          <a:bodyPr wrap="square" rtlCol="0" anchor="t"/>
          <a:lstStyle/>
          <a:p>
            <a:pPr marL="342900" indent="-342900" algn="just">
              <a:lnSpc>
                <a:spcPts val="2000"/>
              </a:lnSpc>
              <a:buSzPct val="100000"/>
              <a:buChar char="•"/>
            </a:pPr>
            <a:r>
              <a:rPr lang="en-US" sz="1200" dirty="0">
                <a:solidFill>
                  <a:srgbClr val="000000"/>
                </a:solidFill>
                <a:latin typeface="Outfit" pitchFamily="34" charset="0"/>
                <a:ea typeface="Outfit" pitchFamily="34" charset="-122"/>
                <a:cs typeface="Outfit" pitchFamily="34" charset="-120"/>
              </a:rPr>
              <a:t>Diverse ideas lead to innovative solutions, as people from different backgrounds contribute unique perspectives and experiences.
Collaboration among teenagers with different thoughts encourages critical thinking and problem-solving skills.
Understanding the value of diverse ideas prepares teens for future workplaces, where inclusivity drives success.
Encouraging open-mindedness in discussions can spark creativity, inspiring teenagers to become the next generation of innovators.</a:t>
            </a:r>
            <a:endParaRPr lang="en-US" sz="1200" dirty="0"/>
          </a:p>
        </p:txBody>
      </p:sp>
      <p:sp>
        <p:nvSpPr>
          <p:cNvPr id="11" name="Text 7"/>
          <p:cNvSpPr/>
          <p:nvPr/>
        </p:nvSpPr>
        <p:spPr>
          <a:xfrm>
            <a:off x="2743200" y="4754880"/>
            <a:ext cx="1828800" cy="457200"/>
          </a:xfrm>
          <a:prstGeom prst="rect">
            <a:avLst/>
          </a:prstGeom>
          <a:noFill/>
          <a:ln/>
        </p:spPr>
        <p:txBody>
          <a:bodyPr wrap="square" rtlCol="0" anchor="ctr"/>
          <a:lstStyle/>
          <a:p>
            <a:pPr marL="0" indent="0">
              <a:buNone/>
            </a:pPr>
            <a:r>
              <a:rPr lang="en-US" sz="800" u="sng" dirty="0">
                <a:solidFill>
                  <a:srgbClr val="FFFFFF"/>
                </a:solidFill>
                <a:hlinkClick r:id="rId5" tooltip="Pexel">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4" name="Image 1" descr="https://djgurnpwsdoqjscwqbsj.supabase.co/storage/v1/object/public/users_file_magicslides_io/grayscale_image.png"/>
          <p:cNvPicPr>
            <a:picLocks noChangeAspect="1"/>
          </p:cNvPicPr>
          <p:nvPr/>
        </p:nvPicPr>
        <p:blipFill>
          <a:blip r:embed="rId3"/>
          <a:stretch>
            <a:fillRect/>
          </a:stretch>
        </p:blipFill>
        <p:spPr>
          <a:xfrm>
            <a:off x="4206240" y="1800225"/>
            <a:ext cx="365760" cy="365760"/>
          </a:xfrm>
          <a:prstGeom prst="rect">
            <a:avLst/>
          </a:prstGeom>
        </p:spPr>
      </p:pic>
      <p:sp>
        <p:nvSpPr>
          <p:cNvPr id="5" name="Shape 1"/>
          <p:cNvSpPr/>
          <p:nvPr/>
        </p:nvSpPr>
        <p:spPr>
          <a:xfrm>
            <a:off x="0" y="0"/>
            <a:ext cx="320040" cy="5143500"/>
          </a:xfrm>
          <a:prstGeom prst="rect">
            <a:avLst/>
          </a:prstGeom>
          <a:solidFill>
            <a:srgbClr val="1A6847"/>
          </a:solidFill>
          <a:ln w="12700">
            <a:solidFill>
              <a:srgbClr val="1A6847"/>
            </a:solidFill>
            <a:prstDash val="solid"/>
          </a:ln>
        </p:spPr>
      </p:sp>
      <p:sp>
        <p:nvSpPr>
          <p:cNvPr id="6" name="Shape 2"/>
          <p:cNvSpPr/>
          <p:nvPr/>
        </p:nvSpPr>
        <p:spPr>
          <a:xfrm>
            <a:off x="4114800" y="0"/>
            <a:ext cx="457200" cy="457200"/>
          </a:xfrm>
          <a:prstGeom prst="rect">
            <a:avLst/>
          </a:prstGeom>
          <a:solidFill>
            <a:srgbClr val="1A6847"/>
          </a:solidFill>
          <a:ln w="12700">
            <a:solidFill>
              <a:srgbClr val="1A6847"/>
            </a:solidFill>
            <a:prstDash val="solid"/>
          </a:ln>
        </p:spPr>
      </p:sp>
      <p:sp>
        <p:nvSpPr>
          <p:cNvPr id="7" name="Text 3"/>
          <p:cNvSpPr/>
          <p:nvPr/>
        </p:nvSpPr>
        <p:spPr>
          <a:xfrm>
            <a:off x="4114800" y="0"/>
            <a:ext cx="457200" cy="457200"/>
          </a:xfrm>
          <a:prstGeom prst="rect">
            <a:avLst/>
          </a:prstGeom>
          <a:noFill/>
          <a:ln/>
        </p:spPr>
        <p:txBody>
          <a:bodyPr wrap="square" rtlCol="0" anchor="t"/>
          <a:lstStyle/>
          <a:p>
            <a:pPr marL="0" indent="0" algn="ctr">
              <a:buNone/>
            </a:pPr>
            <a:r>
              <a:rPr lang="en-US" sz="1800" b="1" dirty="0">
                <a:solidFill>
                  <a:srgbClr val="FFD600"/>
                </a:solidFill>
                <a:latin typeface="Outfit" pitchFamily="34" charset="0"/>
                <a:ea typeface="Outfit" pitchFamily="34" charset="-122"/>
                <a:cs typeface="Outfit" pitchFamily="34" charset="-120"/>
              </a:rPr>
              <a:t>5</a:t>
            </a:r>
            <a:endParaRPr lang="en-US" sz="1800" dirty="0"/>
          </a:p>
        </p:txBody>
      </p:sp>
      <p:sp>
        <p:nvSpPr>
          <p:cNvPr id="8" name="Text 4"/>
          <p:cNvSpPr/>
          <p:nvPr/>
        </p:nvSpPr>
        <p:spPr>
          <a:xfrm>
            <a:off x="4114800" y="925830"/>
            <a:ext cx="4389120" cy="514350"/>
          </a:xfrm>
          <a:prstGeom prst="rect">
            <a:avLst/>
          </a:prstGeom>
          <a:noFill/>
          <a:ln/>
        </p:spPr>
        <p:txBody>
          <a:bodyPr wrap="square" rtlCol="0" anchor="ctr"/>
          <a:lstStyle/>
          <a:p>
            <a:pPr marL="0" indent="0">
              <a:buNone/>
            </a:pPr>
            <a:r>
              <a:rPr lang="en-US" sz="2800" b="1" dirty="0">
                <a:solidFill>
                  <a:srgbClr val="1A6847"/>
                </a:solidFill>
                <a:latin typeface="Outfit" pitchFamily="34" charset="0"/>
                <a:ea typeface="Outfit" pitchFamily="34" charset="-122"/>
                <a:cs typeface="Outfit" pitchFamily="34" charset="-120"/>
              </a:rPr>
              <a:t>Building Tolerance</a:t>
            </a:r>
            <a:endParaRPr lang="en-US" sz="2800" dirty="0"/>
          </a:p>
        </p:txBody>
      </p:sp>
      <p:sp>
        <p:nvSpPr>
          <p:cNvPr id="9" name="Text 5"/>
          <p:cNvSpPr/>
          <p:nvPr/>
        </p:nvSpPr>
        <p:spPr>
          <a:xfrm>
            <a:off x="4572000" y="1697355"/>
            <a:ext cx="3749040" cy="514350"/>
          </a:xfrm>
          <a:prstGeom prst="rect">
            <a:avLst/>
          </a:prstGeom>
          <a:noFill/>
          <a:ln/>
        </p:spPr>
        <p:txBody>
          <a:bodyPr wrap="square" rtlCol="0" anchor="ctr"/>
          <a:lstStyle/>
          <a:p>
            <a:pPr marL="0" indent="0">
              <a:buNone/>
            </a:pPr>
            <a:r>
              <a:rPr lang="en-US" sz="1600" b="1" dirty="0">
                <a:solidFill>
                  <a:srgbClr val="000000"/>
                </a:solidFill>
                <a:latin typeface="Outfit" pitchFamily="34" charset="0"/>
                <a:ea typeface="Outfit" pitchFamily="34" charset="-122"/>
                <a:cs typeface="Outfit" pitchFamily="34" charset="-120"/>
              </a:rPr>
              <a:t>Ways to Foster Acceptance</a:t>
            </a:r>
            <a:endParaRPr lang="en-US" sz="1600" dirty="0"/>
          </a:p>
        </p:txBody>
      </p:sp>
      <p:sp>
        <p:nvSpPr>
          <p:cNvPr id="10" name="Text 6"/>
          <p:cNvSpPr/>
          <p:nvPr/>
        </p:nvSpPr>
        <p:spPr>
          <a:xfrm>
            <a:off x="4114800" y="2160270"/>
            <a:ext cx="4389120" cy="2314575"/>
          </a:xfrm>
          <a:prstGeom prst="rect">
            <a:avLst/>
          </a:prstGeom>
          <a:noFill/>
          <a:ln/>
        </p:spPr>
        <p:txBody>
          <a:bodyPr wrap="square" rtlCol="0" anchor="t"/>
          <a:lstStyle/>
          <a:p>
            <a:pPr marL="342900" indent="-342900" algn="just">
              <a:lnSpc>
                <a:spcPts val="2000"/>
              </a:lnSpc>
              <a:buSzPct val="100000"/>
              <a:buChar char="•"/>
            </a:pPr>
            <a:r>
              <a:rPr lang="en-US" sz="1200" dirty="0">
                <a:solidFill>
                  <a:srgbClr val="000000"/>
                </a:solidFill>
                <a:latin typeface="Outfit" pitchFamily="34" charset="0"/>
                <a:ea typeface="Outfit" pitchFamily="34" charset="-122"/>
                <a:cs typeface="Outfit" pitchFamily="34" charset="-120"/>
              </a:rPr>
              <a:t>Promoting respectful dialogues helps teenagers understand different viewpoints, creating a foundation for tolerance and acceptance.
Engaging in community service with diverse groups fosters connections and reduces biases among teenagers.
Participating in cultural events allows teenagers to experience and appreciate diversity firsthand.
Encouraging empathy and kindness equips teenagers to handle conflicts with understanding rather than aggression.</a:t>
            </a:r>
            <a:endParaRPr lang="en-US" sz="1200" dirty="0"/>
          </a:p>
        </p:txBody>
      </p:sp>
      <p:sp>
        <p:nvSpPr>
          <p:cNvPr id="11" name="Text 7"/>
          <p:cNvSpPr/>
          <p:nvPr/>
        </p:nvSpPr>
        <p:spPr>
          <a:xfrm>
            <a:off x="2743200" y="4754880"/>
            <a:ext cx="1828800" cy="457200"/>
          </a:xfrm>
          <a:prstGeom prst="rect">
            <a:avLst/>
          </a:prstGeom>
          <a:noFill/>
          <a:ln/>
        </p:spPr>
        <p:txBody>
          <a:bodyPr wrap="square" rtlCol="0" anchor="ctr"/>
          <a:lstStyle/>
          <a:p>
            <a:pPr marL="0" indent="0">
              <a:buNone/>
            </a:pPr>
            <a:r>
              <a:rPr lang="en-US" sz="800" u="sng" dirty="0">
                <a:solidFill>
                  <a:srgbClr val="FFFFFF"/>
                </a:solidFill>
                <a:hlinkClick r:id="rId4" tooltip="Pexel">
                  <a:extLst>
                    <a:ext uri="{A12FA001-AC4F-418D-AE19-62706E023703}">
                      <ahyp:hlinkClr xmlns:ahyp="http://schemas.microsoft.com/office/drawing/2018/hyperlinkcolor" val="tx"/>
                    </a:ext>
                  </a:extLst>
                </a:hlinkClick>
              </a:rPr>
              <a:t>Photo by Pexels</a:t>
            </a:r>
            <a:endParaRPr lang="en-US" sz="800" dirty="0"/>
          </a:p>
        </p:txBody>
      </p:sp>
      <p:pic>
        <p:nvPicPr>
          <p:cNvPr id="13" name="Picture 12">
            <a:extLst>
              <a:ext uri="{FF2B5EF4-FFF2-40B4-BE49-F238E27FC236}">
                <a16:creationId xmlns:a16="http://schemas.microsoft.com/office/drawing/2014/main" id="{F0CD66BE-48F4-5ED3-3EF2-49F55EA3CCCB}"/>
              </a:ext>
            </a:extLst>
          </p:cNvPr>
          <p:cNvPicPr>
            <a:picLocks noChangeAspect="1"/>
          </p:cNvPicPr>
          <p:nvPr/>
        </p:nvPicPr>
        <p:blipFill>
          <a:blip r:embed="rId5"/>
          <a:stretch>
            <a:fillRect/>
          </a:stretch>
        </p:blipFill>
        <p:spPr>
          <a:xfrm>
            <a:off x="320040" y="0"/>
            <a:ext cx="3432429" cy="5143500"/>
          </a:xfrm>
          <a:prstGeom prst="rect">
            <a:avLst/>
          </a:prstGeom>
        </p:spPr>
      </p:pic>
      <p:sp>
        <p:nvSpPr>
          <p:cNvPr id="14" name="Text 7">
            <a:extLst>
              <a:ext uri="{FF2B5EF4-FFF2-40B4-BE49-F238E27FC236}">
                <a16:creationId xmlns:a16="http://schemas.microsoft.com/office/drawing/2014/main" id="{C6113D33-4F76-441F-60A7-91FB82A6C581}"/>
              </a:ext>
            </a:extLst>
          </p:cNvPr>
          <p:cNvSpPr/>
          <p:nvPr/>
        </p:nvSpPr>
        <p:spPr>
          <a:xfrm>
            <a:off x="2788920" y="4754880"/>
            <a:ext cx="1828800" cy="457200"/>
          </a:xfrm>
          <a:prstGeom prst="rect">
            <a:avLst/>
          </a:prstGeom>
          <a:noFill/>
          <a:ln/>
        </p:spPr>
        <p:txBody>
          <a:bodyPr wrap="square" rtlCol="0" anchor="ctr"/>
          <a:lstStyle/>
          <a:p>
            <a:pPr marL="0" indent="0">
              <a:buNone/>
            </a:pPr>
            <a:r>
              <a:rPr lang="en-US" sz="800" u="sng" dirty="0">
                <a:solidFill>
                  <a:srgbClr val="FFFFFF"/>
                </a:solidFill>
                <a:hlinkClick r:id="rId4" tooltip="Pexel">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images.pexels.com/photos/5537943/pexels-photo-5537943.jpeg?auto=compress&amp;cs=tinysrgb&amp;fit=crop&amp;h=1200&amp;w=800"/>
          <p:cNvPicPr>
            <a:picLocks noChangeAspect="1"/>
          </p:cNvPicPr>
          <p:nvPr/>
        </p:nvPicPr>
        <p:blipFill>
          <a:blip r:embed="rId3"/>
          <a:stretch>
            <a:fillRect/>
          </a:stretch>
        </p:blipFill>
        <p:spPr>
          <a:xfrm>
            <a:off x="320040" y="0"/>
            <a:ext cx="3337560" cy="5143500"/>
          </a:xfrm>
          <a:prstGeom prst="rect">
            <a:avLst/>
          </a:prstGeom>
        </p:spPr>
      </p:pic>
      <p:pic>
        <p:nvPicPr>
          <p:cNvPr id="4" name="Image 1" descr="https://djgurnpwsdoqjscwqbsj.supabase.co/storage/v1/object/public/users_file_magicslides_io/grayscale_image.png"/>
          <p:cNvPicPr>
            <a:picLocks noChangeAspect="1"/>
          </p:cNvPicPr>
          <p:nvPr/>
        </p:nvPicPr>
        <p:blipFill>
          <a:blip r:embed="rId4"/>
          <a:stretch>
            <a:fillRect/>
          </a:stretch>
        </p:blipFill>
        <p:spPr>
          <a:xfrm>
            <a:off x="4206240" y="1800225"/>
            <a:ext cx="365760" cy="365760"/>
          </a:xfrm>
          <a:prstGeom prst="rect">
            <a:avLst/>
          </a:prstGeom>
        </p:spPr>
      </p:pic>
      <p:sp>
        <p:nvSpPr>
          <p:cNvPr id="5" name="Shape 1"/>
          <p:cNvSpPr/>
          <p:nvPr/>
        </p:nvSpPr>
        <p:spPr>
          <a:xfrm>
            <a:off x="0" y="0"/>
            <a:ext cx="320040" cy="5143500"/>
          </a:xfrm>
          <a:prstGeom prst="rect">
            <a:avLst/>
          </a:prstGeom>
          <a:solidFill>
            <a:srgbClr val="1A6847"/>
          </a:solidFill>
          <a:ln w="12700">
            <a:solidFill>
              <a:srgbClr val="1A6847"/>
            </a:solidFill>
            <a:prstDash val="solid"/>
          </a:ln>
        </p:spPr>
      </p:sp>
      <p:sp>
        <p:nvSpPr>
          <p:cNvPr id="6" name="Shape 2"/>
          <p:cNvSpPr/>
          <p:nvPr/>
        </p:nvSpPr>
        <p:spPr>
          <a:xfrm>
            <a:off x="4114800" y="0"/>
            <a:ext cx="457200" cy="457200"/>
          </a:xfrm>
          <a:prstGeom prst="rect">
            <a:avLst/>
          </a:prstGeom>
          <a:solidFill>
            <a:srgbClr val="1A6847"/>
          </a:solidFill>
          <a:ln w="12700">
            <a:solidFill>
              <a:srgbClr val="1A6847"/>
            </a:solidFill>
            <a:prstDash val="solid"/>
          </a:ln>
        </p:spPr>
      </p:sp>
      <p:sp>
        <p:nvSpPr>
          <p:cNvPr id="7" name="Text 3"/>
          <p:cNvSpPr/>
          <p:nvPr/>
        </p:nvSpPr>
        <p:spPr>
          <a:xfrm>
            <a:off x="4114800" y="0"/>
            <a:ext cx="457200" cy="457200"/>
          </a:xfrm>
          <a:prstGeom prst="rect">
            <a:avLst/>
          </a:prstGeom>
          <a:noFill/>
          <a:ln/>
        </p:spPr>
        <p:txBody>
          <a:bodyPr wrap="square" rtlCol="0" anchor="t"/>
          <a:lstStyle/>
          <a:p>
            <a:pPr marL="0" indent="0" algn="ctr">
              <a:buNone/>
            </a:pPr>
            <a:r>
              <a:rPr lang="en-US" sz="1800" b="1" dirty="0">
                <a:solidFill>
                  <a:srgbClr val="FFD600"/>
                </a:solidFill>
                <a:latin typeface="Outfit" pitchFamily="34" charset="0"/>
                <a:ea typeface="Outfit" pitchFamily="34" charset="-122"/>
                <a:cs typeface="Outfit" pitchFamily="34" charset="-120"/>
              </a:rPr>
              <a:t>6</a:t>
            </a:r>
            <a:endParaRPr lang="en-US" sz="1800" dirty="0"/>
          </a:p>
        </p:txBody>
      </p:sp>
      <p:sp>
        <p:nvSpPr>
          <p:cNvPr id="8" name="Text 4"/>
          <p:cNvSpPr/>
          <p:nvPr/>
        </p:nvSpPr>
        <p:spPr>
          <a:xfrm>
            <a:off x="4114800" y="925830"/>
            <a:ext cx="4389120" cy="514350"/>
          </a:xfrm>
          <a:prstGeom prst="rect">
            <a:avLst/>
          </a:prstGeom>
          <a:noFill/>
          <a:ln/>
        </p:spPr>
        <p:txBody>
          <a:bodyPr wrap="square" rtlCol="0" anchor="ctr"/>
          <a:lstStyle/>
          <a:p>
            <a:pPr marL="0" indent="0">
              <a:buNone/>
            </a:pPr>
            <a:r>
              <a:rPr lang="en-US" sz="2800" b="1" dirty="0">
                <a:solidFill>
                  <a:srgbClr val="1A6847"/>
                </a:solidFill>
                <a:latin typeface="Outfit" pitchFamily="34" charset="0"/>
                <a:ea typeface="Outfit" pitchFamily="34" charset="-122"/>
                <a:cs typeface="Outfit" pitchFamily="34" charset="-120"/>
              </a:rPr>
              <a:t>The Role of Education</a:t>
            </a:r>
            <a:endParaRPr lang="en-US" sz="2800" dirty="0"/>
          </a:p>
        </p:txBody>
      </p:sp>
      <p:sp>
        <p:nvSpPr>
          <p:cNvPr id="9" name="Text 5"/>
          <p:cNvSpPr/>
          <p:nvPr/>
        </p:nvSpPr>
        <p:spPr>
          <a:xfrm>
            <a:off x="4572000" y="1697355"/>
            <a:ext cx="3749040" cy="514350"/>
          </a:xfrm>
          <a:prstGeom prst="rect">
            <a:avLst/>
          </a:prstGeom>
          <a:noFill/>
          <a:ln/>
        </p:spPr>
        <p:txBody>
          <a:bodyPr wrap="square" rtlCol="0" anchor="ctr"/>
          <a:lstStyle/>
          <a:p>
            <a:pPr marL="0" indent="0">
              <a:buNone/>
            </a:pPr>
            <a:r>
              <a:rPr lang="en-US" sz="1600" b="1" dirty="0">
                <a:solidFill>
                  <a:srgbClr val="000000"/>
                </a:solidFill>
                <a:latin typeface="Outfit" pitchFamily="34" charset="0"/>
                <a:ea typeface="Outfit" pitchFamily="34" charset="-122"/>
                <a:cs typeface="Outfit" pitchFamily="34" charset="-120"/>
              </a:rPr>
              <a:t>Learning about Diversity</a:t>
            </a:r>
            <a:endParaRPr lang="en-US" sz="1600" dirty="0"/>
          </a:p>
        </p:txBody>
      </p:sp>
      <p:sp>
        <p:nvSpPr>
          <p:cNvPr id="10" name="Text 6"/>
          <p:cNvSpPr/>
          <p:nvPr/>
        </p:nvSpPr>
        <p:spPr>
          <a:xfrm>
            <a:off x="4114800" y="2160270"/>
            <a:ext cx="4389120" cy="2314575"/>
          </a:xfrm>
          <a:prstGeom prst="rect">
            <a:avLst/>
          </a:prstGeom>
          <a:noFill/>
          <a:ln/>
        </p:spPr>
        <p:txBody>
          <a:bodyPr wrap="square" rtlCol="0" anchor="t"/>
          <a:lstStyle/>
          <a:p>
            <a:pPr marL="342900" indent="-342900" algn="just">
              <a:lnSpc>
                <a:spcPts val="2000"/>
              </a:lnSpc>
              <a:buSzPct val="100000"/>
              <a:buChar char="•"/>
            </a:pPr>
            <a:r>
              <a:rPr lang="en-US" sz="1200" dirty="0">
                <a:solidFill>
                  <a:srgbClr val="000000"/>
                </a:solidFill>
                <a:latin typeface="Outfit" pitchFamily="34" charset="0"/>
                <a:ea typeface="Outfit" pitchFamily="34" charset="-122"/>
                <a:cs typeface="Outfit" pitchFamily="34" charset="-120"/>
              </a:rPr>
              <a:t>Educational institutions must prioritize diversity education, fostering an environment where every student feels valued and included.
Incorporating diverse perspectives into curricula prepares teenagers for a globalized world, encouraging acceptance and understanding.
Teachers play a vital role in modeling behaviors of tolerance and respect, setting an example for students to follow.
Encouraging critical discussions about diversity prepares teenagers to navigate complex social landscapes responsibly.</a:t>
            </a:r>
            <a:endParaRPr lang="en-US" sz="1200" dirty="0"/>
          </a:p>
        </p:txBody>
      </p:sp>
      <p:sp>
        <p:nvSpPr>
          <p:cNvPr id="11" name="Text 7"/>
          <p:cNvSpPr/>
          <p:nvPr/>
        </p:nvSpPr>
        <p:spPr>
          <a:xfrm>
            <a:off x="2743200" y="4754880"/>
            <a:ext cx="1828800" cy="457200"/>
          </a:xfrm>
          <a:prstGeom prst="rect">
            <a:avLst/>
          </a:prstGeom>
          <a:noFill/>
          <a:ln/>
        </p:spPr>
        <p:txBody>
          <a:bodyPr wrap="square" rtlCol="0" anchor="ctr"/>
          <a:lstStyle/>
          <a:p>
            <a:pPr marL="0" indent="0">
              <a:buNone/>
            </a:pPr>
            <a:r>
              <a:rPr lang="en-US" sz="800" u="sng" dirty="0">
                <a:solidFill>
                  <a:srgbClr val="FFFFFF"/>
                </a:solidFill>
                <a:hlinkClick r:id="rId5" tooltip="Pexel">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images.pexels.com/photos/7563690/pexels-photo-7563690.jpeg?auto=compress&amp;cs=tinysrgb&amp;fit=crop&amp;h=1200&amp;w=800"/>
          <p:cNvPicPr>
            <a:picLocks noChangeAspect="1"/>
          </p:cNvPicPr>
          <p:nvPr/>
        </p:nvPicPr>
        <p:blipFill>
          <a:blip r:embed="rId3"/>
          <a:stretch>
            <a:fillRect/>
          </a:stretch>
        </p:blipFill>
        <p:spPr>
          <a:xfrm>
            <a:off x="320040" y="0"/>
            <a:ext cx="3337560" cy="5143500"/>
          </a:xfrm>
          <a:prstGeom prst="rect">
            <a:avLst/>
          </a:prstGeom>
        </p:spPr>
      </p:pic>
      <p:pic>
        <p:nvPicPr>
          <p:cNvPr id="4" name="Image 1" descr="https://djgurnpwsdoqjscwqbsj.supabase.co/storage/v1/object/public/users_file_magicslides_io/grayscale_image.png"/>
          <p:cNvPicPr>
            <a:picLocks noChangeAspect="1"/>
          </p:cNvPicPr>
          <p:nvPr/>
        </p:nvPicPr>
        <p:blipFill>
          <a:blip r:embed="rId4"/>
          <a:stretch>
            <a:fillRect/>
          </a:stretch>
        </p:blipFill>
        <p:spPr>
          <a:xfrm>
            <a:off x="4206240" y="1800225"/>
            <a:ext cx="365760" cy="365760"/>
          </a:xfrm>
          <a:prstGeom prst="rect">
            <a:avLst/>
          </a:prstGeom>
        </p:spPr>
      </p:pic>
      <p:sp>
        <p:nvSpPr>
          <p:cNvPr id="5" name="Shape 1"/>
          <p:cNvSpPr/>
          <p:nvPr/>
        </p:nvSpPr>
        <p:spPr>
          <a:xfrm>
            <a:off x="0" y="0"/>
            <a:ext cx="320040" cy="5143500"/>
          </a:xfrm>
          <a:prstGeom prst="rect">
            <a:avLst/>
          </a:prstGeom>
          <a:solidFill>
            <a:srgbClr val="1A6847"/>
          </a:solidFill>
          <a:ln w="12700">
            <a:solidFill>
              <a:srgbClr val="1A6847"/>
            </a:solidFill>
            <a:prstDash val="solid"/>
          </a:ln>
        </p:spPr>
      </p:sp>
      <p:sp>
        <p:nvSpPr>
          <p:cNvPr id="6" name="Shape 2"/>
          <p:cNvSpPr/>
          <p:nvPr/>
        </p:nvSpPr>
        <p:spPr>
          <a:xfrm>
            <a:off x="4114800" y="0"/>
            <a:ext cx="457200" cy="457200"/>
          </a:xfrm>
          <a:prstGeom prst="rect">
            <a:avLst/>
          </a:prstGeom>
          <a:solidFill>
            <a:srgbClr val="1A6847"/>
          </a:solidFill>
          <a:ln w="12700">
            <a:solidFill>
              <a:srgbClr val="1A6847"/>
            </a:solidFill>
            <a:prstDash val="solid"/>
          </a:ln>
        </p:spPr>
      </p:sp>
      <p:sp>
        <p:nvSpPr>
          <p:cNvPr id="7" name="Text 3"/>
          <p:cNvSpPr/>
          <p:nvPr/>
        </p:nvSpPr>
        <p:spPr>
          <a:xfrm>
            <a:off x="4114800" y="0"/>
            <a:ext cx="457200" cy="457200"/>
          </a:xfrm>
          <a:prstGeom prst="rect">
            <a:avLst/>
          </a:prstGeom>
          <a:noFill/>
          <a:ln/>
        </p:spPr>
        <p:txBody>
          <a:bodyPr wrap="square" rtlCol="0" anchor="t"/>
          <a:lstStyle/>
          <a:p>
            <a:pPr marL="0" indent="0" algn="ctr">
              <a:buNone/>
            </a:pPr>
            <a:r>
              <a:rPr lang="en-US" sz="1800" b="1" dirty="0">
                <a:solidFill>
                  <a:srgbClr val="FFD600"/>
                </a:solidFill>
                <a:latin typeface="Outfit" pitchFamily="34" charset="0"/>
                <a:ea typeface="Outfit" pitchFamily="34" charset="-122"/>
                <a:cs typeface="Outfit" pitchFamily="34" charset="-120"/>
              </a:rPr>
              <a:t>7</a:t>
            </a:r>
            <a:endParaRPr lang="en-US" sz="1800" dirty="0"/>
          </a:p>
        </p:txBody>
      </p:sp>
      <p:sp>
        <p:nvSpPr>
          <p:cNvPr id="8" name="Text 4"/>
          <p:cNvSpPr/>
          <p:nvPr/>
        </p:nvSpPr>
        <p:spPr>
          <a:xfrm>
            <a:off x="4114800" y="925830"/>
            <a:ext cx="4389120" cy="514350"/>
          </a:xfrm>
          <a:prstGeom prst="rect">
            <a:avLst/>
          </a:prstGeom>
          <a:noFill/>
          <a:ln/>
        </p:spPr>
        <p:txBody>
          <a:bodyPr wrap="square" rtlCol="0" anchor="ctr"/>
          <a:lstStyle/>
          <a:p>
            <a:pPr marL="0" indent="0">
              <a:buNone/>
            </a:pPr>
            <a:r>
              <a:rPr lang="en-US" sz="2800" b="1" dirty="0">
                <a:solidFill>
                  <a:srgbClr val="1A6847"/>
                </a:solidFill>
                <a:latin typeface="Outfit" pitchFamily="34" charset="0"/>
                <a:ea typeface="Outfit" pitchFamily="34" charset="-122"/>
                <a:cs typeface="Outfit" pitchFamily="34" charset="-120"/>
              </a:rPr>
              <a:t>Media Influence</a:t>
            </a:r>
            <a:endParaRPr lang="en-US" sz="2800" dirty="0"/>
          </a:p>
        </p:txBody>
      </p:sp>
      <p:sp>
        <p:nvSpPr>
          <p:cNvPr id="9" name="Text 5"/>
          <p:cNvSpPr/>
          <p:nvPr/>
        </p:nvSpPr>
        <p:spPr>
          <a:xfrm>
            <a:off x="4572000" y="1697355"/>
            <a:ext cx="3749040" cy="514350"/>
          </a:xfrm>
          <a:prstGeom prst="rect">
            <a:avLst/>
          </a:prstGeom>
          <a:noFill/>
          <a:ln/>
        </p:spPr>
        <p:txBody>
          <a:bodyPr wrap="square" rtlCol="0" anchor="ctr"/>
          <a:lstStyle/>
          <a:p>
            <a:pPr marL="0" indent="0">
              <a:buNone/>
            </a:pPr>
            <a:r>
              <a:rPr lang="en-US" sz="1600" b="1" dirty="0">
                <a:solidFill>
                  <a:srgbClr val="000000"/>
                </a:solidFill>
                <a:latin typeface="Outfit" pitchFamily="34" charset="0"/>
                <a:ea typeface="Outfit" pitchFamily="34" charset="-122"/>
                <a:cs typeface="Outfit" pitchFamily="34" charset="-120"/>
              </a:rPr>
              <a:t>Shaping Perceptions</a:t>
            </a:r>
            <a:endParaRPr lang="en-US" sz="1600" dirty="0"/>
          </a:p>
        </p:txBody>
      </p:sp>
      <p:sp>
        <p:nvSpPr>
          <p:cNvPr id="10" name="Text 6"/>
          <p:cNvSpPr/>
          <p:nvPr/>
        </p:nvSpPr>
        <p:spPr>
          <a:xfrm>
            <a:off x="4114800" y="2160270"/>
            <a:ext cx="4389120" cy="2314575"/>
          </a:xfrm>
          <a:prstGeom prst="rect">
            <a:avLst/>
          </a:prstGeom>
          <a:noFill/>
          <a:ln/>
        </p:spPr>
        <p:txBody>
          <a:bodyPr wrap="square" rtlCol="0" anchor="t"/>
          <a:lstStyle/>
          <a:p>
            <a:pPr marL="342900" indent="-342900" algn="just">
              <a:lnSpc>
                <a:spcPts val="2000"/>
              </a:lnSpc>
              <a:buSzPct val="100000"/>
              <a:buChar char="•"/>
            </a:pPr>
            <a:r>
              <a:rPr lang="en-US" sz="1200" dirty="0">
                <a:solidFill>
                  <a:srgbClr val="000000"/>
                </a:solidFill>
                <a:latin typeface="Outfit" pitchFamily="34" charset="0"/>
                <a:ea typeface="Outfit" pitchFamily="34" charset="-122"/>
                <a:cs typeface="Outfit" pitchFamily="34" charset="-120"/>
              </a:rPr>
              <a:t>Media plays a powerful role in shaping perceptions of diversity; inclusive representation can promote understanding and acceptance.
Encouraging critical consumption of media helps teenagers recognize biases and stereotypes that may exist.
Advocating for diverse stories in media can foster empathy and greater appreciation for different experiences.
Teenagers can be empowered to be change-makers, amplifying diverse voices in their communities.</a:t>
            </a:r>
            <a:endParaRPr lang="en-US" sz="1200" dirty="0"/>
          </a:p>
        </p:txBody>
      </p:sp>
      <p:sp>
        <p:nvSpPr>
          <p:cNvPr id="11" name="Text 7"/>
          <p:cNvSpPr/>
          <p:nvPr/>
        </p:nvSpPr>
        <p:spPr>
          <a:xfrm>
            <a:off x="2743200" y="4754880"/>
            <a:ext cx="1828800" cy="457200"/>
          </a:xfrm>
          <a:prstGeom prst="rect">
            <a:avLst/>
          </a:prstGeom>
          <a:noFill/>
          <a:ln/>
        </p:spPr>
        <p:txBody>
          <a:bodyPr wrap="square" rtlCol="0" anchor="ctr"/>
          <a:lstStyle/>
          <a:p>
            <a:pPr marL="0" indent="0">
              <a:buNone/>
            </a:pPr>
            <a:r>
              <a:rPr lang="en-US" sz="800" u="sng" dirty="0">
                <a:solidFill>
                  <a:srgbClr val="FFFFFF"/>
                </a:solidFill>
                <a:hlinkClick r:id="rId5" tooltip="Pexel">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images.pexels.com/photos/5138168/pexels-photo-5138168.jpeg?auto=compress&amp;cs=tinysrgb&amp;fit=crop&amp;h=1200&amp;w=800"/>
          <p:cNvPicPr>
            <a:picLocks noChangeAspect="1"/>
          </p:cNvPicPr>
          <p:nvPr/>
        </p:nvPicPr>
        <p:blipFill>
          <a:blip r:embed="rId3"/>
          <a:stretch>
            <a:fillRect/>
          </a:stretch>
        </p:blipFill>
        <p:spPr>
          <a:xfrm>
            <a:off x="320040" y="0"/>
            <a:ext cx="3337560" cy="5143500"/>
          </a:xfrm>
          <a:prstGeom prst="rect">
            <a:avLst/>
          </a:prstGeom>
        </p:spPr>
      </p:pic>
      <p:pic>
        <p:nvPicPr>
          <p:cNvPr id="4" name="Image 1" descr="https://djgurnpwsdoqjscwqbsj.supabase.co/storage/v1/object/public/users_file_magicslides_io/grayscale_image.png"/>
          <p:cNvPicPr>
            <a:picLocks noChangeAspect="1"/>
          </p:cNvPicPr>
          <p:nvPr/>
        </p:nvPicPr>
        <p:blipFill>
          <a:blip r:embed="rId4"/>
          <a:stretch>
            <a:fillRect/>
          </a:stretch>
        </p:blipFill>
        <p:spPr>
          <a:xfrm>
            <a:off x="4206240" y="1800225"/>
            <a:ext cx="365760" cy="365760"/>
          </a:xfrm>
          <a:prstGeom prst="rect">
            <a:avLst/>
          </a:prstGeom>
        </p:spPr>
      </p:pic>
      <p:sp>
        <p:nvSpPr>
          <p:cNvPr id="5" name="Shape 1"/>
          <p:cNvSpPr/>
          <p:nvPr/>
        </p:nvSpPr>
        <p:spPr>
          <a:xfrm>
            <a:off x="0" y="0"/>
            <a:ext cx="320040" cy="5143500"/>
          </a:xfrm>
          <a:prstGeom prst="rect">
            <a:avLst/>
          </a:prstGeom>
          <a:solidFill>
            <a:srgbClr val="1A6847"/>
          </a:solidFill>
          <a:ln w="12700">
            <a:solidFill>
              <a:srgbClr val="1A6847"/>
            </a:solidFill>
            <a:prstDash val="solid"/>
          </a:ln>
        </p:spPr>
      </p:sp>
      <p:sp>
        <p:nvSpPr>
          <p:cNvPr id="6" name="Shape 2"/>
          <p:cNvSpPr/>
          <p:nvPr/>
        </p:nvSpPr>
        <p:spPr>
          <a:xfrm>
            <a:off x="4114800" y="0"/>
            <a:ext cx="457200" cy="457200"/>
          </a:xfrm>
          <a:prstGeom prst="rect">
            <a:avLst/>
          </a:prstGeom>
          <a:solidFill>
            <a:srgbClr val="1A6847"/>
          </a:solidFill>
          <a:ln w="12700">
            <a:solidFill>
              <a:srgbClr val="1A6847"/>
            </a:solidFill>
            <a:prstDash val="solid"/>
          </a:ln>
        </p:spPr>
      </p:sp>
      <p:sp>
        <p:nvSpPr>
          <p:cNvPr id="7" name="Text 3"/>
          <p:cNvSpPr/>
          <p:nvPr/>
        </p:nvSpPr>
        <p:spPr>
          <a:xfrm>
            <a:off x="4114800" y="0"/>
            <a:ext cx="457200" cy="457200"/>
          </a:xfrm>
          <a:prstGeom prst="rect">
            <a:avLst/>
          </a:prstGeom>
          <a:noFill/>
          <a:ln/>
        </p:spPr>
        <p:txBody>
          <a:bodyPr wrap="square" rtlCol="0" anchor="t"/>
          <a:lstStyle/>
          <a:p>
            <a:pPr marL="0" indent="0" algn="ctr">
              <a:buNone/>
            </a:pPr>
            <a:r>
              <a:rPr lang="en-US" sz="1800" b="1" dirty="0">
                <a:solidFill>
                  <a:srgbClr val="FFD600"/>
                </a:solidFill>
                <a:latin typeface="Outfit" pitchFamily="34" charset="0"/>
                <a:ea typeface="Outfit" pitchFamily="34" charset="-122"/>
                <a:cs typeface="Outfit" pitchFamily="34" charset="-120"/>
              </a:rPr>
              <a:t>8</a:t>
            </a:r>
            <a:endParaRPr lang="en-US" sz="1800" dirty="0"/>
          </a:p>
        </p:txBody>
      </p:sp>
      <p:sp>
        <p:nvSpPr>
          <p:cNvPr id="8" name="Text 4"/>
          <p:cNvSpPr/>
          <p:nvPr/>
        </p:nvSpPr>
        <p:spPr>
          <a:xfrm>
            <a:off x="4114800" y="925830"/>
            <a:ext cx="4389120" cy="514350"/>
          </a:xfrm>
          <a:prstGeom prst="rect">
            <a:avLst/>
          </a:prstGeom>
          <a:noFill/>
          <a:ln/>
        </p:spPr>
        <p:txBody>
          <a:bodyPr wrap="square" rtlCol="0" anchor="ctr"/>
          <a:lstStyle/>
          <a:p>
            <a:pPr marL="0" indent="0">
              <a:buNone/>
            </a:pPr>
            <a:r>
              <a:rPr lang="en-US" sz="2800" b="1" dirty="0">
                <a:solidFill>
                  <a:srgbClr val="1A6847"/>
                </a:solidFill>
                <a:latin typeface="Outfit" pitchFamily="34" charset="0"/>
                <a:ea typeface="Outfit" pitchFamily="34" charset="-122"/>
                <a:cs typeface="Outfit" pitchFamily="34" charset="-120"/>
              </a:rPr>
              <a:t>Global Citizenship</a:t>
            </a:r>
            <a:endParaRPr lang="en-US" sz="2800" dirty="0"/>
          </a:p>
        </p:txBody>
      </p:sp>
      <p:sp>
        <p:nvSpPr>
          <p:cNvPr id="9" name="Text 5"/>
          <p:cNvSpPr/>
          <p:nvPr/>
        </p:nvSpPr>
        <p:spPr>
          <a:xfrm>
            <a:off x="4572000" y="1697355"/>
            <a:ext cx="3749040" cy="514350"/>
          </a:xfrm>
          <a:prstGeom prst="rect">
            <a:avLst/>
          </a:prstGeom>
          <a:noFill/>
          <a:ln/>
        </p:spPr>
        <p:txBody>
          <a:bodyPr wrap="square" rtlCol="0" anchor="ctr"/>
          <a:lstStyle/>
          <a:p>
            <a:pPr marL="0" indent="0">
              <a:buNone/>
            </a:pPr>
            <a:r>
              <a:rPr lang="en-US" sz="1600" b="1" dirty="0">
                <a:solidFill>
                  <a:srgbClr val="000000"/>
                </a:solidFill>
                <a:latin typeface="Outfit" pitchFamily="34" charset="0"/>
                <a:ea typeface="Outfit" pitchFamily="34" charset="-122"/>
                <a:cs typeface="Outfit" pitchFamily="34" charset="-120"/>
              </a:rPr>
              <a:t>Belonging to One World</a:t>
            </a:r>
            <a:endParaRPr lang="en-US" sz="1600" dirty="0"/>
          </a:p>
        </p:txBody>
      </p:sp>
      <p:sp>
        <p:nvSpPr>
          <p:cNvPr id="10" name="Text 6"/>
          <p:cNvSpPr/>
          <p:nvPr/>
        </p:nvSpPr>
        <p:spPr>
          <a:xfrm>
            <a:off x="4114800" y="2160270"/>
            <a:ext cx="4389120" cy="2314575"/>
          </a:xfrm>
          <a:prstGeom prst="rect">
            <a:avLst/>
          </a:prstGeom>
          <a:noFill/>
          <a:ln/>
        </p:spPr>
        <p:txBody>
          <a:bodyPr wrap="square" rtlCol="0" anchor="t"/>
          <a:lstStyle/>
          <a:p>
            <a:pPr marL="342900" indent="-342900" algn="just">
              <a:lnSpc>
                <a:spcPts val="2000"/>
              </a:lnSpc>
              <a:buSzPct val="100000"/>
              <a:buChar char="•"/>
            </a:pPr>
            <a:r>
              <a:rPr lang="en-US" sz="1200" dirty="0">
                <a:solidFill>
                  <a:srgbClr val="000000"/>
                </a:solidFill>
                <a:latin typeface="Outfit" pitchFamily="34" charset="0"/>
                <a:ea typeface="Outfit" pitchFamily="34" charset="-122"/>
                <a:cs typeface="Outfit" pitchFamily="34" charset="-120"/>
              </a:rPr>
              <a:t>Teenagers should be encouraged to see themselves as global citizens, recognizing their role in a interconnected world.
Understanding global issues related to diversity fosters a sense of responsibility to advocate for equality and justice.
Promoting global awareness prepares teenagers to engage in meaningful actions that support unity in diversity.
Through global citizenship, teenagers can inspire change, creating a future rooted in tolerance and understanding.</a:t>
            </a:r>
            <a:endParaRPr lang="en-US" sz="1200" dirty="0"/>
          </a:p>
        </p:txBody>
      </p:sp>
      <p:sp>
        <p:nvSpPr>
          <p:cNvPr id="11" name="Text 7"/>
          <p:cNvSpPr/>
          <p:nvPr/>
        </p:nvSpPr>
        <p:spPr>
          <a:xfrm>
            <a:off x="2743200" y="4754880"/>
            <a:ext cx="1828800" cy="457200"/>
          </a:xfrm>
          <a:prstGeom prst="rect">
            <a:avLst/>
          </a:prstGeom>
          <a:noFill/>
          <a:ln/>
        </p:spPr>
        <p:txBody>
          <a:bodyPr wrap="square" rtlCol="0" anchor="ctr"/>
          <a:lstStyle/>
          <a:p>
            <a:pPr marL="0" indent="0">
              <a:buNone/>
            </a:pPr>
            <a:r>
              <a:rPr lang="en-US" sz="800" u="sng" dirty="0">
                <a:solidFill>
                  <a:srgbClr val="FFFFFF"/>
                </a:solidFill>
                <a:hlinkClick r:id="rId5" tooltip="Pexel">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826</Words>
  <Application>Microsoft Office PowerPoint</Application>
  <PresentationFormat>On-screen Show (16:9)</PresentationFormat>
  <Paragraphs>64</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Outfit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Cleopatra Kalogerakou</cp:lastModifiedBy>
  <cp:revision>2</cp:revision>
  <dcterms:created xsi:type="dcterms:W3CDTF">2024-09-22T12:59:46Z</dcterms:created>
  <dcterms:modified xsi:type="dcterms:W3CDTF">2024-09-23T18:09:45Z</dcterms:modified>
</cp:coreProperties>
</file>