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3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napToObjects="1">
      <p:cViewPr varScale="1">
        <p:scale>
          <a:sx n="110" d="100"/>
          <a:sy n="110" d="100"/>
        </p:scale>
        <p:origin x="-55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4263455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Εισαγωγική διαφάνεια για την έναρξη του μαθήματος. Στόχος είναι η βιωματική εμπλοκή των μαθητών της Γ' Γυμνασίου.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Ο εκπαιδευτικός μπαίνει σοβαρός και αιφνιδιάζει την τάξη. Δεν ρωτάμε αν φαίνεται δημοκρατικό, αλλά αφήνουμε τις αντιδράσεις να εκδηλωθούν.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Ο εκπαιδευτικός γράφει στον πίνακα ΜΟΝΟ τις έννοιες και τα ερωτήματα που προκύπτουν από τους ίδιους τους μαθητές, χωρίς ακόμη να δώσει ορισμούς.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Αφήνουμε τους μαθητές να συζητήσουν ανά δύο. Σημαντικό: Ο εκπαιδευτικός ΔΕΝ δίνει ακόμη την απάντηση!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Εδώ ξεκινά η πραγματική συζήτηση. Οι μαθητές έρχονται αντιμέτωποι με τις διαφορετικές διαστάσεις της δημοκρατικής λειτουργίας.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Συνδέουμε το βιωματικό παιχνίδι με τη θεματική της χρονιάς. Δημιουργείται η επιθυμητή γνωστική σύγκρουση.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702532E-4313-86EF-1254-E535BA3F66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9ACDEB09-9775-2E3F-7A44-02DB4D1A7C5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E73231D9-54F5-7FE6-C14F-8208DFFE98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Συνδέουμε το βιωματικό παιχνίδι με τη θεματική της χρονιάς. Δημιουργείται η επιθυμητή γνωστική σύγκρουση.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FC79B8FD-ED05-A7DF-3F7A-DD963CA5B1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xmlns="" val="15083336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Η συνεργασία με το γερμανικό σχολείο αποτελεί την αυθεντική κορύφωση μιας κοινής πορείας διερεύνησης.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Τελική διαφάνεια αναστοχασμού και αξιολόγησης της δράσης.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pe.app/response_links/47253a5f-aaad-4a17-9f1a-e4b553ee88a2/questions/936763945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31520" y="1645920"/>
            <a:ext cx="137160" cy="3474720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097280" y="1645920"/>
            <a:ext cx="10058400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800" b="1">
                <a:solidFill>
                  <a:srgbClr val="F8FAFC"/>
                </a:solidFill>
                <a:latin typeface="Georgia"/>
              </a:defRPr>
            </a:pPr>
            <a:r>
              <a:rPr dirty="0"/>
              <a:t>Η </a:t>
            </a:r>
            <a:r>
              <a:rPr dirty="0" err="1"/>
              <a:t>Κυ</a:t>
            </a:r>
            <a:r>
              <a:rPr dirty="0"/>
              <a:t>βέρνηση των 5 Λεπτών</a:t>
            </a:r>
          </a:p>
          <a:p>
            <a:pPr>
              <a:spcAft>
                <a:spcPts val="2400"/>
              </a:spcAft>
              <a:defRPr sz="2000">
                <a:solidFill>
                  <a:srgbClr val="D97706"/>
                </a:solidFill>
                <a:latin typeface="Arial"/>
              </a:defRPr>
            </a:pPr>
            <a:r>
              <a:rPr dirty="0" err="1"/>
              <a:t>Εισ</a:t>
            </a:r>
            <a:r>
              <a:rPr dirty="0"/>
              <a:t>αγωγή στη Θεματική: Δημοκρατία, Εκλογές &amp; Ενεργή Πολιτειότητα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D97706"/>
                </a:solidFill>
                <a:latin typeface="Arial"/>
              </a:defRPr>
            </a:pPr>
            <a:r>
              <a:t>ΔΗΜΟΚΡΑΤΙΑ &amp; ΕΝΕΡΓΗ ΠΟΛΙΤΕΙΟΤΗΤΑ | Γ' ΓΥΜΝΑΣΙΟΥ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33855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1E293B"/>
                </a:solidFill>
                <a:latin typeface="Georgia"/>
              </a:defRPr>
            </a:pPr>
            <a:r>
              <a:rPr dirty="0" err="1"/>
              <a:t>Φάση</a:t>
            </a:r>
            <a:r>
              <a:rPr dirty="0"/>
              <a:t> 1: </a:t>
            </a:r>
            <a:r>
              <a:rPr dirty="0" err="1"/>
              <a:t>Έν</a:t>
            </a:r>
            <a:r>
              <a:rPr dirty="0"/>
              <a:t>ας Νέος Κανόνας για την Τάξη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463040"/>
            <a:ext cx="10728655" cy="254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828800"/>
            <a:ext cx="5120640" cy="4389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74320" rIns="274320" bIns="274320" rtlCol="0" anchor="ctr"/>
          <a:lstStyle/>
          <a:p>
            <a:pPr algn="ctr">
              <a:spcAft>
                <a:spcPts val="1400"/>
              </a:spcAft>
              <a:defRPr sz="1800" b="1">
                <a:solidFill>
                  <a:srgbClr val="1D4E89"/>
                </a:solidFill>
                <a:latin typeface="Georgia"/>
              </a:defRPr>
            </a:pPr>
            <a:r>
              <a:rPr dirty="0"/>
              <a:t>► </a:t>
            </a:r>
            <a:r>
              <a:rPr lang="el-GR" dirty="0"/>
              <a:t>Ο νέος κανόνας</a:t>
            </a:r>
            <a:endParaRPr dirty="0"/>
          </a:p>
          <a:p>
            <a:pPr>
              <a:spcAft>
                <a:spcPts val="1400"/>
              </a:spcAft>
              <a:defRPr sz="1500">
                <a:solidFill>
                  <a:srgbClr val="1E293B"/>
                </a:solidFill>
                <a:latin typeface="Arial"/>
              </a:defRPr>
            </a:pPr>
            <a:r>
              <a:rPr dirty="0"/>
              <a:t>«</a:t>
            </a:r>
            <a:r>
              <a:rPr dirty="0" err="1"/>
              <a:t>Σήμερ</a:t>
            </a:r>
            <a:r>
              <a:rPr dirty="0"/>
              <a:t>α πήρα μια απόφαση για εσάς. Από α</a:t>
            </a:r>
            <a:r>
              <a:rPr dirty="0" err="1"/>
              <a:t>υτή</a:t>
            </a:r>
            <a:r>
              <a:rPr dirty="0"/>
              <a:t> </a:t>
            </a:r>
            <a:r>
              <a:rPr dirty="0" err="1"/>
              <a:t>τη</a:t>
            </a:r>
            <a:r>
              <a:rPr dirty="0"/>
              <a:t> </a:t>
            </a:r>
            <a:r>
              <a:rPr dirty="0" err="1"/>
              <a:t>στιγμή</a:t>
            </a:r>
            <a:r>
              <a:rPr dirty="0"/>
              <a:t> </a:t>
            </a:r>
            <a:r>
              <a:rPr dirty="0" err="1"/>
              <a:t>ισχύει</a:t>
            </a:r>
            <a:r>
              <a:rPr dirty="0"/>
              <a:t> </a:t>
            </a:r>
            <a:r>
              <a:rPr dirty="0" err="1"/>
              <a:t>έν</a:t>
            </a:r>
            <a:r>
              <a:rPr dirty="0"/>
              <a:t>ας νέος κανόνας: για τις επόμενες 4 εβδομάδες μόνο οι μισοί μαθητές της τάξης θα αποφασίζουν για όσα συμβαίνουν στο μάθημα.»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828800"/>
            <a:ext cx="5242255" cy="4389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74320" rIns="274320" bIns="274320" rtlCol="0" anchor="ctr"/>
          <a:lstStyle/>
          <a:p>
            <a:pPr algn="ctr">
              <a:spcAft>
                <a:spcPts val="1200"/>
              </a:spcAft>
              <a:defRPr sz="1800" b="1">
                <a:solidFill>
                  <a:srgbClr val="1D4E89"/>
                </a:solidFill>
                <a:latin typeface="Georgia"/>
              </a:defRPr>
            </a:pPr>
            <a:r>
              <a:rPr dirty="0"/>
              <a:t>► Ο </a:t>
            </a:r>
            <a:r>
              <a:rPr dirty="0" err="1"/>
              <a:t>Νέος</a:t>
            </a:r>
            <a:r>
              <a:rPr dirty="0"/>
              <a:t> Κα</a:t>
            </a:r>
            <a:r>
              <a:rPr dirty="0" err="1"/>
              <a:t>νόν</a:t>
            </a:r>
            <a:r>
              <a:rPr dirty="0"/>
              <a:t>ας &amp; Η Αποστολή (5 λεπτά)</a:t>
            </a:r>
          </a:p>
          <a:p>
            <a:pPr>
              <a:spcAft>
                <a:spcPts val="1400"/>
              </a:spcAft>
              <a:defRPr sz="1400">
                <a:solidFill>
                  <a:srgbClr val="1E293B"/>
                </a:solidFill>
              </a:defRPr>
            </a:pPr>
            <a:r>
              <a:rPr dirty="0"/>
              <a:t>• </a:t>
            </a:r>
            <a:r>
              <a:rPr dirty="0" err="1"/>
              <a:t>Το</a:t>
            </a:r>
            <a:r>
              <a:rPr dirty="0"/>
              <a:t> 50% απ</a:t>
            </a:r>
            <a:r>
              <a:rPr dirty="0" err="1"/>
              <a:t>οφ</a:t>
            </a:r>
            <a:r>
              <a:rPr dirty="0"/>
              <a:t>ασίζει για τα ζητήματα της τάξης.</a:t>
            </a:r>
            <a:br>
              <a:rPr dirty="0"/>
            </a:br>
            <a:r>
              <a:rPr dirty="0"/>
              <a:t>• </a:t>
            </a:r>
            <a:r>
              <a:rPr dirty="0" err="1"/>
              <a:t>Το</a:t>
            </a:r>
            <a:r>
              <a:rPr dirty="0"/>
              <a:t> υπ</a:t>
            </a:r>
            <a:r>
              <a:rPr dirty="0" err="1"/>
              <a:t>όλοι</a:t>
            </a:r>
            <a:r>
              <a:rPr dirty="0"/>
              <a:t>πο 50% εκφράζει γνώμη, αλλά ΔΕΝ συμμετέχει στη λήψη αποφάσεων.</a:t>
            </a:r>
          </a:p>
          <a:p>
            <a:pPr>
              <a:spcAft>
                <a:spcPts val="600"/>
              </a:spcAft>
              <a:defRPr sz="1500" b="1">
                <a:solidFill>
                  <a:srgbClr val="D97706"/>
                </a:solidFill>
              </a:defRPr>
            </a:pPr>
            <a:r>
              <a:rPr dirty="0"/>
              <a:t>► Απ</a:t>
            </a:r>
            <a:r>
              <a:rPr dirty="0" err="1"/>
              <a:t>οστολή</a:t>
            </a:r>
            <a:r>
              <a:rPr dirty="0"/>
              <a:t> Μα</a:t>
            </a:r>
            <a:r>
              <a:rPr dirty="0" err="1"/>
              <a:t>θητών</a:t>
            </a:r>
            <a:r>
              <a:rPr dirty="0"/>
              <a:t>:</a:t>
            </a:r>
          </a:p>
          <a:p>
            <a:pPr>
              <a:defRPr sz="1400">
                <a:solidFill>
                  <a:srgbClr val="1E293B"/>
                </a:solidFill>
              </a:defRPr>
            </a:pPr>
            <a:r>
              <a:rPr dirty="0"/>
              <a:t>«</a:t>
            </a:r>
            <a:r>
              <a:rPr dirty="0" err="1"/>
              <a:t>Έχετε</a:t>
            </a:r>
            <a:r>
              <a:rPr dirty="0"/>
              <a:t> 5 </a:t>
            </a:r>
            <a:r>
              <a:rPr dirty="0" err="1"/>
              <a:t>λε</a:t>
            </a:r>
            <a:r>
              <a:rPr dirty="0"/>
              <a:t>πτά να προτείνετε έναν καλύτερο κανόνα που να επιτρέπει τη λήψη αποφάσεων. </a:t>
            </a:r>
            <a:r>
              <a:rPr dirty="0" err="1"/>
              <a:t>Δεν</a:t>
            </a:r>
            <a:r>
              <a:rPr dirty="0"/>
              <a:t> μπ</a:t>
            </a:r>
            <a:r>
              <a:rPr dirty="0" err="1"/>
              <a:t>ορείτε</a:t>
            </a:r>
            <a:r>
              <a:rPr dirty="0"/>
              <a:t> απ</a:t>
            </a:r>
            <a:r>
              <a:rPr dirty="0" err="1"/>
              <a:t>λώς</a:t>
            </a:r>
            <a:r>
              <a:rPr dirty="0"/>
              <a:t> να π</a:t>
            </a:r>
            <a:r>
              <a:rPr dirty="0" err="1"/>
              <a:t>είτε</a:t>
            </a:r>
            <a:r>
              <a:rPr dirty="0"/>
              <a:t> '</a:t>
            </a:r>
            <a:r>
              <a:rPr dirty="0" err="1"/>
              <a:t>όλοι</a:t>
            </a:r>
            <a:r>
              <a:rPr dirty="0"/>
              <a:t> απ</a:t>
            </a:r>
            <a:r>
              <a:rPr dirty="0" err="1"/>
              <a:t>οφ</a:t>
            </a:r>
            <a:r>
              <a:rPr dirty="0"/>
              <a:t>ασίζουν πάντα για όλα'.»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D97706"/>
                </a:solidFill>
                <a:latin typeface="Arial"/>
              </a:defRPr>
            </a:pPr>
            <a:r>
              <a:t>ΔΗΜΟΚΡΑΤΙΑ &amp; ΕΝΕΡΓΗ ΠΟΛΙΤΕΙΟΤΗΤΑ | Γ' ΓΥΜΝΑΣΙΟΥ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1E293B"/>
                </a:solidFill>
                <a:latin typeface="Georgia"/>
              </a:defRPr>
            </a:pPr>
            <a:r>
              <a:t>Οι μαθητές διατυπώνουν μόνοι τους τα κριτήρια της Δημοκρατίας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463040"/>
            <a:ext cx="10728655" cy="254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737360"/>
            <a:ext cx="10728655" cy="822960"/>
          </a:xfrm>
          <a:prstGeom prst="roundRect">
            <a:avLst/>
          </a:prstGeom>
          <a:solidFill>
            <a:srgbClr val="FEF3C7"/>
          </a:solidFill>
          <a:ln>
            <a:solidFill>
              <a:srgbClr val="FACC1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500" b="1">
                <a:solidFill>
                  <a:srgbClr val="1E293B"/>
                </a:solidFill>
              </a:defRPr>
            </a:pPr>
            <a:r>
              <a:t>Η καθοριστική ερώτηση του εκπαιδευτικού: «Τι ακριβώς θα έπρεπε να σας εξηγήσω, ώστε αυτός ο κανόνας να γινόταν αποδεκτός;»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743200"/>
            <a:ext cx="3413455" cy="16459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64592" rIns="164592" bIns="164592" rtlCol="0" anchor="ctr"/>
          <a:lstStyle/>
          <a:p>
            <a:pPr algn="ctr">
              <a:spcAft>
                <a:spcPts val="600"/>
              </a:spcAft>
              <a:defRPr sz="1400" b="1">
                <a:solidFill>
                  <a:srgbClr val="1D4E89"/>
                </a:solidFill>
              </a:defRPr>
            </a:pPr>
            <a:r>
              <a:rPr dirty="0"/>
              <a:t>1. </a:t>
            </a:r>
            <a:r>
              <a:rPr dirty="0" err="1"/>
              <a:t>Συμμετοχή</a:t>
            </a:r>
            <a:r>
              <a:rPr dirty="0"/>
              <a:t> &amp; </a:t>
            </a:r>
            <a:r>
              <a:rPr dirty="0" err="1"/>
              <a:t>Ψήφος</a:t>
            </a:r>
            <a:endParaRPr dirty="0"/>
          </a:p>
          <a:p>
            <a:pPr>
              <a:defRPr sz="1200">
                <a:solidFill>
                  <a:srgbClr val="1E293B"/>
                </a:solidFill>
              </a:defRPr>
            </a:pPr>
            <a:r>
              <a:rPr dirty="0" err="1"/>
              <a:t>Ποιοι</a:t>
            </a:r>
            <a:r>
              <a:rPr dirty="0"/>
              <a:t> απ</a:t>
            </a:r>
            <a:r>
              <a:rPr dirty="0" err="1"/>
              <a:t>οφ</a:t>
            </a:r>
            <a:r>
              <a:rPr dirty="0"/>
              <a:t>ασίζουν και ποιοι έχουν δικαίωμα ψήφου;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89120" y="2743200"/>
            <a:ext cx="3413455" cy="16459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64592" rIns="164592" bIns="164592" rtlCol="0" anchor="ctr"/>
          <a:lstStyle/>
          <a:p>
            <a:pPr algn="ctr">
              <a:spcAft>
                <a:spcPts val="600"/>
              </a:spcAft>
              <a:defRPr sz="1400" b="1">
                <a:solidFill>
                  <a:srgbClr val="1D4E89"/>
                </a:solidFill>
              </a:defRPr>
            </a:pPr>
            <a:r>
              <a:rPr dirty="0"/>
              <a:t>2. </a:t>
            </a:r>
            <a:r>
              <a:rPr dirty="0" err="1"/>
              <a:t>Τρό</a:t>
            </a:r>
            <a:r>
              <a:rPr dirty="0"/>
              <a:t>πος Επιλογής</a:t>
            </a:r>
          </a:p>
          <a:p>
            <a:pPr>
              <a:defRPr sz="1200">
                <a:solidFill>
                  <a:srgbClr val="1E293B"/>
                </a:solidFill>
              </a:defRPr>
            </a:pPr>
            <a:r>
              <a:rPr dirty="0" err="1"/>
              <a:t>Με</a:t>
            </a:r>
            <a:r>
              <a:rPr dirty="0"/>
              <a:t> π</a:t>
            </a:r>
            <a:r>
              <a:rPr dirty="0" err="1"/>
              <a:t>οιον</a:t>
            </a:r>
            <a:r>
              <a:rPr dirty="0"/>
              <a:t> </a:t>
            </a:r>
            <a:r>
              <a:rPr dirty="0" err="1"/>
              <a:t>τρό</a:t>
            </a:r>
            <a:r>
              <a:rPr dirty="0"/>
              <a:t>πο θα επιλεγεί το 50%; Μπορούν όλοι να είναι υποψήφιοι;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46720" y="2743200"/>
            <a:ext cx="3413455" cy="16459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64592" rIns="164592" bIns="164592" rtlCol="0" anchor="ctr"/>
          <a:lstStyle/>
          <a:p>
            <a:pPr algn="ctr">
              <a:spcAft>
                <a:spcPts val="600"/>
              </a:spcAft>
              <a:defRPr sz="1400" b="1">
                <a:solidFill>
                  <a:srgbClr val="1D4E89"/>
                </a:solidFill>
              </a:defRPr>
            </a:pPr>
            <a:r>
              <a:rPr dirty="0"/>
              <a:t>3. </a:t>
            </a:r>
            <a:r>
              <a:rPr dirty="0" err="1"/>
              <a:t>Προστ</a:t>
            </a:r>
            <a:r>
              <a:rPr dirty="0"/>
              <a:t>ασία Μειοψηφίας</a:t>
            </a:r>
          </a:p>
          <a:p>
            <a:pPr>
              <a:defRPr sz="1200">
                <a:solidFill>
                  <a:srgbClr val="1E293B"/>
                </a:solidFill>
              </a:defRPr>
            </a:pPr>
            <a:r>
              <a:rPr dirty="0" err="1"/>
              <a:t>Τι</a:t>
            </a:r>
            <a:r>
              <a:rPr dirty="0"/>
              <a:t> </a:t>
            </a:r>
            <a:r>
              <a:rPr dirty="0" err="1"/>
              <a:t>συμ</a:t>
            </a:r>
            <a:r>
              <a:rPr dirty="0"/>
              <a:t>βαίνει με όσους βρίσκονται στη μειοψηφία;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4572000"/>
            <a:ext cx="3413455" cy="16459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64592" rIns="164592" bIns="164592" rtlCol="0" anchor="ctr"/>
          <a:lstStyle/>
          <a:p>
            <a:pPr algn="ctr">
              <a:spcAft>
                <a:spcPts val="600"/>
              </a:spcAft>
              <a:defRPr sz="1400" b="1">
                <a:solidFill>
                  <a:srgbClr val="1D4E89"/>
                </a:solidFill>
              </a:defRPr>
            </a:pPr>
            <a:r>
              <a:rPr dirty="0"/>
              <a:t>4. </a:t>
            </a:r>
            <a:r>
              <a:rPr dirty="0" err="1"/>
              <a:t>Χρονική</a:t>
            </a:r>
            <a:r>
              <a:rPr dirty="0"/>
              <a:t> </a:t>
            </a:r>
            <a:r>
              <a:rPr dirty="0" err="1"/>
              <a:t>Διάρκει</a:t>
            </a:r>
            <a:r>
              <a:rPr dirty="0"/>
              <a:t>α</a:t>
            </a:r>
          </a:p>
          <a:p>
            <a:pPr>
              <a:defRPr sz="1200">
                <a:solidFill>
                  <a:srgbClr val="1E293B"/>
                </a:solidFill>
              </a:defRPr>
            </a:pPr>
            <a:r>
              <a:rPr dirty="0" err="1"/>
              <a:t>Γι</a:t>
            </a:r>
            <a:r>
              <a:rPr dirty="0"/>
              <a:t>α πόσο χρονικό διάστημα θα ισχύει ο κανόνας;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9120" y="4572000"/>
            <a:ext cx="3413455" cy="16459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64592" rIns="164592" bIns="164592" rtlCol="0" anchor="ctr"/>
          <a:lstStyle/>
          <a:p>
            <a:pPr algn="ctr">
              <a:spcAft>
                <a:spcPts val="600"/>
              </a:spcAft>
              <a:defRPr sz="1400" b="1">
                <a:solidFill>
                  <a:srgbClr val="1D4E89"/>
                </a:solidFill>
              </a:defRPr>
            </a:pPr>
            <a:r>
              <a:t>5. Δυνατότητα Αλλαγής</a:t>
            </a:r>
          </a:p>
          <a:p>
            <a:pPr>
              <a:defRPr sz="1200">
                <a:solidFill>
                  <a:srgbClr val="1E293B"/>
                </a:solidFill>
              </a:defRPr>
            </a:pPr>
            <a:r>
              <a:t>Μπορεί η απόφαση να αλλάξει στο μέλλον;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46720" y="4572000"/>
            <a:ext cx="3413455" cy="16459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64592" rIns="164592" bIns="164592" rtlCol="0" anchor="ctr"/>
          <a:lstStyle/>
          <a:p>
            <a:pPr algn="ctr">
              <a:spcAft>
                <a:spcPts val="600"/>
              </a:spcAft>
              <a:defRPr sz="1400" b="1">
                <a:solidFill>
                  <a:srgbClr val="1D4E89"/>
                </a:solidFill>
              </a:defRPr>
            </a:pPr>
            <a:r>
              <a:rPr dirty="0"/>
              <a:t>6. </a:t>
            </a:r>
            <a:r>
              <a:rPr dirty="0" err="1"/>
              <a:t>Έλεγχος</a:t>
            </a:r>
            <a:r>
              <a:rPr dirty="0"/>
              <a:t> </a:t>
            </a:r>
            <a:r>
              <a:rPr dirty="0" err="1"/>
              <a:t>Εξουσί</a:t>
            </a:r>
            <a:r>
              <a:rPr dirty="0"/>
              <a:t>ας</a:t>
            </a:r>
          </a:p>
          <a:p>
            <a:pPr>
              <a:defRPr sz="1200">
                <a:solidFill>
                  <a:srgbClr val="1E293B"/>
                </a:solidFill>
              </a:defRPr>
            </a:pPr>
            <a:r>
              <a:rPr dirty="0" err="1"/>
              <a:t>Ποιος</a:t>
            </a:r>
            <a:r>
              <a:rPr dirty="0"/>
              <a:t> </a:t>
            </a:r>
            <a:r>
              <a:rPr dirty="0" err="1"/>
              <a:t>ελέγχει</a:t>
            </a:r>
            <a:r>
              <a:rPr dirty="0"/>
              <a:t> α</a:t>
            </a:r>
            <a:r>
              <a:rPr dirty="0" err="1"/>
              <a:t>υτούς</a:t>
            </a:r>
            <a:r>
              <a:rPr dirty="0"/>
              <a:t> π</a:t>
            </a:r>
            <a:r>
              <a:rPr dirty="0" err="1"/>
              <a:t>ου</a:t>
            </a:r>
            <a:r>
              <a:rPr dirty="0"/>
              <a:t> λαμβ</a:t>
            </a:r>
            <a:r>
              <a:rPr dirty="0" err="1"/>
              <a:t>άνουν</a:t>
            </a:r>
            <a:r>
              <a:rPr dirty="0"/>
              <a:t> </a:t>
            </a:r>
            <a:r>
              <a:rPr dirty="0" err="1"/>
              <a:t>τις</a:t>
            </a:r>
            <a:r>
              <a:rPr dirty="0"/>
              <a:t> απ</a:t>
            </a:r>
            <a:r>
              <a:rPr dirty="0" err="1"/>
              <a:t>οφάσεις</a:t>
            </a:r>
            <a:r>
              <a:rPr dirty="0"/>
              <a:t>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D97706"/>
                </a:solidFill>
                <a:latin typeface="Arial"/>
              </a:defRPr>
            </a:pPr>
            <a:r>
              <a:t>ΔΗΜΟΚΡΑΤΙΑ &amp; ΕΝΕΡΓΗ ΠΟΛΙΤΕΙΟΤΗΤΑ | Γ' ΓΥΜΝΑΣΙΟΥ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33855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1E293B"/>
                </a:solidFill>
                <a:latin typeface="Georgia"/>
              </a:defRPr>
            </a:pPr>
            <a:r>
              <a:rPr dirty="0" err="1"/>
              <a:t>Φάση</a:t>
            </a:r>
            <a:r>
              <a:rPr dirty="0"/>
              <a:t> 2: </a:t>
            </a:r>
            <a:r>
              <a:rPr dirty="0" err="1"/>
              <a:t>Το</a:t>
            </a:r>
            <a:r>
              <a:rPr dirty="0"/>
              <a:t> </a:t>
            </a:r>
            <a:r>
              <a:rPr dirty="0" err="1"/>
              <a:t>Δίλημμ</a:t>
            </a:r>
            <a:r>
              <a:rPr dirty="0"/>
              <a:t>α – Η πλειοψηφία αποφασίζει τα πάντα;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463040"/>
            <a:ext cx="10728655" cy="254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828800"/>
            <a:ext cx="3413455" cy="43891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D4E8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28600" rIns="228600" bIns="228600" rtlCol="0" anchor="ctr"/>
          <a:lstStyle/>
          <a:p>
            <a:pPr algn="ctr">
              <a:spcAft>
                <a:spcPts val="1400"/>
              </a:spcAft>
              <a:defRPr sz="1800" b="1">
                <a:solidFill>
                  <a:srgbClr val="1D4E89"/>
                </a:solidFill>
                <a:latin typeface="Georgia"/>
              </a:defRPr>
            </a:pPr>
            <a:r>
              <a:rPr sz="2000" dirty="0"/>
              <a:t>1. Η </a:t>
            </a:r>
            <a:r>
              <a:rPr sz="2000" dirty="0" err="1"/>
              <a:t>Ψηφοφορί</a:t>
            </a:r>
            <a:r>
              <a:rPr sz="2000" dirty="0"/>
              <a:t>α</a:t>
            </a:r>
          </a:p>
          <a:p>
            <a:pPr>
              <a:defRPr sz="1400">
                <a:solidFill>
                  <a:srgbClr val="1E293B"/>
                </a:solidFill>
              </a:defRPr>
            </a:pPr>
            <a:r>
              <a:rPr sz="1600" dirty="0"/>
              <a:t>«</a:t>
            </a:r>
            <a:r>
              <a:rPr sz="1600" dirty="0" err="1"/>
              <a:t>Ας</a:t>
            </a:r>
            <a:r>
              <a:rPr sz="1600" dirty="0"/>
              <a:t> </a:t>
            </a:r>
            <a:r>
              <a:rPr sz="1600" dirty="0" err="1"/>
              <a:t>το</a:t>
            </a:r>
            <a:r>
              <a:rPr sz="1600" dirty="0"/>
              <a:t> </a:t>
            </a:r>
            <a:r>
              <a:rPr sz="1600" dirty="0" err="1"/>
              <a:t>κάνουμε</a:t>
            </a:r>
            <a:r>
              <a:rPr sz="1600" dirty="0"/>
              <a:t> π</a:t>
            </a:r>
            <a:r>
              <a:rPr sz="1600" dirty="0" err="1"/>
              <a:t>ιο</a:t>
            </a:r>
            <a:r>
              <a:rPr sz="1600" dirty="0"/>
              <a:t> </a:t>
            </a:r>
            <a:r>
              <a:rPr sz="1600" dirty="0" err="1"/>
              <a:t>δημοκρ</a:t>
            </a:r>
            <a:r>
              <a:rPr sz="1600" dirty="0"/>
              <a:t>ατικό. Θα </a:t>
            </a:r>
            <a:r>
              <a:rPr sz="1600" dirty="0" err="1"/>
              <a:t>ψηφίσουμε</a:t>
            </a:r>
            <a:r>
              <a:rPr sz="1600" dirty="0"/>
              <a:t> </a:t>
            </a:r>
            <a:r>
              <a:rPr sz="1600" dirty="0" err="1"/>
              <a:t>γι</a:t>
            </a:r>
            <a:r>
              <a:rPr sz="1600" dirty="0"/>
              <a:t>α το ποιος θα αποφασίσει ποιοι θα είναι το 50%.»</a:t>
            </a:r>
            <a:br>
              <a:rPr sz="1600" dirty="0"/>
            </a:br>
            <a:endParaRPr sz="1600" dirty="0"/>
          </a:p>
        </p:txBody>
      </p:sp>
      <p:sp>
        <p:nvSpPr>
          <p:cNvPr id="6" name="Rounded Rectangle 5"/>
          <p:cNvSpPr/>
          <p:nvPr/>
        </p:nvSpPr>
        <p:spPr>
          <a:xfrm>
            <a:off x="4389120" y="1828800"/>
            <a:ext cx="3413455" cy="43891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28600" rIns="228600" bIns="228600" rtlCol="0" anchor="ctr"/>
          <a:lstStyle/>
          <a:p>
            <a:pPr algn="ctr">
              <a:spcAft>
                <a:spcPts val="1400"/>
              </a:spcAft>
              <a:defRPr sz="1800" b="1">
                <a:solidFill>
                  <a:srgbClr val="D97706"/>
                </a:solidFill>
                <a:latin typeface="Georgia"/>
              </a:defRPr>
            </a:pPr>
            <a:r>
              <a:rPr sz="2000" dirty="0"/>
              <a:t>2. Η </a:t>
            </a:r>
            <a:r>
              <a:rPr sz="2000" dirty="0" err="1"/>
              <a:t>Αν</a:t>
            </a:r>
            <a:r>
              <a:rPr sz="2000" dirty="0"/>
              <a:t>ατροπή</a:t>
            </a:r>
          </a:p>
          <a:p>
            <a:pPr>
              <a:defRPr sz="1400">
                <a:solidFill>
                  <a:srgbClr val="1E293B"/>
                </a:solidFill>
              </a:defRPr>
            </a:pPr>
            <a:r>
              <a:rPr sz="1600" dirty="0"/>
              <a:t>«</a:t>
            </a:r>
            <a:r>
              <a:rPr sz="1600" dirty="0" err="1"/>
              <a:t>Μισό</a:t>
            </a:r>
            <a:r>
              <a:rPr sz="1600" dirty="0"/>
              <a:t> </a:t>
            </a:r>
            <a:r>
              <a:rPr sz="1600" dirty="0" err="1"/>
              <a:t>λε</a:t>
            </a:r>
            <a:r>
              <a:rPr sz="1600" dirty="0"/>
              <a:t>πτό όμως. </a:t>
            </a:r>
            <a:r>
              <a:rPr sz="1600" dirty="0" err="1"/>
              <a:t>Γι</a:t>
            </a:r>
            <a:r>
              <a:rPr sz="1600" dirty="0"/>
              <a:t>ατί μια πλειοψηφία να έχει το δικαίωμα να στερήσει από μια μειοψηφία το δικαίωμα συμμετοχής;»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046720" y="1828800"/>
            <a:ext cx="3413455" cy="43891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B91C1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28600" rIns="228600" bIns="228600" rtlCol="0" anchor="ctr"/>
          <a:lstStyle/>
          <a:p>
            <a:pPr algn="ctr">
              <a:spcAft>
                <a:spcPts val="1400"/>
              </a:spcAft>
              <a:defRPr sz="1800" b="1">
                <a:solidFill>
                  <a:srgbClr val="B91C1C"/>
                </a:solidFill>
                <a:latin typeface="Georgia"/>
              </a:defRPr>
            </a:pPr>
            <a:r>
              <a:rPr sz="2000" dirty="0"/>
              <a:t>3. </a:t>
            </a:r>
            <a:r>
              <a:rPr sz="2000" dirty="0" err="1"/>
              <a:t>Το</a:t>
            </a:r>
            <a:r>
              <a:rPr sz="2000" dirty="0"/>
              <a:t> </a:t>
            </a:r>
            <a:r>
              <a:rPr sz="2000" dirty="0" err="1"/>
              <a:t>Κρίσιμο</a:t>
            </a:r>
            <a:r>
              <a:rPr sz="2000" dirty="0"/>
              <a:t> </a:t>
            </a:r>
            <a:r>
              <a:rPr sz="2000" dirty="0" err="1"/>
              <a:t>Ερώτημ</a:t>
            </a:r>
            <a:r>
              <a:rPr sz="2000" dirty="0"/>
              <a:t>α</a:t>
            </a:r>
          </a:p>
          <a:p>
            <a:pPr>
              <a:defRPr sz="1400">
                <a:solidFill>
                  <a:srgbClr val="1E293B"/>
                </a:solidFill>
              </a:defRPr>
            </a:pPr>
            <a:r>
              <a:rPr sz="1600" dirty="0"/>
              <a:t>«</a:t>
            </a:r>
            <a:r>
              <a:rPr sz="1600" dirty="0" err="1"/>
              <a:t>Αν</a:t>
            </a:r>
            <a:r>
              <a:rPr sz="1600" dirty="0"/>
              <a:t> </a:t>
            </a:r>
            <a:r>
              <a:rPr sz="1600" dirty="0" err="1"/>
              <a:t>το</a:t>
            </a:r>
            <a:r>
              <a:rPr sz="1600" dirty="0"/>
              <a:t> 51% </a:t>
            </a:r>
            <a:r>
              <a:rPr sz="1600" dirty="0" err="1"/>
              <a:t>ψηφίσει</a:t>
            </a:r>
            <a:r>
              <a:rPr sz="1600" dirty="0"/>
              <a:t> </a:t>
            </a:r>
            <a:r>
              <a:rPr sz="1600" dirty="0" err="1"/>
              <a:t>ότι</a:t>
            </a:r>
            <a:r>
              <a:rPr sz="1600" dirty="0"/>
              <a:t> </a:t>
            </a:r>
            <a:r>
              <a:rPr sz="1600" dirty="0" err="1"/>
              <a:t>το</a:t>
            </a:r>
            <a:r>
              <a:rPr sz="1600" dirty="0"/>
              <a:t> 49% </a:t>
            </a:r>
            <a:r>
              <a:rPr sz="1600" dirty="0" err="1"/>
              <a:t>δεν</a:t>
            </a:r>
            <a:r>
              <a:rPr sz="1600" dirty="0"/>
              <a:t> θα </a:t>
            </a:r>
            <a:r>
              <a:rPr sz="1600" dirty="0" err="1"/>
              <a:t>έχει</a:t>
            </a:r>
            <a:r>
              <a:rPr sz="1600" dirty="0"/>
              <a:t> π</a:t>
            </a:r>
            <a:r>
              <a:rPr sz="1600" dirty="0" err="1"/>
              <a:t>λέον</a:t>
            </a:r>
            <a:r>
              <a:rPr sz="1600" dirty="0"/>
              <a:t> </a:t>
            </a:r>
            <a:r>
              <a:rPr sz="1600" dirty="0" err="1"/>
              <a:t>δικ</a:t>
            </a:r>
            <a:r>
              <a:rPr sz="1600" dirty="0"/>
              <a:t>αίωμα να </a:t>
            </a:r>
            <a:r>
              <a:rPr dirty="0"/>
              <a:t>συμμετέχει</a:t>
            </a:r>
            <a:r>
              <a:rPr sz="1600" dirty="0"/>
              <a:t> στις αποφάσεις, είναι αυτό δημοκρατικό;»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D97706"/>
                </a:solidFill>
                <a:latin typeface="Arial"/>
              </a:defRPr>
            </a:pPr>
            <a:r>
              <a:t>ΔΗΜΟΚΡΑΤΙΑ &amp; ΕΝΕΡΓΗ ΠΟΛΙΤΕΙΟΤΗΤΑ | Γ' ΓΥΜΝΑΣΙΟΥ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33855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1E293B"/>
                </a:solidFill>
                <a:latin typeface="Georgia"/>
              </a:defRPr>
            </a:pPr>
            <a:r>
              <a:rPr dirty="0" err="1"/>
              <a:t>Φάση</a:t>
            </a:r>
            <a:r>
              <a:rPr dirty="0"/>
              <a:t> 3: </a:t>
            </a:r>
            <a:r>
              <a:rPr dirty="0" err="1"/>
              <a:t>Το</a:t>
            </a:r>
            <a:r>
              <a:rPr dirty="0"/>
              <a:t> «</a:t>
            </a:r>
            <a:r>
              <a:rPr dirty="0" err="1"/>
              <a:t>Τεστ</a:t>
            </a:r>
            <a:r>
              <a:rPr dirty="0"/>
              <a:t> </a:t>
            </a:r>
            <a:r>
              <a:rPr dirty="0" err="1"/>
              <a:t>της</a:t>
            </a:r>
            <a:r>
              <a:rPr dirty="0"/>
              <a:t> </a:t>
            </a:r>
            <a:r>
              <a:rPr dirty="0" err="1"/>
              <a:t>Δημοκρ</a:t>
            </a:r>
            <a:r>
              <a:rPr dirty="0"/>
              <a:t>ατίας» σε Ζευγάρια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463040"/>
            <a:ext cx="10728655" cy="254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828800"/>
            <a:ext cx="3413455" cy="29260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28600" rIns="228600" bIns="228600" rtlCol="0" anchor="ctr"/>
          <a:lstStyle/>
          <a:p>
            <a:pPr algn="ctr">
              <a:spcAft>
                <a:spcPts val="1200"/>
              </a:spcAft>
              <a:defRPr sz="1600" b="1">
                <a:solidFill>
                  <a:srgbClr val="1D4E89"/>
                </a:solidFill>
              </a:defRPr>
            </a:pPr>
            <a:r>
              <a:t>Πρόταση Α</a:t>
            </a:r>
          </a:p>
          <a:p>
            <a:pPr>
              <a:defRPr sz="1500" b="1">
                <a:solidFill>
                  <a:srgbClr val="1E293B"/>
                </a:solidFill>
              </a:defRPr>
            </a:pPr>
            <a:r>
              <a:t>«Δημοκρατικό είναι ό,τι αποφασίζει η πλειοψηφία.»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0" y="1828800"/>
            <a:ext cx="3413455" cy="29260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28600" rIns="228600" bIns="228600" rtlCol="0" anchor="ctr"/>
          <a:lstStyle/>
          <a:p>
            <a:pPr algn="ctr">
              <a:spcAft>
                <a:spcPts val="1200"/>
              </a:spcAft>
              <a:defRPr sz="1600" b="1">
                <a:solidFill>
                  <a:srgbClr val="1D4E89"/>
                </a:solidFill>
              </a:defRPr>
            </a:pPr>
            <a:r>
              <a:t>Πρόταση Β</a:t>
            </a:r>
          </a:p>
          <a:p>
            <a:pPr>
              <a:defRPr sz="1500" b="1">
                <a:solidFill>
                  <a:srgbClr val="1E293B"/>
                </a:solidFill>
              </a:defRPr>
            </a:pPr>
            <a:r>
              <a:t>«Δημοκρατία σημαίνει ότι όλοι μπορούν να συμμετέχουν στη λήψη αποφάσεων.»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046720" y="1828800"/>
            <a:ext cx="3413455" cy="29260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28600" rIns="228600" bIns="228600" rtlCol="0" anchor="ctr"/>
          <a:lstStyle/>
          <a:p>
            <a:pPr algn="ctr">
              <a:spcAft>
                <a:spcPts val="1200"/>
              </a:spcAft>
              <a:defRPr sz="1600" b="1">
                <a:solidFill>
                  <a:srgbClr val="1D4E89"/>
                </a:solidFill>
              </a:defRPr>
            </a:pPr>
            <a:r>
              <a:t>Πρόταση Γ</a:t>
            </a:r>
          </a:p>
          <a:p>
            <a:pPr>
              <a:defRPr sz="1500" b="1">
                <a:solidFill>
                  <a:srgbClr val="1E293B"/>
                </a:solidFill>
              </a:defRPr>
            </a:pPr>
            <a:r>
              <a:t>«Η πλειοψηφία δεν έχει το δικαίωμα να αποφασίζει ό,τι θέλει.»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672" y="5029200"/>
            <a:ext cx="10728655" cy="1188720"/>
          </a:xfrm>
          <a:prstGeom prst="roundRect">
            <a:avLst/>
          </a:prstGeom>
          <a:solidFill>
            <a:srgbClr val="FEF3C7"/>
          </a:solidFill>
          <a:ln>
            <a:solidFill>
              <a:srgbClr val="FACC1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D97706"/>
                </a:solidFill>
              </a:defRPr>
            </a:pPr>
            <a:r>
              <a:rPr dirty="0"/>
              <a:t>► Η Απ</a:t>
            </a:r>
            <a:r>
              <a:rPr dirty="0" err="1"/>
              <a:t>οστολή</a:t>
            </a:r>
            <a:r>
              <a:rPr dirty="0"/>
              <a:t> </a:t>
            </a:r>
            <a:r>
              <a:rPr dirty="0" err="1"/>
              <a:t>των</a:t>
            </a:r>
            <a:r>
              <a:rPr dirty="0"/>
              <a:t> </a:t>
            </a:r>
            <a:r>
              <a:rPr dirty="0" err="1"/>
              <a:t>Ζευγ</a:t>
            </a:r>
            <a:r>
              <a:rPr dirty="0"/>
              <a:t>αριών:</a:t>
            </a:r>
          </a:p>
          <a:p>
            <a:pPr>
              <a:defRPr sz="1300">
                <a:solidFill>
                  <a:srgbClr val="1E293B"/>
                </a:solidFill>
              </a:defRPr>
            </a:pPr>
            <a:r>
              <a:rPr dirty="0"/>
              <a:t>«</a:t>
            </a:r>
            <a:r>
              <a:rPr dirty="0" err="1"/>
              <a:t>Βάλτε</a:t>
            </a:r>
            <a:r>
              <a:rPr dirty="0"/>
              <a:t> </a:t>
            </a:r>
            <a:r>
              <a:rPr dirty="0" err="1"/>
              <a:t>τις</a:t>
            </a:r>
            <a:r>
              <a:rPr dirty="0"/>
              <a:t> 3 π</a:t>
            </a:r>
            <a:r>
              <a:rPr dirty="0" err="1"/>
              <a:t>ροτάσεις</a:t>
            </a:r>
            <a:r>
              <a:rPr dirty="0"/>
              <a:t> </a:t>
            </a:r>
            <a:r>
              <a:rPr dirty="0" err="1"/>
              <a:t>σε</a:t>
            </a:r>
            <a:r>
              <a:rPr dirty="0"/>
              <a:t> </a:t>
            </a:r>
            <a:r>
              <a:rPr dirty="0" err="1"/>
              <a:t>σειρά</a:t>
            </a:r>
            <a:r>
              <a:rPr dirty="0"/>
              <a:t>, από α</a:t>
            </a:r>
            <a:r>
              <a:rPr dirty="0" err="1"/>
              <a:t>υτήν</a:t>
            </a:r>
            <a:r>
              <a:rPr dirty="0"/>
              <a:t> π</a:t>
            </a:r>
            <a:r>
              <a:rPr dirty="0" err="1"/>
              <a:t>ου</a:t>
            </a:r>
            <a:r>
              <a:rPr dirty="0"/>
              <a:t> </a:t>
            </a:r>
            <a:r>
              <a:rPr dirty="0" err="1"/>
              <a:t>συμφωνείτε</a:t>
            </a:r>
            <a:r>
              <a:rPr dirty="0"/>
              <a:t> π</a:t>
            </a:r>
            <a:r>
              <a:rPr dirty="0" err="1"/>
              <a:t>ερισσότερο</a:t>
            </a:r>
            <a:r>
              <a:rPr dirty="0"/>
              <a:t> </a:t>
            </a:r>
            <a:r>
              <a:rPr dirty="0" err="1"/>
              <a:t>μέχρι</a:t>
            </a:r>
            <a:r>
              <a:rPr dirty="0"/>
              <a:t> α</a:t>
            </a:r>
            <a:r>
              <a:rPr dirty="0" err="1"/>
              <a:t>υτήν</a:t>
            </a:r>
            <a:r>
              <a:rPr dirty="0"/>
              <a:t> π</a:t>
            </a:r>
            <a:r>
              <a:rPr dirty="0" err="1"/>
              <a:t>ου</a:t>
            </a:r>
            <a:r>
              <a:rPr dirty="0"/>
              <a:t> </a:t>
            </a:r>
            <a:r>
              <a:rPr dirty="0" err="1"/>
              <a:t>συμφωνείτε</a:t>
            </a:r>
            <a:r>
              <a:rPr dirty="0"/>
              <a:t> </a:t>
            </a:r>
            <a:r>
              <a:rPr dirty="0" err="1"/>
              <a:t>λιγότερο</a:t>
            </a:r>
            <a:r>
              <a:rPr dirty="0"/>
              <a:t>. </a:t>
            </a:r>
            <a:r>
              <a:rPr dirty="0" err="1"/>
              <a:t>Πρέ</a:t>
            </a:r>
            <a:r>
              <a:rPr dirty="0"/>
              <a:t>πει να καταλήξετε σε κοινή σειρά.»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D97706"/>
                </a:solidFill>
                <a:latin typeface="Arial"/>
              </a:defRPr>
            </a:pPr>
            <a:r>
              <a:t>ΔΗΜΟΚΡΑΤΙΑ &amp; ΕΝΕΡΓΗ ΠΟΛΙΤΕΙΟΤΗΤΑ | Γ' ΓΥΜΝΑΣΙΟΥ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33855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1E293B"/>
                </a:solidFill>
                <a:latin typeface="Georgia"/>
              </a:defRPr>
            </a:pPr>
            <a:r>
              <a:rPr dirty="0" err="1"/>
              <a:t>Φάση</a:t>
            </a:r>
            <a:r>
              <a:rPr dirty="0"/>
              <a:t> 4: </a:t>
            </a:r>
            <a:r>
              <a:rPr dirty="0" err="1"/>
              <a:t>Μετά</a:t>
            </a:r>
            <a:r>
              <a:rPr dirty="0"/>
              <a:t>βαση στη Θεματική &amp; Θεμελιώδες Ερώτημα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463040"/>
            <a:ext cx="10728655" cy="254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737360"/>
            <a:ext cx="10728655" cy="137160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ctr">
              <a:spcAft>
                <a:spcPts val="800"/>
              </a:spcAft>
              <a:defRPr sz="1400" b="1">
                <a:solidFill>
                  <a:srgbClr val="64748B"/>
                </a:solidFill>
              </a:defRPr>
            </a:pPr>
            <a:r>
              <a:t>► Έννοιες που κυκλώνονται στον πίνακα από τη συζήτηση:</a:t>
            </a:r>
          </a:p>
          <a:p>
            <a:pPr algn="ctr">
              <a:defRPr sz="1700" b="1">
                <a:solidFill>
                  <a:srgbClr val="1D4E89"/>
                </a:solidFill>
              </a:defRPr>
            </a:pPr>
            <a:r>
              <a:t>ΠΛΕΙΟΨΗΦΙΑ   •   ΜΕΙΟΨΗΦΙΑ   •   ΕΚΛΟΓΕΣ   •   ΣΥΜΜΕΤΟΧΗ   •   ΔΙΚΑΙΩΜΑΤΑ   •   ΕΥΘΥΝΗ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3383280"/>
            <a:ext cx="10728655" cy="2834640"/>
          </a:xfrm>
          <a:prstGeom prst="round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74320" rIns="274320" bIns="274320" rtlCol="0" anchor="ctr"/>
          <a:lstStyle/>
          <a:p>
            <a:pPr algn="ctr">
              <a:spcAft>
                <a:spcPts val="1200"/>
              </a:spcAft>
              <a:defRPr sz="1500">
                <a:solidFill>
                  <a:srgbClr val="D97706"/>
                </a:solidFill>
              </a:defRPr>
            </a:pPr>
            <a:r>
              <a:rPr dirty="0"/>
              <a:t>«</a:t>
            </a:r>
            <a:r>
              <a:rPr dirty="0" err="1"/>
              <a:t>Μόλις</a:t>
            </a:r>
            <a:r>
              <a:rPr dirty="0"/>
              <a:t> ανακα</a:t>
            </a:r>
            <a:r>
              <a:rPr dirty="0" err="1"/>
              <a:t>λύψ</a:t>
            </a:r>
            <a:r>
              <a:rPr dirty="0"/>
              <a:t>ατε ένα πρόβλημα πολύ μεγαλύτερο από τη δική μας τάξη...»</a:t>
            </a:r>
          </a:p>
          <a:p>
            <a:pPr algn="ctr">
              <a:spcAft>
                <a:spcPts val="1400"/>
              </a:spcAft>
              <a:defRPr sz="2600" b="1">
                <a:solidFill>
                  <a:srgbClr val="F8FAFC"/>
                </a:solidFill>
                <a:latin typeface="Georgia"/>
              </a:defRPr>
            </a:pPr>
            <a:r>
              <a:rPr dirty="0"/>
              <a:t>ΠΟΣΗ ΕΞΟΥΣΙΑ ΕΠΙΤΡΕΠΕΤΑΙ ΝΑ ΕΧΕΙ Η ΠΛΕΙΟΨΗΦΙΑ;</a:t>
            </a:r>
          </a:p>
          <a:p>
            <a:pPr algn="ctr">
              <a:defRPr sz="1400">
                <a:solidFill>
                  <a:srgbClr val="CBD5E1"/>
                </a:solidFill>
              </a:defRPr>
            </a:pPr>
            <a:r>
              <a:rPr dirty="0"/>
              <a:t>«</a:t>
            </a:r>
            <a:r>
              <a:rPr dirty="0" err="1"/>
              <a:t>Αυτό</a:t>
            </a:r>
            <a:r>
              <a:rPr dirty="0"/>
              <a:t> </a:t>
            </a:r>
            <a:r>
              <a:rPr dirty="0" err="1"/>
              <a:t>είν</a:t>
            </a:r>
            <a:r>
              <a:rPr dirty="0"/>
              <a:t>αι το θέμα της ενότητάς μας: Πώς λειτουργεί η Δημοκρατία, γιατί ψηφίζουμε, ποιος συμμετέχει και τι σημαίνει να είμαστε ενεργοί πολίτες.»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768783E5-8DAD-0CCF-032E-D171DDCDDF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172D982-D67E-41DB-CC1B-D9074A323E2B}"/>
              </a:ext>
            </a:extLst>
          </p:cNvPr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D97706"/>
                </a:solidFill>
                <a:latin typeface="Arial"/>
              </a:defRPr>
            </a:pPr>
            <a:r>
              <a:t>ΔΗΜΟΚΡΑΤΙΑ &amp; ΕΝΕΡΓΗ ΠΟΛΙΤΕΙΟΤΗΤΑ | Γ' ΓΥΜΝΑΣΙΟΥ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7E33428-B7E2-1E9C-C810-72026596415D}"/>
              </a:ext>
            </a:extLst>
          </p:cNvPr>
          <p:cNvSpPr txBox="1"/>
          <p:nvPr/>
        </p:nvSpPr>
        <p:spPr>
          <a:xfrm>
            <a:off x="731520" y="685800"/>
            <a:ext cx="10698480" cy="33855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1E293B"/>
                </a:solidFill>
                <a:latin typeface="Georgia"/>
              </a:defRPr>
            </a:pPr>
            <a:r>
              <a:rPr lang="el-GR" dirty="0"/>
              <a:t>Τι σημαίνει για εσάς δημοκρατία?</a:t>
            </a:r>
            <a:endParaRPr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C10E83D2-BA56-446A-704E-0273D8F814A5}"/>
              </a:ext>
            </a:extLst>
          </p:cNvPr>
          <p:cNvSpPr/>
          <p:nvPr/>
        </p:nvSpPr>
        <p:spPr>
          <a:xfrm>
            <a:off x="731520" y="1463040"/>
            <a:ext cx="10728655" cy="254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>
            <a:hlinkClick r:id="rId3"/>
            <a:extLst>
              <a:ext uri="{FF2B5EF4-FFF2-40B4-BE49-F238E27FC236}">
                <a16:creationId xmlns:a16="http://schemas.microsoft.com/office/drawing/2014/main" xmlns="" id="{1E817EDA-F4B4-6C22-D6BB-78F65BDB9D74}"/>
              </a:ext>
            </a:extLst>
          </p:cNvPr>
          <p:cNvSpPr/>
          <p:nvPr/>
        </p:nvSpPr>
        <p:spPr>
          <a:xfrm>
            <a:off x="675467" y="2322600"/>
            <a:ext cx="10728655" cy="283464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74320" rIns="274320" bIns="274320" rtlCol="0" anchor="ctr"/>
          <a:lstStyle/>
          <a:p>
            <a:pPr algn="ctr">
              <a:spcAft>
                <a:spcPts val="1200"/>
              </a:spcAft>
              <a:defRPr sz="1500">
                <a:solidFill>
                  <a:srgbClr val="D97706"/>
                </a:solidFill>
              </a:defRPr>
            </a:pPr>
            <a:r>
              <a:rPr lang="en-US" dirty="0" smtClean="0">
                <a:solidFill>
                  <a:schemeClr val="bg1"/>
                </a:solidFill>
                <a:hlinkClick r:id="rId3"/>
              </a:rPr>
              <a:t>https://</a:t>
            </a:r>
            <a:r>
              <a:rPr lang="en-US" dirty="0" smtClean="0">
                <a:solidFill>
                  <a:schemeClr val="bg1"/>
                </a:solidFill>
                <a:hlinkClick r:id="rId3"/>
              </a:rPr>
              <a:t>pe.app/response_links/47253a5f-aaad-4a17-9f1a-e4b553ee88a2/questions/936763945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474625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D97706"/>
                </a:solidFill>
                <a:latin typeface="Arial"/>
              </a:defRPr>
            </a:pPr>
            <a:r>
              <a:t>ΔΗΜΟΚΡΑΤΙΑ &amp; ΕΝΕΡΓΗ ΠΟΛΙΤΕΙΟΤΗΤΑ | Γ' ΓΥΜΝΑΣΙΟΥ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1E293B"/>
                </a:solidFill>
                <a:latin typeface="Georgia"/>
              </a:defRPr>
            </a:pPr>
            <a:r>
              <a:t>Διδακτική Αξία &amp; Αλυσίδα Ερωτημάτων για τη Σχολική Χρονιά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463040"/>
            <a:ext cx="10728655" cy="254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828800"/>
            <a:ext cx="512064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28600" rIns="228600" bIns="228600" rtlCol="0" anchor="ctr"/>
          <a:lstStyle/>
          <a:p>
            <a:pPr algn="ctr">
              <a:spcAft>
                <a:spcPts val="1000"/>
              </a:spcAft>
              <a:defRPr sz="1700" b="1">
                <a:solidFill>
                  <a:srgbClr val="1D4E89"/>
                </a:solidFill>
                <a:latin typeface="Georgia"/>
              </a:defRPr>
            </a:pPr>
            <a:r>
              <a:rPr dirty="0"/>
              <a:t>► </a:t>
            </a:r>
            <a:r>
              <a:rPr dirty="0" err="1"/>
              <a:t>Γι</a:t>
            </a:r>
            <a:r>
              <a:rPr dirty="0"/>
              <a:t>ατί λειτουργεί διδακτικά;</a:t>
            </a:r>
          </a:p>
          <a:p>
            <a:pPr>
              <a:defRPr sz="1300" b="1">
                <a:solidFill>
                  <a:srgbClr val="D97706"/>
                </a:solidFill>
              </a:defRPr>
            </a:pPr>
            <a:r>
              <a:rPr sz="1400" dirty="0"/>
              <a:t>1. </a:t>
            </a:r>
            <a:r>
              <a:rPr sz="1400" dirty="0" err="1"/>
              <a:t>Βιωμ</a:t>
            </a:r>
            <a:r>
              <a:rPr sz="1400" dirty="0"/>
              <a:t>ατική Μάθηση</a:t>
            </a:r>
          </a:p>
          <a:p>
            <a:pPr>
              <a:spcAft>
                <a:spcPts val="600"/>
              </a:spcAft>
              <a:defRPr sz="1200">
                <a:solidFill>
                  <a:srgbClr val="1E293B"/>
                </a:solidFill>
              </a:defRPr>
            </a:pPr>
            <a:r>
              <a:rPr sz="1400" dirty="0" err="1"/>
              <a:t>Οι</a:t>
            </a:r>
            <a:r>
              <a:rPr sz="1400" dirty="0"/>
              <a:t> μα</a:t>
            </a:r>
            <a:r>
              <a:rPr sz="1400" dirty="0" err="1"/>
              <a:t>θητές</a:t>
            </a:r>
            <a:r>
              <a:rPr sz="1400" dirty="0"/>
              <a:t> β</a:t>
            </a:r>
            <a:r>
              <a:rPr sz="1400" dirty="0" err="1"/>
              <a:t>ιώνουν</a:t>
            </a:r>
            <a:r>
              <a:rPr sz="1400" dirty="0"/>
              <a:t> </a:t>
            </a:r>
            <a:r>
              <a:rPr sz="1400" dirty="0" err="1"/>
              <a:t>τη</a:t>
            </a:r>
            <a:r>
              <a:rPr sz="1400" dirty="0"/>
              <a:t> </a:t>
            </a:r>
            <a:r>
              <a:rPr sz="1400" dirty="0" err="1"/>
              <a:t>λήψη</a:t>
            </a:r>
            <a:r>
              <a:rPr sz="1400" dirty="0"/>
              <a:t> απ</a:t>
            </a:r>
            <a:r>
              <a:rPr sz="1400" dirty="0" err="1"/>
              <a:t>οφάσεων</a:t>
            </a:r>
            <a:r>
              <a:rPr sz="1400" dirty="0"/>
              <a:t> α</a:t>
            </a:r>
            <a:r>
              <a:rPr sz="1400" dirty="0" err="1"/>
              <a:t>ντί</a:t>
            </a:r>
            <a:r>
              <a:rPr sz="1400" dirty="0"/>
              <a:t> </a:t>
            </a:r>
            <a:r>
              <a:rPr sz="1400" dirty="0" err="1"/>
              <a:t>γι</a:t>
            </a:r>
            <a:r>
              <a:rPr sz="1400" dirty="0"/>
              <a:t>α απλό ορισμό.</a:t>
            </a:r>
          </a:p>
          <a:p>
            <a:pPr>
              <a:defRPr sz="1300" b="1">
                <a:solidFill>
                  <a:srgbClr val="D97706"/>
                </a:solidFill>
              </a:defRPr>
            </a:pPr>
            <a:r>
              <a:rPr sz="1400" dirty="0"/>
              <a:t>2. </a:t>
            </a:r>
            <a:r>
              <a:rPr sz="1400" dirty="0" err="1"/>
              <a:t>Γνωστική</a:t>
            </a:r>
            <a:r>
              <a:rPr sz="1400" dirty="0"/>
              <a:t> </a:t>
            </a:r>
            <a:r>
              <a:rPr sz="1400" dirty="0" err="1"/>
              <a:t>Σύγκρουση</a:t>
            </a:r>
            <a:endParaRPr sz="1400" dirty="0"/>
          </a:p>
          <a:p>
            <a:pPr>
              <a:spcAft>
                <a:spcPts val="600"/>
              </a:spcAft>
              <a:defRPr sz="1200">
                <a:solidFill>
                  <a:srgbClr val="1E293B"/>
                </a:solidFill>
              </a:defRPr>
            </a:pPr>
            <a:r>
              <a:rPr sz="1400" dirty="0"/>
              <a:t>Η απ</a:t>
            </a:r>
            <a:r>
              <a:rPr sz="1400" dirty="0" err="1"/>
              <a:t>λή</a:t>
            </a:r>
            <a:r>
              <a:rPr sz="1400" dirty="0"/>
              <a:t> α</a:t>
            </a:r>
            <a:r>
              <a:rPr sz="1400" dirty="0" err="1"/>
              <a:t>ντίληψη</a:t>
            </a:r>
            <a:r>
              <a:rPr sz="1400" dirty="0"/>
              <a:t> 'π</a:t>
            </a:r>
            <a:r>
              <a:rPr sz="1400" dirty="0" err="1"/>
              <a:t>λειοψηφί</a:t>
            </a:r>
            <a:r>
              <a:rPr sz="1400" dirty="0"/>
              <a:t>α = δημοκρατία' αμφισβητείται.</a:t>
            </a:r>
          </a:p>
          <a:p>
            <a:pPr>
              <a:defRPr sz="1300" b="1">
                <a:solidFill>
                  <a:srgbClr val="D97706"/>
                </a:solidFill>
              </a:defRPr>
            </a:pPr>
            <a:r>
              <a:rPr sz="1400" dirty="0"/>
              <a:t>3. </a:t>
            </a:r>
            <a:r>
              <a:rPr sz="1400" dirty="0" err="1"/>
              <a:t>Ενεργο</a:t>
            </a:r>
            <a:r>
              <a:rPr sz="1400" dirty="0"/>
              <a:t>ποίηση Περιέργειας</a:t>
            </a:r>
          </a:p>
          <a:p>
            <a:pPr>
              <a:spcAft>
                <a:spcPts val="600"/>
              </a:spcAft>
              <a:defRPr sz="1200">
                <a:solidFill>
                  <a:srgbClr val="1E293B"/>
                </a:solidFill>
              </a:defRPr>
            </a:pPr>
            <a:r>
              <a:rPr sz="1400" dirty="0" err="1"/>
              <a:t>Δεν</a:t>
            </a:r>
            <a:r>
              <a:rPr sz="1400" dirty="0"/>
              <a:t> </a:t>
            </a:r>
            <a:r>
              <a:rPr sz="1400" dirty="0" err="1"/>
              <a:t>δίνετ</a:t>
            </a:r>
            <a:r>
              <a:rPr sz="1400" dirty="0"/>
              <a:t>αι έτοιμη απάντηση, καλλιεργείται η διερεύνηση.</a:t>
            </a:r>
          </a:p>
          <a:p>
            <a:pPr>
              <a:defRPr sz="1300" b="1">
                <a:solidFill>
                  <a:srgbClr val="D97706"/>
                </a:solidFill>
              </a:defRPr>
            </a:pPr>
            <a:r>
              <a:rPr sz="1400" dirty="0"/>
              <a:t>4. </a:t>
            </a:r>
            <a:r>
              <a:rPr sz="1400" dirty="0" err="1"/>
              <a:t>Νήμ</a:t>
            </a:r>
            <a:r>
              <a:rPr sz="1400" dirty="0"/>
              <a:t>α της Χρονιάς</a:t>
            </a:r>
          </a:p>
          <a:p>
            <a:pPr>
              <a:spcAft>
                <a:spcPts val="600"/>
              </a:spcAft>
              <a:defRPr sz="1200">
                <a:solidFill>
                  <a:srgbClr val="1E293B"/>
                </a:solidFill>
              </a:defRPr>
            </a:pPr>
            <a:r>
              <a:rPr sz="1400" dirty="0" err="1"/>
              <a:t>Οι</a:t>
            </a:r>
            <a:r>
              <a:rPr sz="1400" dirty="0"/>
              <a:t> </a:t>
            </a:r>
            <a:r>
              <a:rPr sz="1400" dirty="0" err="1"/>
              <a:t>ιδέες</a:t>
            </a:r>
            <a:r>
              <a:rPr sz="1400" dirty="0"/>
              <a:t> </a:t>
            </a:r>
            <a:r>
              <a:rPr sz="1400" dirty="0" err="1"/>
              <a:t>των</a:t>
            </a:r>
            <a:r>
              <a:rPr sz="1400" dirty="0"/>
              <a:t> μα</a:t>
            </a:r>
            <a:r>
              <a:rPr sz="1400" dirty="0" err="1"/>
              <a:t>θητών</a:t>
            </a:r>
            <a:r>
              <a:rPr sz="1400" dirty="0"/>
              <a:t> </a:t>
            </a:r>
            <a:r>
              <a:rPr sz="1400" dirty="0" err="1"/>
              <a:t>γίνοντ</a:t>
            </a:r>
            <a:r>
              <a:rPr sz="1400" dirty="0"/>
              <a:t>αι ο οδηγός όλου του προγράμματος.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828800"/>
            <a:ext cx="5242255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28600" rIns="228600" bIns="228600" rtlCol="0" anchor="ctr"/>
          <a:lstStyle/>
          <a:p>
            <a:pPr algn="ctr">
              <a:spcAft>
                <a:spcPts val="800"/>
              </a:spcAft>
              <a:defRPr sz="1700" b="1">
                <a:solidFill>
                  <a:srgbClr val="1D4E89"/>
                </a:solidFill>
                <a:latin typeface="Georgia"/>
              </a:defRPr>
            </a:pPr>
            <a:r>
              <a:rPr dirty="0"/>
              <a:t>► Η </a:t>
            </a:r>
            <a:r>
              <a:rPr dirty="0" err="1"/>
              <a:t>Αλυσίδ</a:t>
            </a:r>
            <a:r>
              <a:rPr dirty="0"/>
              <a:t>α Ερωτημάτων του Προγράμματος</a:t>
            </a:r>
          </a:p>
          <a:p>
            <a:pPr>
              <a:spcAft>
                <a:spcPts val="600"/>
              </a:spcAft>
              <a:defRPr sz="1200" b="0">
                <a:solidFill>
                  <a:srgbClr val="1E293B"/>
                </a:solidFill>
              </a:defRPr>
            </a:pPr>
            <a:r>
              <a:rPr sz="1600" dirty="0"/>
              <a:t>•  </a:t>
            </a:r>
            <a:r>
              <a:rPr sz="1600" dirty="0" err="1"/>
              <a:t>Τι</a:t>
            </a:r>
            <a:r>
              <a:rPr sz="1600" dirty="0"/>
              <a:t> </a:t>
            </a:r>
            <a:r>
              <a:rPr sz="1600" dirty="0" err="1"/>
              <a:t>είν</a:t>
            </a:r>
            <a:r>
              <a:rPr sz="1600" dirty="0"/>
              <a:t>αι Δημοκρατία; &amp; Ποιος αποφασίζει;</a:t>
            </a:r>
          </a:p>
          <a:p>
            <a:pPr>
              <a:spcAft>
                <a:spcPts val="600"/>
              </a:spcAft>
              <a:defRPr sz="1200" b="0">
                <a:solidFill>
                  <a:srgbClr val="1E293B"/>
                </a:solidFill>
              </a:defRPr>
            </a:pPr>
            <a:r>
              <a:rPr sz="1600" dirty="0"/>
              <a:t>↓  </a:t>
            </a:r>
            <a:r>
              <a:rPr sz="1600" dirty="0" err="1"/>
              <a:t>Γι</a:t>
            </a:r>
            <a:r>
              <a:rPr sz="1600" dirty="0"/>
              <a:t>ατί ψηφίζουμε &amp; τι σημασία έχει η ψήφος μου;</a:t>
            </a:r>
          </a:p>
          <a:p>
            <a:pPr>
              <a:spcAft>
                <a:spcPts val="600"/>
              </a:spcAft>
              <a:defRPr sz="1200" b="0">
                <a:solidFill>
                  <a:srgbClr val="1E293B"/>
                </a:solidFill>
              </a:defRPr>
            </a:pPr>
            <a:r>
              <a:rPr sz="1600" dirty="0"/>
              <a:t>↓  </a:t>
            </a:r>
            <a:r>
              <a:rPr sz="1600" dirty="0" err="1"/>
              <a:t>Γι</a:t>
            </a:r>
            <a:r>
              <a:rPr sz="1600" dirty="0"/>
              <a:t>ατί οι νέοι συμμετέχουν ή απέχουν;</a:t>
            </a:r>
          </a:p>
          <a:p>
            <a:pPr>
              <a:spcAft>
                <a:spcPts val="600"/>
              </a:spcAft>
              <a:defRPr sz="1200" b="0">
                <a:solidFill>
                  <a:srgbClr val="1E293B"/>
                </a:solidFill>
              </a:defRPr>
            </a:pPr>
            <a:r>
              <a:rPr sz="1600" dirty="0"/>
              <a:t>↓  </a:t>
            </a:r>
            <a:r>
              <a:rPr sz="1600" dirty="0" err="1"/>
              <a:t>Πώς</a:t>
            </a:r>
            <a:r>
              <a:rPr sz="1600" dirty="0"/>
              <a:t> μπ</a:t>
            </a:r>
            <a:r>
              <a:rPr sz="1600" dirty="0" err="1"/>
              <a:t>ορώ</a:t>
            </a:r>
            <a:r>
              <a:rPr sz="1600" dirty="0"/>
              <a:t> </a:t>
            </a:r>
            <a:r>
              <a:rPr sz="1600" dirty="0" err="1"/>
              <a:t>εγώ</a:t>
            </a:r>
            <a:r>
              <a:rPr sz="1600" dirty="0"/>
              <a:t> να α</a:t>
            </a:r>
            <a:r>
              <a:rPr sz="1600" dirty="0" err="1"/>
              <a:t>λλάξω</a:t>
            </a:r>
            <a:r>
              <a:rPr sz="1600" dirty="0"/>
              <a:t> </a:t>
            </a:r>
            <a:r>
              <a:rPr sz="1600" dirty="0" err="1"/>
              <a:t>κάτι</a:t>
            </a:r>
            <a:r>
              <a:rPr sz="1600" dirty="0"/>
              <a:t> </a:t>
            </a:r>
            <a:r>
              <a:rPr sz="1600" dirty="0" err="1"/>
              <a:t>ως</a:t>
            </a:r>
            <a:r>
              <a:rPr sz="1600" dirty="0"/>
              <a:t> </a:t>
            </a:r>
            <a:r>
              <a:rPr sz="1600" dirty="0" err="1"/>
              <a:t>Ενεργός</a:t>
            </a:r>
            <a:r>
              <a:rPr sz="1600" dirty="0"/>
              <a:t> </a:t>
            </a:r>
            <a:r>
              <a:rPr sz="1600" dirty="0" err="1"/>
              <a:t>Πολίτης</a:t>
            </a:r>
            <a:r>
              <a:rPr sz="1600" dirty="0"/>
              <a:t>;</a:t>
            </a:r>
          </a:p>
          <a:p>
            <a:pPr>
              <a:spcAft>
                <a:spcPts val="600"/>
              </a:spcAft>
              <a:defRPr sz="1300" b="1">
                <a:solidFill>
                  <a:srgbClr val="D97706"/>
                </a:solidFill>
              </a:defRPr>
            </a:pPr>
            <a:r>
              <a:rPr sz="1600" dirty="0"/>
              <a:t>↓  </a:t>
            </a:r>
            <a:r>
              <a:rPr sz="1600" dirty="0" err="1"/>
              <a:t>Συνεργ</a:t>
            </a:r>
            <a:r>
              <a:rPr sz="1600" dirty="0"/>
              <a:t>ασία με το γερμανικό σχολείο Georg-von-Giesche-Schule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D97706"/>
                </a:solidFill>
                <a:latin typeface="Arial"/>
              </a:defRPr>
            </a:pPr>
            <a:r>
              <a:t>ΔΗΜΟΚΡΑΤΙΑ &amp; ΕΝΕΡΓΗ ΠΟΛΙΤΕΙΟΤΗΤΑ | Γ' ΓΥΜΝΑΣΙΟΥ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1E293B"/>
                </a:solidFill>
                <a:latin typeface="Georgia"/>
              </a:defRPr>
            </a:pPr>
            <a:r>
              <a:t>Αναστοχασμός «Πριν &amp; Μετά» &amp; Καλλιέργεια Ενεργού Πολίτη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463040"/>
            <a:ext cx="10728655" cy="254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828800"/>
            <a:ext cx="3413455" cy="43891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D4E8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28600" rIns="228600" bIns="228600" rtlCol="0" anchor="ctr"/>
          <a:lstStyle/>
          <a:p>
            <a:pPr algn="ctr">
              <a:spcAft>
                <a:spcPts val="1400"/>
              </a:spcAft>
              <a:defRPr sz="1700" b="1">
                <a:solidFill>
                  <a:srgbClr val="1D4E89"/>
                </a:solidFill>
                <a:latin typeface="Georgia"/>
              </a:defRPr>
            </a:pPr>
            <a:r>
              <a:t>1. Φωτογράφιση Αρχικών Ιδεών</a:t>
            </a:r>
          </a:p>
          <a:p>
            <a:pPr>
              <a:defRPr sz="1400">
                <a:solidFill>
                  <a:srgbClr val="1E293B"/>
                </a:solidFill>
              </a:defRPr>
            </a:pPr>
            <a:r>
              <a:t>Οι έννοιες που συγκεντρώνονται στον πίνακα στην πρώτη ώρα κρατούνται ορατές ή φωτογραφίζονται για το αρχείο της τάξης.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0" y="1828800"/>
            <a:ext cx="3413455" cy="43891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28600" rIns="228600" bIns="228600" rtlCol="0" anchor="ctr"/>
          <a:lstStyle/>
          <a:p>
            <a:pPr algn="ctr">
              <a:spcAft>
                <a:spcPts val="1400"/>
              </a:spcAft>
              <a:defRPr sz="1700" b="1">
                <a:solidFill>
                  <a:srgbClr val="D97706"/>
                </a:solidFill>
                <a:latin typeface="Georgia"/>
              </a:defRPr>
            </a:pPr>
            <a:r>
              <a:t>2. Αναστοχασμός «Πριν &amp; Μετά»</a:t>
            </a:r>
          </a:p>
          <a:p>
            <a:pPr>
              <a:defRPr sz="1400">
                <a:solidFill>
                  <a:srgbClr val="1E293B"/>
                </a:solidFill>
              </a:defRPr>
            </a:pPr>
            <a:r>
              <a:t>Στο τέλος της χρονιάς η τάξη επιστρέφει στις αρχικές σημειώσεις: «Τι πιστεύαμε τότε για τη Δημοκρατία και τι πιστεύουμε σήμερα;»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046720" y="1828800"/>
            <a:ext cx="3413455" cy="43891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D4E8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28600" rIns="228600" bIns="228600" rtlCol="0" anchor="ctr"/>
          <a:lstStyle/>
          <a:p>
            <a:pPr algn="ctr">
              <a:spcAft>
                <a:spcPts val="1400"/>
              </a:spcAft>
              <a:defRPr sz="1700" b="1">
                <a:solidFill>
                  <a:srgbClr val="1D4E89"/>
                </a:solidFill>
                <a:latin typeface="Georgia"/>
              </a:defRPr>
            </a:pPr>
            <a:r>
              <a:t>3. Ο Συνειδητός Ενεργός Πολίτης</a:t>
            </a:r>
          </a:p>
          <a:p>
            <a:pPr>
              <a:defRPr sz="1400">
                <a:solidFill>
                  <a:srgbClr val="1E293B"/>
                </a:solidFill>
              </a:defRPr>
            </a:pPr>
            <a:r>
              <a:t>Η διαδικασία μετατρέπει την παθητική αποστήθιση ορισμών σε ουσιαστική, βιωματική και κριτική πολιτική συνειδητοποίηση.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888</Words>
  <Application>Microsoft Office PowerPoint</Application>
  <PresentationFormat>Προσαρμογή</PresentationFormat>
  <Paragraphs>87</Paragraphs>
  <Slides>9</Slides>
  <Notes>9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9</vt:i4>
      </vt:variant>
    </vt:vector>
  </HeadingPairs>
  <TitlesOfParts>
    <vt:vector size="10" baseType="lpstr">
      <vt:lpstr>Office Theme</vt:lpstr>
      <vt:lpstr>Διαφάνεια 1</vt:lpstr>
      <vt:lpstr>Διαφάνεια 2</vt:lpstr>
      <vt:lpstr>Διαφάνεια 3</vt:lpstr>
      <vt:lpstr>Διαφάνεια 4</vt:lpstr>
      <vt:lpstr>Διαφάνεια 5</vt:lpstr>
      <vt:lpstr>Διαφάνεια 6</vt:lpstr>
      <vt:lpstr>Διαφάνεια 7</vt:lpstr>
      <vt:lpstr>Διαφάνεια 8</vt:lpstr>
      <vt:lpstr>Διαφάνεια 9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AnastasiaProtopsalti</dc:creator>
  <dc:description>generated using python-pptx</dc:description>
  <cp:lastModifiedBy>student</cp:lastModifiedBy>
  <cp:revision>3</cp:revision>
  <dcterms:created xsi:type="dcterms:W3CDTF">2013-01-27T09:14:16Z</dcterms:created>
  <dcterms:modified xsi:type="dcterms:W3CDTF">2026-09-18T08:15:43Z</dcterms:modified>
</cp:coreProperties>
</file>