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170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184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185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178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18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181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18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71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8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</p:sldIdLst>
  <p:sldSz cy="5143500" cx="9144000"/>
  <p:notesSz cx="6858000" cy="9144000"/>
  <p:embeddedFontLst>
    <p:embeddedFont>
      <p:font typeface="Proxima Nova"/>
      <p:regular r:id="rId193"/>
      <p:bold r:id="rId194"/>
      <p:italic r:id="rId195"/>
      <p:boldItalic r:id="rId196"/>
    </p:embeddedFont>
    <p:embeddedFont>
      <p:font typeface="Montserrat"/>
      <p:regular r:id="rId197"/>
      <p:bold r:id="rId198"/>
      <p:italic r:id="rId199"/>
      <p:boldItalic r:id="rId20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190" Type="http://schemas.openxmlformats.org/officeDocument/2006/relationships/slide" Target="slides/slide18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194" Type="http://schemas.openxmlformats.org/officeDocument/2006/relationships/font" Target="fonts/ProximaNova-bold.fntdata"/><Relationship Id="rId43" Type="http://schemas.openxmlformats.org/officeDocument/2006/relationships/slide" Target="slides/slide37.xml"/><Relationship Id="rId193" Type="http://schemas.openxmlformats.org/officeDocument/2006/relationships/font" Target="fonts/ProximaNova-regular.fntdata"/><Relationship Id="rId46" Type="http://schemas.openxmlformats.org/officeDocument/2006/relationships/slide" Target="slides/slide40.xml"/><Relationship Id="rId192" Type="http://schemas.openxmlformats.org/officeDocument/2006/relationships/slide" Target="slides/slide186.xml"/><Relationship Id="rId45" Type="http://schemas.openxmlformats.org/officeDocument/2006/relationships/slide" Target="slides/slide39.xml"/><Relationship Id="rId191" Type="http://schemas.openxmlformats.org/officeDocument/2006/relationships/slide" Target="slides/slide185.xml"/><Relationship Id="rId48" Type="http://schemas.openxmlformats.org/officeDocument/2006/relationships/slide" Target="slides/slide42.xml"/><Relationship Id="rId187" Type="http://schemas.openxmlformats.org/officeDocument/2006/relationships/slide" Target="slides/slide181.xml"/><Relationship Id="rId47" Type="http://schemas.openxmlformats.org/officeDocument/2006/relationships/slide" Target="slides/slide41.xml"/><Relationship Id="rId186" Type="http://schemas.openxmlformats.org/officeDocument/2006/relationships/slide" Target="slides/slide180.xml"/><Relationship Id="rId185" Type="http://schemas.openxmlformats.org/officeDocument/2006/relationships/slide" Target="slides/slide179.xml"/><Relationship Id="rId49" Type="http://schemas.openxmlformats.org/officeDocument/2006/relationships/slide" Target="slides/slide43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188" Type="http://schemas.openxmlformats.org/officeDocument/2006/relationships/slide" Target="slides/slide18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slide" Target="slides/slide177.xml"/><Relationship Id="rId32" Type="http://schemas.openxmlformats.org/officeDocument/2006/relationships/slide" Target="slides/slide26.xml"/><Relationship Id="rId182" Type="http://schemas.openxmlformats.org/officeDocument/2006/relationships/slide" Target="slides/slide176.xml"/><Relationship Id="rId35" Type="http://schemas.openxmlformats.org/officeDocument/2006/relationships/slide" Target="slides/slide29.xml"/><Relationship Id="rId181" Type="http://schemas.openxmlformats.org/officeDocument/2006/relationships/slide" Target="slides/slide175.xml"/><Relationship Id="rId34" Type="http://schemas.openxmlformats.org/officeDocument/2006/relationships/slide" Target="slides/slide28.xml"/><Relationship Id="rId180" Type="http://schemas.openxmlformats.org/officeDocument/2006/relationships/slide" Target="slides/slide174.xml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177" Type="http://schemas.openxmlformats.org/officeDocument/2006/relationships/slide" Target="slides/slide171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98" Type="http://schemas.openxmlformats.org/officeDocument/2006/relationships/font" Target="fonts/Montserrat-bold.fntdata"/><Relationship Id="rId14" Type="http://schemas.openxmlformats.org/officeDocument/2006/relationships/slide" Target="slides/slide8.xml"/><Relationship Id="rId197" Type="http://schemas.openxmlformats.org/officeDocument/2006/relationships/font" Target="fonts/Montserrat-regular.fntdata"/><Relationship Id="rId17" Type="http://schemas.openxmlformats.org/officeDocument/2006/relationships/slide" Target="slides/slide11.xml"/><Relationship Id="rId196" Type="http://schemas.openxmlformats.org/officeDocument/2006/relationships/font" Target="fonts/ProximaNova-boldItalic.fntdata"/><Relationship Id="rId16" Type="http://schemas.openxmlformats.org/officeDocument/2006/relationships/slide" Target="slides/slide10.xml"/><Relationship Id="rId195" Type="http://schemas.openxmlformats.org/officeDocument/2006/relationships/font" Target="fonts/ProximaNova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99" Type="http://schemas.openxmlformats.org/officeDocument/2006/relationships/font" Target="fonts/Montserrat-italic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3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2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142" Type="http://schemas.openxmlformats.org/officeDocument/2006/relationships/slide" Target="slides/slide136.xml"/><Relationship Id="rId141" Type="http://schemas.openxmlformats.org/officeDocument/2006/relationships/slide" Target="slides/slide135.xml"/><Relationship Id="rId140" Type="http://schemas.openxmlformats.org/officeDocument/2006/relationships/slide" Target="slides/slide134.xml"/><Relationship Id="rId5" Type="http://schemas.openxmlformats.org/officeDocument/2006/relationships/slideMaster" Target="slideMasters/slideMaster2.xml"/><Relationship Id="rId147" Type="http://schemas.openxmlformats.org/officeDocument/2006/relationships/slide" Target="slides/slide141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137" Type="http://schemas.openxmlformats.org/officeDocument/2006/relationships/slide" Target="slides/slide131.xml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163" Type="http://schemas.openxmlformats.org/officeDocument/2006/relationships/slide" Target="slides/slide157.xml"/><Relationship Id="rId162" Type="http://schemas.openxmlformats.org/officeDocument/2006/relationships/slide" Target="slides/slide156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167" Type="http://schemas.openxmlformats.org/officeDocument/2006/relationships/slide" Target="slides/slide161.xml"/><Relationship Id="rId166" Type="http://schemas.openxmlformats.org/officeDocument/2006/relationships/slide" Target="slides/slide160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152" Type="http://schemas.openxmlformats.org/officeDocument/2006/relationships/slide" Target="slides/slide146.xml"/><Relationship Id="rId151" Type="http://schemas.openxmlformats.org/officeDocument/2006/relationships/slide" Target="slides/slide145.xml"/><Relationship Id="rId158" Type="http://schemas.openxmlformats.org/officeDocument/2006/relationships/slide" Target="slides/slide152.xml"/><Relationship Id="rId157" Type="http://schemas.openxmlformats.org/officeDocument/2006/relationships/slide" Target="slides/slide151.xml"/><Relationship Id="rId156" Type="http://schemas.openxmlformats.org/officeDocument/2006/relationships/slide" Target="slides/slide150.xml"/><Relationship Id="rId155" Type="http://schemas.openxmlformats.org/officeDocument/2006/relationships/slide" Target="slides/slide14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121" Type="http://schemas.openxmlformats.org/officeDocument/2006/relationships/slide" Target="slides/slide115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10" Type="http://schemas.openxmlformats.org/officeDocument/2006/relationships/slide" Target="slides/slide104.xml"/><Relationship Id="rId114" Type="http://schemas.openxmlformats.org/officeDocument/2006/relationships/slide" Target="slides/slide108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200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odecurricula.com/csd-20/unit1/9/" TargetMode="Externa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odecurricula.com/csd-20/unit1/10/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odecurricula.com/csd-20/unit1/11/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b682ba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b682ba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16579245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1657924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82626c81b4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82626c81b4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82626c81b4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82626c81b4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82626c81b4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82626c81b4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82626c81b4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82626c81b4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82626c81b4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82626c81b4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2626c81b4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2626c81b4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2626c81b4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2626c81b4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2626c81b4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2626c81b4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2626c81b4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2626c81b4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82626c81b4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82626c81b4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16579245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16579245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6c44137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6c44137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1b6883f6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81b6883f6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81b6883f6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81b6883f6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1b6883f6c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1b6883f6c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3dc5aa26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3dc5aa26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3dc5aa26a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3dc5aa26a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3dc5aa26a_1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83dc5aa26a_1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83dc5aa26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83dc5aa26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83dc5aa26a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83dc5aa26a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83dc5aa26a_19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83dc5aa26a_1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16579245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16579245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3dc5aa26a_1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3dc5aa26a_1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83dc5aa26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83dc5aa26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83dc5aa26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83dc5aa26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3dc5aa26a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3dc5aa26a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83dc5aa26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83dc5aa26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3dc5aa26a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3dc5aa26a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83dc5aa26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83dc5aa26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3dc5aa26a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3dc5aa26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83dc5aa26a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83dc5aa26a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83dc5aa26a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83dc5aa26a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f673e5a2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f673e5a2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83dc5aa26a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83dc5aa26a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3dc5aa26a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3dc5aa26a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83dc5aa26a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83dc5aa26a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3dc5aa26a_19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3dc5aa26a_19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3dc5aa26a_19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3dc5aa26a_19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83dc5aa26a_19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83dc5aa26a_19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3dc5aa26a_19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3dc5aa26a_19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83dc5aa26a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83dc5aa26a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83dc5aa26a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83dc5aa26a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3dc5aa26a_19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3dc5aa26a_19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f673e5a2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f673e5a2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3dc5aa26a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3dc5aa26a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83dc5aa26a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83dc5aa26a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83dc5aa26a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83dc5aa26a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3dc5aa26a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3dc5aa26a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3dc5aa26a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3dc5aa26a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83dc5aa26a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83dc5aa26a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83dc5aa26a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83dc5aa26a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83dc5aa26a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83dc5aa26a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83dc5aa26a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83dc5aa26a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83dc5aa26a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83dc5aa26a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e62743dc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e62743dc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83dc5aa26a_19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83dc5aa26a_19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83dc5aa26a_19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83dc5aa26a_19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3dc5aa26a_19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3dc5aa26a_19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83dc5aa26a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83dc5aa26a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3dc5aa26a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3dc5aa26a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3dc5aa26a_19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3dc5aa26a_19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83dc5aa26a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83dc5aa26a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3dc5aa2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3dc5aa2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16c44137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16c44137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816c44137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816c44137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16579245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16579245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lesson to Aluminum Boats. You can find the lesson plan for Newspaper Tables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https://www.codecurricula.com/csd-20/unit1/9/</a:t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8315306b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8315306b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816c44137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816c44137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816c44137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816c44137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816c44137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816c44137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816c44137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816c44137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816c44137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816c44137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816c44137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816c44137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8315306b1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8315306b1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816c44137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816c44137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816c44137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816c44137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16579245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16579245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30e4f0e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30e4f0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816c44137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816c44137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83dc5aa26a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83dc5aa26a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83dc5aa26a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83dc5aa26a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83dc5aa26a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83dc5aa26a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83dc5aa26a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83dc5aa26a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83dc5aa26a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83dc5aa26a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83dc5aa26a_19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83dc5aa26a_19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83dc5aa26a_1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83dc5aa26a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83dc5aa26a_19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83dc5aa26a_19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16579245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16579245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83dc5aa26a_19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83dc5aa26a_19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3dc5aa26a_19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3dc5aa26a_19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83dc5aa26a_19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83dc5aa26a_19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83dc5aa26a_19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83dc5aa26a_19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83dc5aa26a_1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83dc5aa26a_1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83dc5aa26a_1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83dc5aa26a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83dc5aa26a_1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83dc5aa26a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16579245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16579245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673e5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673e5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16579245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16579245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16579245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16579245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16579245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16579245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16579245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16579245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16579245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16579245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16579245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16579245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16579245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16579245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16579245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16579245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16579245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16579245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16579245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16579245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673e5a2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f673e5a2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16579245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16579245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is an alternate lesson to Aluminum Boats. You can find the lesson plan for Spaghetti Bridges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https://www.codecurricula.com/csd-20/unit1/10/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16579245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16579245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16579245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16579245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16579245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16579245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16579245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16579245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16579245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16579245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16579245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16579245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6579245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6579245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16579245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16579245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165792456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16579245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673e5a2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673e5a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16579245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16579245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165792456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16579245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16579245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16579245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165792456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16579245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16c44137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16c44137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lesson to Aluminum Boats. You can find the lesson plan for Paper Towers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https://www.codecurricula.com/csd-20/unit1/11/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16c441371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16c44137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16c44137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16c44137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16c44137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16c44137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16c441371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816c441371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16c44137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16c44137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c4c2acc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c4c2acc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16c441371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16c44137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16c44137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16c44137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16c441371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16c441371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16c44137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16c44137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16c441371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16c441371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16c44137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16c44137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16c44137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16c44137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16c44137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16c44137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149c772d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149c772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149c772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149c772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f673e5a2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f673e5a2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149c772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149c772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149c772d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149c772d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149c772d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149c772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149c772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149c772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8149c772d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8149c772d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149c772d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149c772d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8149c772d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8149c772d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149c772d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149c772d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149c772d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149c772d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149c772d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8149c772d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149c772d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149c772d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149c772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8149c772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16c4413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16c441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816c44137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816c44137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1b6883f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1b6883f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16c44137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16c4413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16c44137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16c44137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16c44137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16c4413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16c44137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16c44137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16c441371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16c441371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16c44137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16c44137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149c772d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149c772d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1b6883f6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1b6883f6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16c44137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16c44137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16c441371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16c44137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16c44137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16c44137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82626c81b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82626c81b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themed lesson for Exploring Problem Solving. You can find the lesson plan for the animals theme here: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2626c81b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2626c81b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2626c81b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2626c81b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2626c81b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2626c81b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2626c81b4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2626c81b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2626c81b4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82626c81b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16579245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16579245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82626c81b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82626c81b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2626c81b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2626c81b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82626c81b4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82626c81b4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82626c81b4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82626c81b4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2626c81b4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2626c81b4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2626c81b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2626c81b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82626c81b4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82626c81b4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2626c81b4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2626c81b4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an alternate themed lesson for Exploring Problem Solving. You can find the lesson plan for the games theme here: https://www.codecurricula.com/csd-20/unit1/13/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82626c81b4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82626c81b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2626c81b4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2626c81b4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ADBC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b="1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ADB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b="1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0.xml"/><Relationship Id="rId10" Type="http://schemas.openxmlformats.org/officeDocument/2006/relationships/slide" Target="/ppt/slides/slide97.xml"/><Relationship Id="rId13" Type="http://schemas.openxmlformats.org/officeDocument/2006/relationships/slide" Target="/ppt/slides/slide141.xml"/><Relationship Id="rId12" Type="http://schemas.openxmlformats.org/officeDocument/2006/relationships/slide" Target="/ppt/slides/slide12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slide" Target="/ppt/slides/slide16.xml"/><Relationship Id="rId9" Type="http://schemas.openxmlformats.org/officeDocument/2006/relationships/slide" Target="/ppt/slides/slide84.xml"/><Relationship Id="rId15" Type="http://schemas.openxmlformats.org/officeDocument/2006/relationships/slide" Target="/ppt/slides/slide172.xml"/><Relationship Id="rId14" Type="http://schemas.openxmlformats.org/officeDocument/2006/relationships/slide" Target="/ppt/slides/slide157.xml"/><Relationship Id="rId5" Type="http://schemas.openxmlformats.org/officeDocument/2006/relationships/slide" Target="/ppt/slides/slide30.xml"/><Relationship Id="rId6" Type="http://schemas.openxmlformats.org/officeDocument/2006/relationships/slide" Target="/ppt/slides/slide44.xml"/><Relationship Id="rId7" Type="http://schemas.openxmlformats.org/officeDocument/2006/relationships/slide" Target="/ppt/slides/slide58.xml"/><Relationship Id="rId8" Type="http://schemas.openxmlformats.org/officeDocument/2006/relationships/slide" Target="/ppt/slides/slide7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5" Type="http://schemas.openxmlformats.org/officeDocument/2006/relationships/image" Target="../media/image14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8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7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3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5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2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rRSD128KWIM" TargetMode="External"/><Relationship Id="rId5" Type="http://schemas.openxmlformats.org/officeDocument/2006/relationships/image" Target="../media/image38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2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8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7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7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7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3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4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1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1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5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2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2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8.pn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7.pn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7.pn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3.pn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4.pn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1.pn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1.pn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5.pn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2.pn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8.pn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7.pn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7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7.pn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3.pn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4.pn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1.pn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1.pn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5.pn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3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4.xml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47.png"/><Relationship Id="rId7" Type="http://schemas.openxmlformats.org/officeDocument/2006/relationships/image" Target="../media/image33.png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5.xml"/><Relationship Id="rId3" Type="http://schemas.openxmlformats.org/officeDocument/2006/relationships/image" Target="../media/image2.png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6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92TaQRBwPSs" TargetMode="External"/><Relationship Id="rId5" Type="http://schemas.openxmlformats.org/officeDocument/2006/relationships/image" Target="../media/image46.jpg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7.xml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8.xml"/><Relationship Id="rId3" Type="http://schemas.openxmlformats.org/officeDocument/2006/relationships/image" Target="../media/image8.pn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7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7.pn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3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4.pn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4.xml"/><Relationship Id="rId3" Type="http://schemas.openxmlformats.org/officeDocument/2006/relationships/image" Target="../media/image1.png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1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6.xml"/><Relationship Id="rId3" Type="http://schemas.openxmlformats.org/officeDocument/2006/relationships/image" Target="../media/image5.png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7.xml"/><Relationship Id="rId3" Type="http://schemas.openxmlformats.org/officeDocument/2006/relationships/image" Target="../media/image2.png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8.xml"/><Relationship Id="rId3" Type="http://schemas.openxmlformats.org/officeDocument/2006/relationships/image" Target="../media/image2.png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9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0.xml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1.xml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2.xml"/><Relationship Id="rId3" Type="http://schemas.openxmlformats.org/officeDocument/2006/relationships/image" Target="../media/image2.png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3.xml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4.xml"/><Relationship Id="rId3" Type="http://schemas.openxmlformats.org/officeDocument/2006/relationships/image" Target="../media/image8.png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5.xml"/><Relationship Id="rId3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6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z7RaFPT3DTE" TargetMode="External"/><Relationship Id="rId5" Type="http://schemas.openxmlformats.org/officeDocument/2006/relationships/image" Target="../media/image16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5" Type="http://schemas.openxmlformats.org/officeDocument/2006/relationships/image" Target="../media/image14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311700" y="350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25"/>
          <p:cNvSpPr txBox="1"/>
          <p:nvPr/>
        </p:nvSpPr>
        <p:spPr>
          <a:xfrm>
            <a:off x="311700" y="1735350"/>
            <a:ext cx="41742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A400"/>
                </a:solidFill>
              </a:rPr>
              <a:t>Lesson 1:</a:t>
            </a:r>
            <a:r>
              <a:rPr b="1" lang="en" sz="1600">
                <a:solidFill>
                  <a:schemeClr val="hlink"/>
                </a:solidFill>
              </a:rPr>
              <a:t> Intro to Problem Solving</a:t>
            </a:r>
            <a:endParaRPr b="1" sz="1600">
              <a:solidFill>
                <a:schemeClr val="hlink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</a:rPr>
              <a:t>(</a:t>
            </a:r>
            <a:r>
              <a:rPr b="1" lang="en" sz="1600" u="sng">
                <a:solidFill>
                  <a:schemeClr val="hlink"/>
                </a:solidFill>
                <a:hlinkClick action="ppaction://hlinkshowjump?jump=nextslide"/>
              </a:rPr>
              <a:t>Option 1: Aluminum Boats</a:t>
            </a:r>
            <a:r>
              <a:rPr b="1" lang="en" sz="1600">
                <a:solidFill>
                  <a:schemeClr val="hlink"/>
                </a:solidFill>
              </a:rPr>
              <a:t>)</a:t>
            </a:r>
            <a:endParaRPr b="1" sz="1600">
              <a:solidFill>
                <a:schemeClr val="hlink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</a:rPr>
              <a:t>(</a:t>
            </a:r>
            <a:r>
              <a:rPr b="1" lang="en" sz="1600" u="sng">
                <a:solidFill>
                  <a:schemeClr val="hlink"/>
                </a:solidFill>
                <a:hlinkClick action="ppaction://hlinksldjump" r:id="rId4"/>
              </a:rPr>
              <a:t>Option 2: Newspaper Tables</a:t>
            </a:r>
            <a:r>
              <a:rPr b="1" lang="en" sz="1600">
                <a:solidFill>
                  <a:schemeClr val="hlink"/>
                </a:solidFill>
              </a:rPr>
              <a:t>)</a:t>
            </a:r>
            <a:endParaRPr b="1" sz="1600">
              <a:solidFill>
                <a:schemeClr val="hlink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</a:rPr>
              <a:t>(</a:t>
            </a:r>
            <a:r>
              <a:rPr b="1" lang="en" sz="1600" u="sng">
                <a:solidFill>
                  <a:schemeClr val="hlink"/>
                </a:solidFill>
                <a:hlinkClick action="ppaction://hlinksldjump" r:id="rId5"/>
              </a:rPr>
              <a:t>Option 3: Spaghetti Bridges</a:t>
            </a:r>
            <a:r>
              <a:rPr b="1" lang="en" sz="1600">
                <a:solidFill>
                  <a:schemeClr val="hlink"/>
                </a:solidFill>
              </a:rPr>
              <a:t>)</a:t>
            </a:r>
            <a:endParaRPr b="1" sz="1600">
              <a:solidFill>
                <a:schemeClr val="hlink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</a:rPr>
              <a:t>(</a:t>
            </a:r>
            <a:r>
              <a:rPr b="1" lang="en" sz="1600" u="sng">
                <a:solidFill>
                  <a:schemeClr val="hlink"/>
                </a:solidFill>
                <a:hlinkClick action="ppaction://hlinksldjump" r:id="rId6"/>
              </a:rPr>
              <a:t>Option 4: Paper Towers</a:t>
            </a:r>
            <a:r>
              <a:rPr b="1" lang="en" sz="1600">
                <a:solidFill>
                  <a:schemeClr val="hlink"/>
                </a:solidFill>
              </a:rPr>
              <a:t>)</a:t>
            </a:r>
            <a:endParaRPr b="1" sz="1600">
              <a:solidFill>
                <a:schemeClr val="hlink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2: </a:t>
            </a:r>
            <a:r>
              <a:rPr b="1" lang="en" sz="1600" u="sng">
                <a:solidFill>
                  <a:schemeClr val="hlink"/>
                </a:solidFill>
                <a:hlinkClick action="ppaction://hlinksldjump" r:id="rId7"/>
              </a:rPr>
              <a:t>The Problem Solving Process</a:t>
            </a:r>
            <a:endParaRPr b="1" sz="1600">
              <a:solidFill>
                <a:srgbClr val="FFFFFF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3:</a:t>
            </a:r>
            <a:r>
              <a:rPr b="1" lang="en" sz="1600">
                <a:solidFill>
                  <a:srgbClr val="FFFFFF"/>
                </a:solidFill>
              </a:rPr>
              <a:t> </a:t>
            </a:r>
            <a:r>
              <a:rPr b="1" lang="en" sz="1600">
                <a:solidFill>
                  <a:schemeClr val="hlink"/>
                </a:solidFill>
              </a:rPr>
              <a:t>Exploring Problem Solving</a:t>
            </a:r>
            <a:endParaRPr b="1" sz="1600">
              <a:solidFill>
                <a:srgbClr val="FFFFFF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hlinkClick action="ppaction://hlinksldjump" r:id="rId8"/>
              </a:rPr>
              <a:t>(Option 1: Original Theme)</a:t>
            </a:r>
            <a:endParaRPr b="1" sz="1600">
              <a:solidFill>
                <a:srgbClr val="FFFFFF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hlinkClick action="ppaction://hlinksldjump" r:id="rId9"/>
              </a:rPr>
              <a:t>(Option 2: Animal Theme)</a:t>
            </a:r>
            <a:endParaRPr b="1" sz="1600">
              <a:solidFill>
                <a:srgbClr val="FFFFFF"/>
              </a:solidFill>
            </a:endParaRPr>
          </a:p>
          <a:p>
            <a:pPr indent="-74295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hlinkClick action="ppaction://hlinksldjump" r:id="rId10"/>
              </a:rPr>
              <a:t>(Option 3: Games Theme)</a:t>
            </a:r>
            <a:endParaRPr b="1" sz="1600">
              <a:solidFill>
                <a:srgbClr val="FFFFFF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98" name="Google Shape;98;p25"/>
          <p:cNvSpPr txBox="1"/>
          <p:nvPr/>
        </p:nvSpPr>
        <p:spPr>
          <a:xfrm>
            <a:off x="4658100" y="1735350"/>
            <a:ext cx="41742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4: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hlink"/>
                </a:solidFill>
                <a:hlinkClick action="ppaction://hlinksldjump" r:id="rId11"/>
              </a:rPr>
              <a:t>What is a Computer?</a:t>
            </a:r>
            <a:endParaRPr b="1" sz="1600">
              <a:solidFill>
                <a:schemeClr val="lt1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5: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hlink"/>
                </a:solidFill>
                <a:hlinkClick action="ppaction://hlinksldjump" r:id="rId12"/>
              </a:rPr>
              <a:t>Input and Output</a:t>
            </a:r>
            <a:endParaRPr b="1" sz="1600">
              <a:solidFill>
                <a:schemeClr val="lt1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6: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hlink"/>
                </a:solidFill>
                <a:hlinkClick action="ppaction://hlinksldjump" r:id="rId13"/>
              </a:rPr>
              <a:t>Processing</a:t>
            </a:r>
            <a:endParaRPr b="1" sz="1600">
              <a:solidFill>
                <a:schemeClr val="lt1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7: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hlink"/>
                </a:solidFill>
                <a:hlinkClick action="ppaction://hlinksldjump" r:id="rId14"/>
              </a:rPr>
              <a:t>Storage</a:t>
            </a:r>
            <a:endParaRPr b="1" sz="1600">
              <a:solidFill>
                <a:schemeClr val="lt1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A400"/>
                </a:solidFill>
              </a:rPr>
              <a:t>Lesson 8: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hlink"/>
                </a:solidFill>
                <a:hlinkClick action="ppaction://hlinksldjump" r:id="rId15"/>
              </a:rPr>
              <a:t>Project: Propose an App</a:t>
            </a:r>
            <a:endParaRPr b="1" sz="1600">
              <a:solidFill>
                <a:srgbClr val="FFFFFF"/>
              </a:solidFill>
            </a:endParaRPr>
          </a:p>
          <a:p>
            <a:pPr indent="-102870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Google Shape;15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and Improve</a:t>
            </a:r>
            <a:endParaRPr/>
          </a:p>
        </p:txBody>
      </p:sp>
      <p:sp>
        <p:nvSpPr>
          <p:cNvPr id="155" name="Google Shape;15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other groups the results of your first boat.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the most common kinds of problems you see among the boats tested?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ideas seem to be working well?</a:t>
            </a:r>
            <a:endParaRPr/>
          </a:p>
        </p:txBody>
      </p:sp>
      <p:pic>
        <p:nvPicPr>
          <p:cNvPr id="156" name="Google Shape;1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775" y="3400250"/>
            <a:ext cx="1227275" cy="14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875" y="3400250"/>
            <a:ext cx="1227275" cy="14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400250"/>
            <a:ext cx="1227275" cy="14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100" y="3400250"/>
            <a:ext cx="1227275" cy="14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4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7" name="Google Shape;737;p124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950" y="2424870"/>
            <a:ext cx="2810350" cy="265203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2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8" name="Google Shape;748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</a:t>
            </a:r>
            <a:endParaRPr/>
          </a:p>
        </p:txBody>
      </p:sp>
      <p:sp>
        <p:nvSpPr>
          <p:cNvPr id="749" name="Google Shape;749;p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into groups of 2-4 to solve the maze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Try to use the steps of the problem solving process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750" name="Google Shape;750;p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8500" y="227903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050" y="3457475"/>
            <a:ext cx="3024625" cy="13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2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7" name="Google Shape;757;p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Race Relay</a:t>
            </a:r>
            <a:endParaRPr/>
          </a:p>
        </p:txBody>
      </p:sp>
      <p:sp>
        <p:nvSpPr>
          <p:cNvPr id="758" name="Google Shape;758;p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groups, read the Partner Race Relay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Before starting the problem, try thinking about how to use the steps of the problem solving process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759" name="Google Shape;759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325" y="226078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5" name="Google Shape;765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Game</a:t>
            </a:r>
            <a:endParaRPr/>
          </a:p>
        </p:txBody>
      </p:sp>
      <p:sp>
        <p:nvSpPr>
          <p:cNvPr id="766" name="Google Shape;766;p128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groups, start by choosing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most important things about your game?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your goals in the left column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Think about how to use the problem solving process while planning the event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 have an initial plan, share with another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 your design based on the feedback you receive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7" name="Google Shape;767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25" y="596921"/>
            <a:ext cx="1669325" cy="163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ga Athletics Athletic Sports - Free vector graphic on Pixabay" id="768" name="Google Shape;768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975" y="2813626"/>
            <a:ext cx="1938228" cy="18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4" name="Google Shape;774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</p:txBody>
      </p:sp>
      <p:sp>
        <p:nvSpPr>
          <p:cNvPr id="775" name="Google Shape;775;p129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on how you used the steps of the problem solving process for each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 Solving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6" name="Google Shape;776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350" y="2120951"/>
            <a:ext cx="2787375" cy="2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2" name="Google Shape;782;p130"/>
          <p:cNvSpPr txBox="1"/>
          <p:nvPr/>
        </p:nvSpPr>
        <p:spPr>
          <a:xfrm>
            <a:off x="117875" y="68440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Understanding the Problem Solving Process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For each step in the problem solving process...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its purpose?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Why is it included?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Are there any kinds of problems that the problem solving process is particularly helpful at solving?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2" name="Google Shape;792;p132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We saw today that without a well-defined problem the rest of the problem solving process is difficult to follow.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are some questions or strategies we can use to help us better understand and define problems before we try to solve them?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3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8" name="Google Shape;798;p133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New Plan</a:t>
            </a:r>
            <a:endParaRPr/>
          </a:p>
        </p:txBody>
      </p:sp>
      <p:sp>
        <p:nvSpPr>
          <p:cNvPr id="166" name="Google Shape;16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boat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aluminum foil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25" y="2477875"/>
            <a:ext cx="2521475" cy="30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4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4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6"/>
          <p:cNvSpPr txBox="1"/>
          <p:nvPr/>
        </p:nvSpPr>
        <p:spPr>
          <a:xfrm>
            <a:off x="4467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3-2-1: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600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This picture shows one of the world's first computers, and two of the world's first computer programmers.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943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9550" lvl="0" marL="3771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ways this computer is different from computers that we use today?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9550" lvl="0" marL="3771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ways that it is the same?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09550" lvl="0" marL="3771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thing you think is true of ALL computers?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3" name="Google Shape;813;p136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Warm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4" name="Google Shape;814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0" y="1231275"/>
            <a:ext cx="3956500" cy="32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7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0" name="Google Shape;820;p13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0" name="Google Shape;830;p139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Draw a line down the middle of your poster, label one side "Computer" and the other "Not a Computer".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Discuss as a group which of the objects in your set (from the activity guide) belong in each category.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Once your group is in agreement. tape your objects to the appropriate side.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Develop a list of characteristics your groups used to determine whether an object is a computer.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4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6" name="Google Shape;836;p140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rules or definition did you use to categorize your objects?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Which item was most difficult for you to categorize? How did you eventually make the decision of where to place it?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2" name="Google Shape;842;p141"/>
          <p:cNvSpPr txBox="1"/>
          <p:nvPr/>
        </p:nvSpPr>
        <p:spPr>
          <a:xfrm>
            <a:off x="77900" y="4283825"/>
            <a:ext cx="90660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made computers different from machines that came before them?</a:t>
            </a:r>
            <a:endParaRPr sz="2200"/>
          </a:p>
        </p:txBody>
      </p:sp>
      <p:pic>
        <p:nvPicPr>
          <p:cNvPr descr="Computers are everywhere! But what are they exactly? Find out here.&#10;&#10;Start learning at http://code.org/  &#10; &#10;Stay in touch with us! &#10;• on Twitter https://twitter.com/codeorg &#10;• on Facebook https://www.facebook.com/Code.org &#10;• on Instagram https://instagram.com/codeorg &#10;• on Tumblr https://blog.code.org  &#10;• on LinkedIn https://www.linkedin.com/company/code-org &#10;• on Google+ https://google.com/+codeorg&#10;&#10;Help us caption &amp; translate this video!&#10;&#10;https://amara.org/v/C0I4X/" id="843" name="Google Shape;843;p141" title="What is a Computer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6919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9" name="Google Shape;849;p142"/>
          <p:cNvSpPr txBox="1"/>
          <p:nvPr/>
        </p:nvSpPr>
        <p:spPr>
          <a:xfrm>
            <a:off x="139850" y="684400"/>
            <a:ext cx="90042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571750" lvl="0" marL="2628900" marR="317052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Computer</a:t>
            </a:r>
            <a:r>
              <a:rPr lang="en" sz="3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-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A machine that works with information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5" name="Google Shape;855;p143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What is a Computer? Rethink!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Revise your posters using your new knowledge.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Think about...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types of problems is this device used to solve?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Does the device use information to solve problems?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Where does it get the information?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does it use the information to solve problems?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Boat</a:t>
            </a:r>
            <a:endParaRPr/>
          </a:p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boat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boat in the water.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boat once it is in the 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pennies one at a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pennies did your new boat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boat eventually sink?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175" name="Google Shape;17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25" y="2477875"/>
            <a:ext cx="2521475" cy="30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1" name="Google Shape;861;p144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Did your group change your mind about whether something was a computer?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about the definition convinced you?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1" name="Google Shape;871;p146"/>
          <p:cNvSpPr txBox="1"/>
          <p:nvPr/>
        </p:nvSpPr>
        <p:spPr>
          <a:xfrm>
            <a:off x="0" y="684400"/>
            <a:ext cx="9144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Think of a problem that a computer can help you to solve.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Proxima Nova"/>
              <a:buChar char="●"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What is the information problem?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Proxima Nova"/>
              <a:buChar char="●"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What information does the computer need to solve that problem?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Proxima Nova"/>
              <a:buChar char="●"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What type of thinking work does the computer need to do to solve the problem?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7" name="Google Shape;877;p147"/>
          <p:cNvSpPr txBox="1"/>
          <p:nvPr/>
        </p:nvSpPr>
        <p:spPr>
          <a:xfrm>
            <a:off x="351050" y="684400"/>
            <a:ext cx="8531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Computer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- a machine that works with information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4 -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83" name="Google Shape;883;p148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computer?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49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5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Input and Output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51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Imagine that you are going to recommend a pet to someone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three questions you would ask them to help make that recommendation?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8" name="Google Shape;898;p151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2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 turns asking your questions and making a recommendation to your partner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4" name="Google Shape;904;p152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53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</a:t>
            </a: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Input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the information computers get from users, devices, or other computers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Output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the information computers give to users, devices, or other computers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0" name="Google Shape;910;p153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54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computers use input and output to get and give the information that they need to solve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6" name="Google Shape;916;p154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5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6" name="Google Shape;926;p156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Pet Chooser App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Try playing this pet chooser app a few times.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the inputs?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the outputs?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7" name="Google Shape;927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850" y="2267025"/>
            <a:ext cx="1674975" cy="23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5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3" name="Google Shape;933;p157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Story Creator App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Try out this app that writes a custom story for you.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its inputs?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its outputs?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34" name="Google Shape;934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050" y="2243575"/>
            <a:ext cx="1750300" cy="24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5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0" name="Google Shape;940;p158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Your App Idea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With your partner, think of a new app idea. 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does the app do? 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3662262" rtl="0" algn="l">
              <a:spcBef>
                <a:spcPts val="1000"/>
              </a:spcBef>
              <a:spcAft>
                <a:spcPts val="100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inputs and outputs does it need?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1" name="Google Shape;941;p158"/>
          <p:cNvSpPr/>
          <p:nvPr/>
        </p:nvSpPr>
        <p:spPr>
          <a:xfrm>
            <a:off x="6386650" y="2122075"/>
            <a:ext cx="1818000" cy="27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58"/>
          <p:cNvSpPr txBox="1"/>
          <p:nvPr/>
        </p:nvSpPr>
        <p:spPr>
          <a:xfrm>
            <a:off x="6812125" y="2557675"/>
            <a:ext cx="1153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10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5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8" name="Google Shape;948;p159"/>
          <p:cNvSpPr txBox="1"/>
          <p:nvPr/>
        </p:nvSpPr>
        <p:spPr>
          <a:xfrm>
            <a:off x="103650" y="458250"/>
            <a:ext cx="83652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Other Sources of Input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So far, all of the input that we have seen comes directly from the user.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Is there any other way that apps can get the information that they need?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4" name="Google Shape;954;p160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Improved </a:t>
            </a: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Pet Chooser App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This new version of the pet chooser app also tells you where you can find a pet.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the new inputs?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3547962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are the sources of the new inputs?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5" name="Google Shape;955;p160"/>
          <p:cNvPicPr preferRelativeResize="0"/>
          <p:nvPr/>
        </p:nvPicPr>
        <p:blipFill rotWithShape="1">
          <a:blip r:embed="rId4">
            <a:alphaModFix/>
          </a:blip>
          <a:srcRect b="0" l="0" r="0" t="2047"/>
          <a:stretch/>
        </p:blipFill>
        <p:spPr>
          <a:xfrm>
            <a:off x="6528200" y="2003050"/>
            <a:ext cx="2220425" cy="305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6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5" name="Google Shape;965;p162"/>
          <p:cNvSpPr txBox="1"/>
          <p:nvPr/>
        </p:nvSpPr>
        <p:spPr>
          <a:xfrm>
            <a:off x="192875" y="684400"/>
            <a:ext cx="878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Brainstorm an everyday activity you or people you know do with an app or computer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is the input used for that activity?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is the output?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1" name="Google Shape;971;p163"/>
          <p:cNvSpPr txBox="1"/>
          <p:nvPr/>
        </p:nvSpPr>
        <p:spPr>
          <a:xfrm>
            <a:off x="172953" y="360446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Input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the information computers get from users, devices, or other computers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Output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the information computers give to users, devices, or other computers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worked in teams for this activity.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working in a team make this activity easier?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it make the activity more challenging?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helped your group overcome these challenges?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6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5 -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7" name="Google Shape;977;p164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computers use input and output to get and give the information that they need to solve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6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6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67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 on Code Studio to try out the birthday app. 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It has three possible outputs. Try to find each one.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AutoNum type="arabicPeriod"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input to the app?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AutoNum type="arabicPeriod"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output?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180790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AutoNum type="arabicPeriod"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think the app decides which output to give to the user?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2" name="Google Shape;992;p16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Warm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3" name="Google Shape;993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669" y="2431875"/>
            <a:ext cx="182970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68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Processing 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the thinking work computers do to turn input into output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9" name="Google Shape;999;p168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different ways computers can process information?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5" name="Google Shape;1005;p169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7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5" name="Google Shape;1015;p171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National Park Quiz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Try out this quiz about America's national parks.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2062062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How does this app use comparing and 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if/then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 to turn the input into output?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6" name="Google Shape;1016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482" y="2027396"/>
            <a:ext cx="2046825" cy="289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2" name="Google Shape;1022;p172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How Many Countries...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This app tells you some fun facts different countries.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new kinds of processing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might it use to turn input to output?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3" name="Google Shape;1023;p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325" y="2001925"/>
            <a:ext cx="2087425" cy="29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7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9" name="Google Shape;1029;p173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Four Kinds of Processing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If/Then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- If something is true, do something else.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Comparing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- Check whether things are the same, or one is bigger than the other.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Finding a Match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- Search a list or group of things for a match.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Font typeface="Proxima Nova"/>
              <a:buChar char="●"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Counting 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- Keep track of how many of something there are.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7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5" name="Google Shape;1035;p174"/>
          <p:cNvSpPr txBox="1"/>
          <p:nvPr/>
        </p:nvSpPr>
        <p:spPr>
          <a:xfrm>
            <a:off x="103650" y="458250"/>
            <a:ext cx="8318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App and Processing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For each app, choose one type of processing it uses and explain how it is used.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6" name="Google Shape;1036;p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725" y="2489825"/>
            <a:ext cx="1738550" cy="25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700" y="2489825"/>
            <a:ext cx="1815883" cy="25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3" name="Google Shape;1043;p175"/>
          <p:cNvSpPr txBox="1"/>
          <p:nvPr/>
        </p:nvSpPr>
        <p:spPr>
          <a:xfrm>
            <a:off x="103650" y="458250"/>
            <a:ext cx="84273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More</a:t>
            </a: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 Processing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For each app, choose </a:t>
            </a: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 types of processing it uses and explain how they are used.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4" name="Google Shape;1044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550" y="2686575"/>
            <a:ext cx="1471875" cy="20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5300" y="2706287"/>
            <a:ext cx="1471875" cy="205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5876" y="2692412"/>
            <a:ext cx="1471875" cy="2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7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2" name="Google Shape;1052;p176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Your App Idea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With your partner, think of a new app idea. 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2576412" rtl="0" algn="l"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inputs does it need? 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2576412" rtl="0" algn="l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outputs?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marR="2576412" rtl="0" algn="l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types of processing does it use to change the input to output?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3" name="Google Shape;1053;p176"/>
          <p:cNvSpPr/>
          <p:nvPr/>
        </p:nvSpPr>
        <p:spPr>
          <a:xfrm>
            <a:off x="6697425" y="2122075"/>
            <a:ext cx="1818000" cy="27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76"/>
          <p:cNvSpPr txBox="1"/>
          <p:nvPr/>
        </p:nvSpPr>
        <p:spPr>
          <a:xfrm>
            <a:off x="7122900" y="2557675"/>
            <a:ext cx="1153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10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7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4" name="Google Shape;1064;p178"/>
          <p:cNvSpPr txBox="1"/>
          <p:nvPr/>
        </p:nvSpPr>
        <p:spPr>
          <a:xfrm>
            <a:off x="192875" y="684400"/>
            <a:ext cx="878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We saw four different types of processing today, but there are many more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What’s another type of processing that you think would be useful?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kind of app might use it?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7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0" name="Google Shape;1070;p179"/>
          <p:cNvSpPr txBox="1"/>
          <p:nvPr/>
        </p:nvSpPr>
        <p:spPr>
          <a:xfrm>
            <a:off x="172953" y="3589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Processing 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the thinking work computers do to turn input into output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8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6 -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6" name="Google Shape;1076;p18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different ways computers can process information?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1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7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83"/>
          <p:cNvSpPr txBox="1"/>
          <p:nvPr/>
        </p:nvSpPr>
        <p:spPr>
          <a:xfrm>
            <a:off x="295250" y="684400"/>
            <a:ext cx="87642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Go on Code Studio to look at the outfit picker app.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is one input, one output, and one kind of processing it might use?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If you used this app every day, what information would you want it to remember?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1" name="Google Shape;1091;p183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 to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(Newspaper Tables)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84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7" name="Google Shape;1097;p184"/>
          <p:cNvSpPr txBox="1"/>
          <p:nvPr/>
        </p:nvSpPr>
        <p:spPr>
          <a:xfrm>
            <a:off x="351050" y="684400"/>
            <a:ext cx="8531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Storage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- saving information to use in the future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85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storage an important part of the computing process?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3" name="Google Shape;1103;p185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8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3" name="Google Shape;1113;p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Storage: Outfit Picker</a:t>
            </a:r>
            <a:endParaRPr/>
          </a:p>
        </p:txBody>
      </p:sp>
      <p:sp>
        <p:nvSpPr>
          <p:cNvPr id="1114" name="Google Shape;1114;p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into groups of 2-3 and go to Code studio.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Based on the outfit picker app in Code studio, answer the following </a:t>
            </a:r>
            <a:r>
              <a:rPr lang="en"/>
              <a:t>questions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Should the following information be stored?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or why not?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Favorite color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</a:t>
            </a:r>
            <a:endParaRPr/>
          </a:p>
        </p:txBody>
      </p:sp>
      <p:pic>
        <p:nvPicPr>
          <p:cNvPr id="1115" name="Google Shape;1115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719" y="2269169"/>
            <a:ext cx="1731175" cy="243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8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1" name="Google Shape;1121;p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 Finder and Movie Picker</a:t>
            </a:r>
            <a:endParaRPr/>
          </a:p>
        </p:txBody>
      </p:sp>
      <p:sp>
        <p:nvSpPr>
          <p:cNvPr id="1122" name="Google Shape;1122;p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groups, try out these two apps.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your activity guide, explain which information should and should not be stored and </a:t>
            </a:r>
            <a:r>
              <a:rPr i="1" lang="en"/>
              <a:t>why.</a:t>
            </a:r>
            <a:endParaRPr/>
          </a:p>
        </p:txBody>
      </p:sp>
      <p:pic>
        <p:nvPicPr>
          <p:cNvPr id="1123" name="Google Shape;1123;p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568" y="2653068"/>
            <a:ext cx="1688125" cy="23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5900" y="2647615"/>
            <a:ext cx="1688125" cy="238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8375" y="2614000"/>
            <a:ext cx="1724371" cy="24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8550" y="2614000"/>
            <a:ext cx="1724375" cy="242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8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2" name="Google Shape;1132;p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for Storage</a:t>
            </a:r>
            <a:endParaRPr/>
          </a:p>
        </p:txBody>
      </p:sp>
      <p:sp>
        <p:nvSpPr>
          <p:cNvPr id="1133" name="Google Shape;1133;p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your groups, brainstorm at least two guidelines about what types of information should and should not be stored.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2400"/>
              <a:t>“If the information ______________, then that information (should / should not) be stored because _____________. For example, ____________ (should / should not) be stored.”</a:t>
            </a:r>
            <a:endParaRPr i="1" sz="240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9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omputers aren't just magic boxes. They are defined by four key process. Find out what it is computers do in this short video.&#10;&#10;Start learning at http://code.org/  &#10; &#10;Stay in touch with us! &#10;• on Twitter https://twitter.com/codeorg &#10;• on Facebook https://www.facebook.com/Code.org &#10;• on Instagram https://instagram.com/codeorg &#10;• on Tumblr https://blog.code.org  &#10;• on LinkedIn https://www.linkedin.com/company/code-org &#10;• on Google+ https://google.com/+codeorg&#10;&#10;Help us caption &amp; translate this video!&#10;&#10;https://amara.org/v/C0I4W/" id="1139" name="Google Shape;1139;p190" title="What Do Computers D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825" y="5629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190"/>
          <p:cNvSpPr txBox="1"/>
          <p:nvPr/>
        </p:nvSpPr>
        <p:spPr>
          <a:xfrm>
            <a:off x="168300" y="4090200"/>
            <a:ext cx="89757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Think of something you do on the computer.  What sort of input, output, storage, and processing are happening?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9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6" name="Google Shape;1146;p191"/>
          <p:cNvSpPr txBox="1"/>
          <p:nvPr/>
        </p:nvSpPr>
        <p:spPr>
          <a:xfrm>
            <a:off x="603825" y="3814025"/>
            <a:ext cx="82761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kinds of input, output, storage, and processing are used in a modern smartphone?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47" name="Google Shape;1147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650" y="1259649"/>
            <a:ext cx="4664325" cy="26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191"/>
          <p:cNvSpPr txBox="1"/>
          <p:nvPr/>
        </p:nvSpPr>
        <p:spPr>
          <a:xfrm>
            <a:off x="258800" y="5752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Input-Output-Storage-Processing Model</a:t>
            </a:r>
            <a:endParaRPr sz="28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9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8" name="Google Shape;1158;p193"/>
          <p:cNvSpPr txBox="1"/>
          <p:nvPr/>
        </p:nvSpPr>
        <p:spPr>
          <a:xfrm>
            <a:off x="192875" y="684400"/>
            <a:ext cx="878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Think of an app you would like to make.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information would it store?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9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4" name="Google Shape;1164;p194"/>
          <p:cNvSpPr txBox="1"/>
          <p:nvPr/>
        </p:nvSpPr>
        <p:spPr>
          <a:xfrm>
            <a:off x="351050" y="684400"/>
            <a:ext cx="8531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Key Vocabulary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Storage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- saving information to use in the future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9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7 -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0" name="Google Shape;1170;p195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storage an important part of the computing process?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96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8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Project: Propose an App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8"/>
          <p:cNvSpPr txBox="1"/>
          <p:nvPr/>
        </p:nvSpPr>
        <p:spPr>
          <a:xfrm>
            <a:off x="172953" y="282750"/>
            <a:ext cx="87981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apps we've seen in this unit, what was your favorite? What problem did it solve?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5" name="Google Shape;1185;p198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9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the IOSP model help us to design an app that solves a problem?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1" name="Google Shape;1191;p199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0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1" name="Google Shape;1201;p201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Project Overview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You will…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Work with a partner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Define a real world problem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Brainstorm ways an app could help solve that problem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Identify the inputs/outputs/storage/processing your app uses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Share your ideas with another group for peer feedback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Incorporate feedback to create a final version of the app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7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Create a poster of your app to share with the class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0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7" name="Google Shape;1207;p202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Brainstorm Problems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You might think about...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Things you’d like to improve in your school, neighborhood, or community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task in your everyday life that you wish could be completed more easily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cause that you feel strongly about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Something that is currently inconvenient or annoying to do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0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3" name="Google Shape;1213;p203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Choose Your</a:t>
            </a: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 Problem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Your problem should be...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Interesting: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Both group members are interested in the problem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Well-Defined: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You can explain who specifically the problem affects, what needs to change, and how you’ll be able to tell that the problem had been solved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Computing is Relevant: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The problem is an “information problem” that can be solved with “thinking work.”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makes someone a good problem solver? Be ready to share three ideas with your group.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42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3403550" y="140415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9" name="Google Shape;1219;p204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Define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the problem?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Who does the problem affect?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4068593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will you be able to know that a solution has worked?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0" name="Google Shape;1220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250" y="1070947"/>
            <a:ext cx="2713000" cy="2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0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6" name="Google Shape;1226;p205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Prepare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will your app do?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will it look like?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inputs and outputs will it use?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processing will it use?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types of information will it store?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7" name="Google Shape;1227;p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414" y="744600"/>
            <a:ext cx="2457675" cy="23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0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3" name="Google Shape;1233;p206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Peer Review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Fill out the top part of the peer review guide, then swap project and peer review guides with another group.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Read over the other group’s ideas and give them feedback in the peer review guide.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Trade back and look at the feedback you got on your app.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Reflect on the feedback and decide what changes you will make based on the other group’s ideas.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9" name="Google Shape;1239;p207"/>
          <p:cNvSpPr txBox="1"/>
          <p:nvPr/>
        </p:nvSpPr>
        <p:spPr>
          <a:xfrm>
            <a:off x="103650" y="45825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Try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Finalize your app 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Create a poster based on your app.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3839993" rtl="0" algn="l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Get ready to present your ideas to the class.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0" name="Google Shape;1240;p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550" y="820771"/>
            <a:ext cx="2473050" cy="24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0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0" name="Google Shape;1250;p209"/>
          <p:cNvSpPr txBox="1"/>
          <p:nvPr/>
        </p:nvSpPr>
        <p:spPr>
          <a:xfrm>
            <a:off x="192875" y="684400"/>
            <a:ext cx="878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3161489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are you most proud of in your project?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1" name="Google Shape;1251;p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500" y="1889722"/>
            <a:ext cx="2827975" cy="27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1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8 -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7" name="Google Shape;1257;p21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the IOSP model help us to design an app that solves a problem?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 to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(Aluminum Boats)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Newspaper Table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Goal</a:t>
            </a:r>
            <a:endParaRPr b="1"/>
          </a:p>
          <a:p>
            <a:pPr indent="-342900" lvl="0" marL="457200" marR="256323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table that can hold as many books as possible, using only newspaper and tape. </a:t>
            </a:r>
            <a:endParaRPr/>
          </a:p>
          <a:p>
            <a:pPr indent="-342900" lvl="0" marL="457200" marR="256323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build two tables and will try to improve your design between the first and the second.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Rules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use only the newspaper and tape that your teacher gives you.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table must hold the books at least one foot (or 30 cm) off the ground.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table while you are adding books.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825" y="1353100"/>
            <a:ext cx="2842550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1" name="Google Shape;23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Plan</a:t>
            </a:r>
            <a:endParaRPr/>
          </a:p>
        </p:txBody>
      </p:sp>
      <p:sp>
        <p:nvSpPr>
          <p:cNvPr id="232" name="Google Shape;23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table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newspaper.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825" y="2812250"/>
            <a:ext cx="2842550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Table</a:t>
            </a:r>
            <a:endParaRPr/>
          </a:p>
        </p:txBody>
      </p:sp>
      <p:sp>
        <p:nvSpPr>
          <p:cNvPr id="240" name="Google Shape;240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table with books.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table once books are on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table must hold the books at least one foot (or 30 cm) off the ground.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books did your table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table eventually fall?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241" name="Google Shape;24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450" y="445025"/>
            <a:ext cx="2842550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and Improve</a:t>
            </a:r>
            <a:endParaRPr/>
          </a:p>
        </p:txBody>
      </p:sp>
      <p:sp>
        <p:nvSpPr>
          <p:cNvPr id="248" name="Google Shape;248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other groups the results of your first 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the most common kinds of problems you see among the tables tested?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ideas seem to be working well?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50" y="3503150"/>
            <a:ext cx="1889125" cy="12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125" y="3503150"/>
            <a:ext cx="1889125" cy="12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03150"/>
            <a:ext cx="1889125" cy="12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875" y="3503150"/>
            <a:ext cx="1889125" cy="1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New Plan</a:t>
            </a:r>
            <a:endParaRPr/>
          </a:p>
        </p:txBody>
      </p:sp>
      <p:sp>
        <p:nvSpPr>
          <p:cNvPr id="259" name="Google Shape;25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table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newspaper.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750" y="2925575"/>
            <a:ext cx="2842550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6" name="Google Shape;26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Table</a:t>
            </a:r>
            <a:endParaRPr/>
          </a:p>
        </p:txBody>
      </p:sp>
      <p:sp>
        <p:nvSpPr>
          <p:cNvPr id="267" name="Google Shape;26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table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table with books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table once books are on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table must hold the books at least one foot (or 30 cm) off the ground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books did your table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table eventually fall?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268" name="Google Shape;26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450" y="445025"/>
            <a:ext cx="2842550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52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worked in teams for this activity.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working in a team make this activity easier?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it make the activity more challenging?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helped your group overcome these challenges?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4" name="Google Shape;284;p53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 to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(Spaghetti Bridges)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makes someone a good problem solver? Be ready to share three ideas with your group.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56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0" name="Google Shape;300;p56"/>
          <p:cNvSpPr txBox="1"/>
          <p:nvPr/>
        </p:nvSpPr>
        <p:spPr>
          <a:xfrm>
            <a:off x="3403550" y="140415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5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6" name="Google Shape;31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Spaghetti Bridge</a:t>
            </a:r>
            <a:endParaRPr/>
          </a:p>
        </p:txBody>
      </p:sp>
      <p:sp>
        <p:nvSpPr>
          <p:cNvPr id="317" name="Google Shape;31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Goal</a:t>
            </a:r>
            <a:endParaRPr b="1"/>
          </a:p>
          <a:p>
            <a:pPr indent="-342900" lvl="0" marL="457200" marR="256323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bridge that holds the most possible books, using spaghetti and glue. </a:t>
            </a:r>
            <a:endParaRPr/>
          </a:p>
          <a:p>
            <a:pPr indent="-342900" lvl="0" marL="457200" marR="256323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build two bridges and will try to improve your design between the first and the second.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Rules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use the spaghetti and the glue that your teacher gives you.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bridge must cross a one foot (or 30 cm) gap.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bridge once the books are on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151" y="685125"/>
            <a:ext cx="1384800" cy="25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4" name="Google Shape;32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Plan</a:t>
            </a:r>
            <a:endParaRPr/>
          </a:p>
        </p:txBody>
      </p:sp>
      <p:sp>
        <p:nvSpPr>
          <p:cNvPr id="325" name="Google Shape;325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bridge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spaghetti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099" y="685125"/>
            <a:ext cx="1946850" cy="36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2" name="Google Shape;33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Bridge</a:t>
            </a:r>
            <a:endParaRPr/>
          </a:p>
        </p:txBody>
      </p:sp>
      <p:sp>
        <p:nvSpPr>
          <p:cNvPr id="333" name="Google Shape;333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bridge.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bridge with books.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bridge once the books are on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bridge must cross at least one foot (or 30 cm) gap.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books did your bridge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bridge eventually fall?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334" name="Google Shape;33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475" y="2079275"/>
            <a:ext cx="1498825" cy="2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0" name="Google Shape;34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and Improve</a:t>
            </a:r>
            <a:endParaRPr/>
          </a:p>
        </p:txBody>
      </p:sp>
      <p:sp>
        <p:nvSpPr>
          <p:cNvPr id="341" name="Google Shape;34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other groups the results of your first bridge. </a:t>
            </a:r>
            <a:endParaRPr/>
          </a:p>
          <a:p>
            <a:pPr indent="-342900" lvl="0" marL="457200" marR="227748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most common kinds of problems you see among the bridges tested?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ideas seem to be working well?</a:t>
            </a:r>
            <a:endParaRPr/>
          </a:p>
        </p:txBody>
      </p:sp>
      <p:pic>
        <p:nvPicPr>
          <p:cNvPr id="342" name="Google Shape;34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415" y="1761250"/>
            <a:ext cx="1517860" cy="28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07373">
            <a:off x="4152402" y="2916825"/>
            <a:ext cx="1384800" cy="25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7644">
            <a:off x="1047776" y="2821950"/>
            <a:ext cx="1384800" cy="256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0" name="Google Shape;35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New Plan</a:t>
            </a:r>
            <a:endParaRPr/>
          </a:p>
        </p:txBody>
      </p:sp>
      <p:sp>
        <p:nvSpPr>
          <p:cNvPr id="351" name="Google Shape;351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bridge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spaghetti.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875" y="1306575"/>
            <a:ext cx="1763675" cy="32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</a:t>
            </a: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makes someone a good problem solver? Be ready to share three ideas with your group.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</a:t>
            </a:r>
            <a:r>
              <a:rPr lang="en">
                <a:solidFill>
                  <a:srgbClr val="FFFFFF"/>
                </a:solidFill>
              </a:rPr>
              <a:t> Lesson 1 -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3403550" y="140415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8" name="Google Shape;35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Bridge</a:t>
            </a:r>
            <a:endParaRPr/>
          </a:p>
        </p:txBody>
      </p:sp>
      <p:sp>
        <p:nvSpPr>
          <p:cNvPr id="359" name="Google Shape;359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bridge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bridge with books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bridge once the books are on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books one at a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bridge must cross at least one foot (or 30 cm) gap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books did your bridge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bridge eventually fall?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360" name="Google Shape;36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501" y="2344900"/>
            <a:ext cx="1384800" cy="25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0" name="Google Shape;370;p66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worked in teams for this activity.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working in a team make this activity easier?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it make the activity more challenging?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helped your group overcome these challenges?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67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8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 to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(Paper Towers)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makes someone a good problem solver? Be ready to share three ideas with your group.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1" name="Google Shape;391;p70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2" name="Google Shape;392;p70"/>
          <p:cNvSpPr txBox="1"/>
          <p:nvPr/>
        </p:nvSpPr>
        <p:spPr>
          <a:xfrm>
            <a:off x="3403550" y="140415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1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71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Tower</a:t>
            </a:r>
            <a:endParaRPr/>
          </a:p>
        </p:txBody>
      </p:sp>
      <p:sp>
        <p:nvSpPr>
          <p:cNvPr id="409" name="Google Shape;409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060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Goal</a:t>
            </a:r>
            <a:endParaRPr b="1"/>
          </a:p>
          <a:p>
            <a:pPr indent="-342900" lvl="0" marL="457200" marR="250608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tower that goes as high as possible and can stand for at least 30 seconds, using sheets of paper.</a:t>
            </a:r>
            <a:endParaRPr/>
          </a:p>
          <a:p>
            <a:pPr indent="-342900" lvl="0" marL="457200" marR="250608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build two towers and will try to improve your design between the first and the second.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Rules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the paper provided by your teacher to build your tower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tower once everyone let goes of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400" y="788475"/>
            <a:ext cx="2431900" cy="24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</a:t>
            </a:r>
            <a:r>
              <a:rPr lang="en">
                <a:solidFill>
                  <a:srgbClr val="FFFFFF"/>
                </a:solidFill>
              </a:rPr>
              <a:t> Lesson 1 -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6" name="Google Shape;416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Plan</a:t>
            </a:r>
            <a:endParaRPr/>
          </a:p>
        </p:txBody>
      </p:sp>
      <p:sp>
        <p:nvSpPr>
          <p:cNvPr id="417" name="Google Shape;417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your group plan to build your tower?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paper.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475" y="2229375"/>
            <a:ext cx="2431900" cy="24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4" name="Google Shape;424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Tower</a:t>
            </a:r>
            <a:endParaRPr/>
          </a:p>
        </p:txBody>
      </p:sp>
      <p:sp>
        <p:nvSpPr>
          <p:cNvPr id="425" name="Google Shape;425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tower.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tower.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use the paper provided by your teacher to build your tower.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tower once everyone let goes of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your tower stand for 30 seconds?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tall was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or can be improved?</a:t>
            </a:r>
            <a:endParaRPr/>
          </a:p>
        </p:txBody>
      </p:sp>
      <p:pic>
        <p:nvPicPr>
          <p:cNvPr id="426" name="Google Shape;42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400" y="2900050"/>
            <a:ext cx="2103600" cy="21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and Improve</a:t>
            </a:r>
            <a:endParaRPr/>
          </a:p>
        </p:txBody>
      </p:sp>
      <p:sp>
        <p:nvSpPr>
          <p:cNvPr id="433" name="Google Shape;433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other groups the results of your first tower. </a:t>
            </a:r>
            <a:endParaRPr/>
          </a:p>
          <a:p>
            <a:pPr indent="-342900" lvl="0" marL="457200" marR="187743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most common kinds of problems you see among the towers tested?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ideas seem to be working well?</a:t>
            </a:r>
            <a:endParaRPr/>
          </a:p>
        </p:txBody>
      </p:sp>
      <p:pic>
        <p:nvPicPr>
          <p:cNvPr id="434" name="Google Shape;43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638" y="3386450"/>
            <a:ext cx="1550112" cy="137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225" y="3386439"/>
            <a:ext cx="1550112" cy="137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786" y="3386439"/>
            <a:ext cx="1550112" cy="137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350" y="3386439"/>
            <a:ext cx="1550112" cy="137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3" name="Google Shape;443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New Plan</a:t>
            </a:r>
            <a:endParaRPr/>
          </a:p>
        </p:txBody>
      </p:sp>
      <p:sp>
        <p:nvSpPr>
          <p:cNvPr id="444" name="Google Shape;444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your group plan to build your tower?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paper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075" y="2371100"/>
            <a:ext cx="2614300" cy="26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1" name="Google Shape;451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Tower</a:t>
            </a:r>
            <a:endParaRPr/>
          </a:p>
        </p:txBody>
      </p:sp>
      <p:sp>
        <p:nvSpPr>
          <p:cNvPr id="452" name="Google Shape;452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tower.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tower.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the paper provided by your teacher to build your tower.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tower once everyone let goes of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your tower stand for 30 seconds?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tall was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or can be improved?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2" name="Google Shape;462;p8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worked in teams for this activity.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working in a team make this activity easier?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it make the activity more challenging?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helped your group overcome these challenges?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8" name="Google Shape;468;p81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help us to work together and solve problems as a team?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2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2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Problem Solving Process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4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use the term "problem" to refer to lots of different situations.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as many different kinds of problems as you can and be ready to share with the class.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84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5"/>
          <p:cNvSpPr txBox="1"/>
          <p:nvPr/>
        </p:nvSpPr>
        <p:spPr>
          <a:xfrm>
            <a:off x="218875" y="684400"/>
            <a:ext cx="8925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common steps we can use to solve many different types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9" name="Google Shape;489;p85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9" name="Google Shape;499;p87"/>
          <p:cNvSpPr txBox="1"/>
          <p:nvPr/>
        </p:nvSpPr>
        <p:spPr>
          <a:xfrm>
            <a:off x="124325" y="4156750"/>
            <a:ext cx="90198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did you follow the problem solving process in the last lesson?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could you use this process on a problem in your everyday life?</a:t>
            </a:r>
            <a:endParaRPr sz="2200"/>
          </a:p>
        </p:txBody>
      </p:sp>
      <p:pic>
        <p:nvPicPr>
          <p:cNvPr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&#10;&#10;Help us caption &amp; translate this video!&#10;&#10;https://amara.org/v/okR6/" id="500" name="Google Shape;500;p87" title="The Problem Solving Process with Ziplin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325" y="5401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6" name="Google Shape;506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Process</a:t>
            </a:r>
            <a:endParaRPr/>
          </a:p>
        </p:txBody>
      </p:sp>
      <p:sp>
        <p:nvSpPr>
          <p:cNvPr id="507" name="Google Shape;507;p8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problem are you trying to solve?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are your constraints?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does success look like?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Brainstorm / research possible solutions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pros and cons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a plan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Put your plan into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 your results compare to the goals you set while defining the problem?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can you learn from this or do better next time?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new problems have you discovered?</a:t>
            </a:r>
            <a:endParaRPr/>
          </a:p>
        </p:txBody>
      </p:sp>
      <p:pic>
        <p:nvPicPr>
          <p:cNvPr id="508" name="Google Shape;508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225" y="1152475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4" name="Google Shape;514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Challenge</a:t>
            </a:r>
            <a:endParaRPr/>
          </a:p>
        </p:txBody>
      </p:sp>
      <p:sp>
        <p:nvSpPr>
          <p:cNvPr id="515" name="Google Shape;515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the building challenge you did last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parts of that activity were part of the following steps?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</a:t>
            </a:r>
            <a:endParaRPr/>
          </a:p>
          <a:p>
            <a:pPr indent="-342900" lvl="0" marL="457200" marR="268674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strategies did you use in solving this problem that could help you solve other problems?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with your neighbor once you're done</a:t>
            </a:r>
            <a:endParaRPr/>
          </a:p>
        </p:txBody>
      </p:sp>
      <p:pic>
        <p:nvPicPr>
          <p:cNvPr id="516" name="Google Shape;51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243" y="2324521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2" name="Google Shape;522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good at?</a:t>
            </a:r>
            <a:endParaRPr/>
          </a:p>
        </p:txBody>
      </p:sp>
      <p:sp>
        <p:nvSpPr>
          <p:cNvPr id="523" name="Google Shape;523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a type of problem you are good at solving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down which parts of your process fit into these steps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</a:t>
            </a:r>
            <a:endParaRPr/>
          </a:p>
          <a:p>
            <a:pPr indent="-342900" lvl="0" marL="457200" marR="268674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strategies did you use in solving this problem that could help you solve other problems?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with your neighbor once you're done</a:t>
            </a:r>
            <a:endParaRPr/>
          </a:p>
        </p:txBody>
      </p:sp>
      <p:pic>
        <p:nvPicPr>
          <p:cNvPr id="524" name="Google Shape;524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243" y="2324521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0" name="Google Shape;530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and your partner want to get better at?</a:t>
            </a:r>
            <a:endParaRPr/>
          </a:p>
        </p:txBody>
      </p:sp>
      <p:sp>
        <p:nvSpPr>
          <p:cNvPr id="531" name="Google Shape;531;p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in pairs with your neighbor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a type of problem both you and your partner want to get better at solving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down strategies or steps you would take to solve this problem using the problem solving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with your neighbor once you're done</a:t>
            </a:r>
            <a:endParaRPr/>
          </a:p>
        </p:txBody>
      </p:sp>
      <p:pic>
        <p:nvPicPr>
          <p:cNvPr id="532" name="Google Shape;53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218" y="2571746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2" name="Google Shape;542;p93"/>
          <p:cNvSpPr txBox="1"/>
          <p:nvPr/>
        </p:nvSpPr>
        <p:spPr>
          <a:xfrm>
            <a:off x="139850" y="684400"/>
            <a:ext cx="88575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saw a lot of different types of problems today, but they all used our Problem Solving Process. 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514350" marR="26130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each step of the process, think of one general tip that could be useful no matter what problem someone is trying to solve.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3" name="Google Shape;54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975" y="2571750"/>
            <a:ext cx="2260125" cy="22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</a:t>
            </a:r>
            <a:r>
              <a:rPr lang="en">
                <a:solidFill>
                  <a:srgbClr val="FFFFFF"/>
                </a:solidFill>
              </a:rPr>
              <a:t> Lesson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 Boats</a:t>
            </a:r>
            <a:endParaRPr/>
          </a:p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Goal</a:t>
            </a:r>
            <a:endParaRPr b="1"/>
          </a:p>
          <a:p>
            <a:pPr indent="-342900" lvl="0" marL="457200" marR="2677538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boat that holds the most possible pennies, using a piece of aluminum foil. </a:t>
            </a:r>
            <a:endParaRPr/>
          </a:p>
          <a:p>
            <a:pPr indent="-342900" lvl="0" marL="457200" marR="267753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build two boats and will try to improve your design between the first and the second.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Rules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only use a single piece of foil to build your boat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boat once it is in the 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pennies one at a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25" y="891075"/>
            <a:ext cx="2521475" cy="30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2 -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9" name="Google Shape;549;p94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common steps we can use to solve many different types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Exploring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7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2137601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of</a:t>
            </a: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the silliest problem the problem solving process could help with.</a:t>
            </a: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prepared to say how each step of the process could apply.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4" name="Google Shape;564;p9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Warm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65" name="Google Shape;56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950" y="965175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8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1" name="Google Shape;571;p98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1" name="Google Shape;581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Search</a:t>
            </a:r>
            <a:endParaRPr/>
          </a:p>
        </p:txBody>
      </p:sp>
      <p:sp>
        <p:nvSpPr>
          <p:cNvPr id="582" name="Google Shape;582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into groups of 2-4 to do the word search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Try to use the steps of the problem solving process: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583" name="Google Shape;583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0475" y="3011675"/>
            <a:ext cx="1828275" cy="18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12093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0" name="Google Shape;590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 Guests</a:t>
            </a:r>
            <a:endParaRPr/>
          </a:p>
        </p:txBody>
      </p:sp>
      <p:sp>
        <p:nvSpPr>
          <p:cNvPr id="591" name="Google Shape;591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groups, read the Birthday Guests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Before starting the problem, try thinking about how to use the steps of the problem solving process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592" name="Google Shape;592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401" y="2894775"/>
            <a:ext cx="2232900" cy="22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325" y="226078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9" name="Google Shape;599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 Your Classroom</a:t>
            </a:r>
            <a:endParaRPr/>
          </a:p>
        </p:txBody>
      </p:sp>
      <p:sp>
        <p:nvSpPr>
          <p:cNvPr id="600" name="Google Shape;600;p102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groups, start by choosing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will your classroom plan do well?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down your goals.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Think about how to use the </a:t>
            </a:r>
            <a:r>
              <a:rPr lang="en"/>
              <a:t>problem solving process while designing your classroom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 have an initial plan, share with another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 your design based on the feedback you receive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01" name="Google Shape;60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625" y="554345"/>
            <a:ext cx="1534925" cy="14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1673" y="2837350"/>
            <a:ext cx="1922783" cy="21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8" name="Google Shape;608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</p:txBody>
      </p:sp>
      <p:sp>
        <p:nvSpPr>
          <p:cNvPr id="609" name="Google Shape;609;p103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on how you used the steps of the problem solving process for each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 Solving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350" y="1787452"/>
            <a:ext cx="2846350" cy="2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Problem Solving and Computing</a:t>
            </a:r>
            <a:r>
              <a:rPr lang="en">
                <a:solidFill>
                  <a:srgbClr val="FFFFFF"/>
                </a:solidFill>
              </a:rPr>
              <a:t> Lesson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8" name="Google Shape;13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Plan</a:t>
            </a:r>
            <a:endParaRPr/>
          </a:p>
        </p:txBody>
      </p:sp>
      <p:sp>
        <p:nvSpPr>
          <p:cNvPr id="139" name="Google Shape;13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kind of boat does your group plan to make?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strengths of this design?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possible weaknesses might this design have?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your group is ready, come get your aluminum foil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25" y="1657125"/>
            <a:ext cx="2521475" cy="30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6" name="Google Shape;616;p104"/>
          <p:cNvSpPr txBox="1"/>
          <p:nvPr/>
        </p:nvSpPr>
        <p:spPr>
          <a:xfrm>
            <a:off x="117875" y="68440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Understanding the Problem Solving Process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For each step in the problem solving process...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its purpose?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Why is it included?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Are there any kinds of problems that the problem solving process is particularly helpful at solving?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6" name="Google Shape;626;p106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We saw today that without a well-defined problem the rest of the problem solving process is difficult to follow.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are some questions or strategies we can use to help us better understand and define problems before we try to solve them?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2" name="Google Shape;632;p107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8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Exploring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(Animals Theme)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1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2137601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of the silliest problem the problem solving process could help with. 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prepared to say how each step of the process could apply.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7" name="Google Shape;647;p110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Warm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8" name="Google Shape;648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950" y="965175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1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4" name="Google Shape;654;p111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1350069">
            <a:off x="5713975" y="2766600"/>
            <a:ext cx="3496899" cy="17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1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5" name="Google Shape;665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Tangrams</a:t>
            </a:r>
            <a:endParaRPr/>
          </a:p>
        </p:txBody>
      </p:sp>
      <p:sp>
        <p:nvSpPr>
          <p:cNvPr id="666" name="Google Shape;666;p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into groups of 2-4 to recreate the animal pictures with tan pieces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Try to use the steps of the problem solving process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667" name="Google Shape;667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325" y="226078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6" name="Google Shape;14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Your Boat</a:t>
            </a:r>
            <a:endParaRPr/>
          </a:p>
        </p:txBody>
      </p:sp>
      <p:sp>
        <p:nvSpPr>
          <p:cNvPr id="147" name="Google Shape;14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in your group to build your boat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you're ready, test your boat in the water.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not touch or adjust your boat once it is in the 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add pennies one at a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the following questions on your activity guide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pennies did your boat hold?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your boat eventually sink?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needs to be improved?</a:t>
            </a:r>
            <a:endParaRPr/>
          </a:p>
        </p:txBody>
      </p:sp>
      <p:pic>
        <p:nvPicPr>
          <p:cNvPr id="148" name="Google Shape;1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25" y="2477875"/>
            <a:ext cx="2521475" cy="30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iguana" id="672" name="Google Shape;672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450" y="2659850"/>
            <a:ext cx="2218725" cy="16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1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4" name="Google Shape;674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Perfect Pet</a:t>
            </a:r>
            <a:endParaRPr/>
          </a:p>
        </p:txBody>
      </p:sp>
      <p:sp>
        <p:nvSpPr>
          <p:cNvPr id="675" name="Google Shape;675;p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groups, read the Perfect Pet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Before starting the problem, try thinking about how to use the steps of the problem solving process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</p:txBody>
      </p:sp>
      <p:pic>
        <p:nvPicPr>
          <p:cNvPr id="676" name="Google Shape;676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325" y="2260788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2" name="Google Shape;682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a Pet Adoption</a:t>
            </a:r>
            <a:endParaRPr/>
          </a:p>
        </p:txBody>
      </p:sp>
      <p:sp>
        <p:nvSpPr>
          <p:cNvPr id="683" name="Google Shape;683;p115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groups, start by choosing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will your adoption event plan do well?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your goals in the left column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Think about how to use the problem solving process while planning the event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you have an initial plan, share with another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 your design based on the feedback you receive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4" name="Google Shape;684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675" y="560021"/>
            <a:ext cx="1651075" cy="16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7250" y="2444075"/>
            <a:ext cx="3783501" cy="18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1" name="Google Shape;691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</p:txBody>
      </p:sp>
      <p:sp>
        <p:nvSpPr>
          <p:cNvPr id="692" name="Google Shape;692;p116"/>
          <p:cNvSpPr txBox="1"/>
          <p:nvPr>
            <p:ph idx="1" type="body"/>
          </p:nvPr>
        </p:nvSpPr>
        <p:spPr>
          <a:xfrm>
            <a:off x="311700" y="1152475"/>
            <a:ext cx="87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on how you used the steps of the problem solving process for each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 Solving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3" name="Google Shape;69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300" y="1827277"/>
            <a:ext cx="2805600" cy="27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9" name="Google Shape;699;p117"/>
          <p:cNvSpPr txBox="1"/>
          <p:nvPr/>
        </p:nvSpPr>
        <p:spPr>
          <a:xfrm>
            <a:off x="117875" y="684400"/>
            <a:ext cx="89367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Understanding the Problem Solving Process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For each step in the problem solving process...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its purpose?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Why is it included?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Are there any kinds of problems that the problem solving process is particularly helpful at solving?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9" name="Google Shape;709;p11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We saw today that without a well-defined problem the rest of the problem solving process is difficult to follow.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are some questions or strategies we can use to help us better understand and define problems before we try to solve them?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5" name="Google Shape;715;p120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Question of the Day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apply the problem solving process to many different kinds of problems?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1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Solving and Computing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Exploring Problem Solving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(Games Theme)</a:t>
            </a:r>
            <a:endParaRPr b="1" sz="3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3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xima Nova"/>
                <a:ea typeface="Proxima Nova"/>
                <a:cs typeface="Proxima Nova"/>
                <a:sym typeface="Proxima Nova"/>
              </a:rPr>
              <a:t>Journal 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2137601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of the silliest problem the problem solving process could help with. 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prepared to say how each step of the process could apply.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0" name="Google Shape;730;p123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 Solving and Computing Lesson</a:t>
            </a:r>
            <a:r>
              <a:rPr lang="en">
                <a:solidFill>
                  <a:srgbClr val="FFFFFF"/>
                </a:solidFill>
              </a:rPr>
              <a:t> 3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- Warm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31" name="Google Shape;731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950" y="965175"/>
            <a:ext cx="25050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