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70BEF-12BB-491D-A850-B17C58BFB23F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78023-2AAB-485A-9C98-BA1FE09F7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78023-2AAB-485A-9C98-BA1FE09F792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78023-2AAB-485A-9C98-BA1FE09F792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78023-2AAB-485A-9C98-BA1FE09F792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278023-2AAB-485A-9C98-BA1FE09F792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B5BDDCB-B002-4B7C-A530-2A6CAF077716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B5BDDCB-B002-4B7C-A530-2A6CAF077716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DDCB-B002-4B7C-A530-2A6CAF077716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B5BDDCB-B002-4B7C-A530-2A6CAF077716}" type="datetimeFigureOut">
              <a:rPr lang="en-US" smtClean="0"/>
              <a:pPr/>
              <a:t>19-Nov-20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0F8D29-D0B8-4244-9D29-F2545D0E06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Α’ Γυμνασίου </a:t>
            </a:r>
            <a:br>
              <a:rPr lang="el-GR" dirty="0" smtClean="0"/>
            </a:br>
            <a:r>
              <a:rPr lang="el-GR" dirty="0" smtClean="0"/>
              <a:t>Γεωμετρία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1.1 Σημείο – Ευθύγραμμο τμήμα – Ευθεία – </a:t>
            </a:r>
            <a:r>
              <a:rPr lang="el-GR" dirty="0" err="1" smtClean="0"/>
              <a:t>Ημιευθεία</a:t>
            </a:r>
            <a:r>
              <a:rPr lang="el-GR" dirty="0" smtClean="0"/>
              <a:t>- Επίπεδο-Ημιεπίπεδο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1.</a:t>
            </a:r>
            <a:r>
              <a:rPr lang="en-US" dirty="0" smtClean="0"/>
              <a:t>2 </a:t>
            </a:r>
            <a:r>
              <a:rPr lang="el-GR" dirty="0" smtClean="0"/>
              <a:t>Γωνία – Γραμμή – Επίπεδα σχήματα – Ευθύγραμμα σχήματα – Ίσα σχήματα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27432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dirty="0"/>
          </a:p>
          <a:p>
            <a:endParaRPr lang="el-GR" dirty="0" smtClean="0"/>
          </a:p>
        </p:txBody>
      </p:sp>
      <p:sp>
        <p:nvSpPr>
          <p:cNvPr id="10" name="Rectangle 9"/>
          <p:cNvSpPr/>
          <p:nvPr/>
        </p:nvSpPr>
        <p:spPr>
          <a:xfrm>
            <a:off x="762000" y="4419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26481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endParaRPr lang="en-US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65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5550" y="1371601"/>
            <a:ext cx="2687838" cy="198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3657600"/>
            <a:ext cx="2544412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762000" y="1676400"/>
            <a:ext cx="4098173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l-GR" b="1" dirty="0" smtClean="0"/>
              <a:t>Τρίγωνο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dirty="0" smtClean="0"/>
              <a:t> ΑΒ,ΑΓ,ΒΓ </a:t>
            </a:r>
            <a:r>
              <a:rPr lang="el-GR" dirty="0" err="1" smtClean="0"/>
              <a:t>πλερές</a:t>
            </a:r>
            <a:r>
              <a:rPr lang="el-GR" dirty="0" smtClean="0"/>
              <a:t>                                            </a:t>
            </a:r>
          </a:p>
          <a:p>
            <a:pPr>
              <a:buNone/>
            </a:pPr>
            <a:r>
              <a:rPr lang="el-GR" dirty="0" smtClean="0"/>
              <a:t>            κορυφές του τριγώνου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   περιεχόμενη στις πλευρές ΑΒ, ΑΓ</a:t>
            </a:r>
          </a:p>
          <a:p>
            <a:pPr>
              <a:buNone/>
            </a:pPr>
            <a:r>
              <a:rPr lang="el-GR" dirty="0" smtClean="0"/>
              <a:t>ΒΓ απέναντι στην       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     προσκείμενες στην ΒΓ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/>
              <a:t>Τετράπλευρο:</a:t>
            </a:r>
          </a:p>
          <a:p>
            <a:pPr>
              <a:buNone/>
            </a:pPr>
            <a:r>
              <a:rPr lang="el-GR" dirty="0" smtClean="0"/>
              <a:t>γωνίες</a:t>
            </a:r>
          </a:p>
          <a:p>
            <a:pPr>
              <a:buNone/>
            </a:pPr>
            <a:r>
              <a:rPr lang="el-GR" dirty="0" smtClean="0"/>
              <a:t>ή                  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2286000"/>
            <a:ext cx="468086" cy="228600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65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2743200"/>
            <a:ext cx="228600" cy="400050"/>
          </a:xfrm>
          <a:prstGeom prst="rect">
            <a:avLst/>
          </a:prstGeom>
          <a:noFill/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3048000"/>
            <a:ext cx="228600" cy="400050"/>
          </a:xfrm>
          <a:prstGeom prst="rect">
            <a:avLst/>
          </a:prstGeom>
          <a:noFill/>
        </p:spPr>
      </p:pic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657600"/>
            <a:ext cx="381000" cy="285750"/>
          </a:xfrm>
          <a:prstGeom prst="rect">
            <a:avLst/>
          </a:prstGeom>
          <a:noFill/>
        </p:spPr>
      </p:pic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35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495800"/>
            <a:ext cx="1491343" cy="228600"/>
          </a:xfrm>
          <a:prstGeom prst="rect">
            <a:avLst/>
          </a:prstGeom>
          <a:noFill/>
        </p:spPr>
      </p:pic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65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38" name="Picture 1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4800600"/>
            <a:ext cx="609600" cy="237067"/>
          </a:xfrm>
          <a:prstGeom prst="rect">
            <a:avLst/>
          </a:prstGeom>
          <a:noFill/>
        </p:spPr>
      </p:pic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1.</a:t>
            </a:r>
            <a:r>
              <a:rPr lang="en-US" dirty="0" smtClean="0"/>
              <a:t>2 </a:t>
            </a:r>
            <a:r>
              <a:rPr lang="el-GR" dirty="0" smtClean="0"/>
              <a:t>Γωνία – Γραμμή – Επίπεδα σχήματα – Ευθύγραμμα σχήματα – Ίσα σχήματα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27432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dirty="0"/>
          </a:p>
          <a:p>
            <a:endParaRPr lang="el-GR" dirty="0" smtClean="0"/>
          </a:p>
        </p:txBody>
      </p:sp>
      <p:sp>
        <p:nvSpPr>
          <p:cNvPr id="10" name="Rectangle 9"/>
          <p:cNvSpPr/>
          <p:nvPr/>
        </p:nvSpPr>
        <p:spPr>
          <a:xfrm>
            <a:off x="762000" y="4419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26481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endParaRPr lang="en-US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65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3810000"/>
            <a:ext cx="822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l-GR" b="1" dirty="0" smtClean="0"/>
              <a:t>Ευθύγραμμα σχήματα:</a:t>
            </a:r>
          </a:p>
          <a:p>
            <a:pPr>
              <a:buFont typeface="Arial" pitchFamily="34" charset="0"/>
              <a:buChar char="•"/>
            </a:pPr>
            <a:r>
              <a:rPr lang="el-GR" b="1" dirty="0" smtClean="0"/>
              <a:t>Τεθλασμένη γραμμή: </a:t>
            </a:r>
            <a:r>
              <a:rPr lang="el-GR" dirty="0" smtClean="0"/>
              <a:t>σχήμα που αποτελείται από διαδοχικά ευθύγραμμα τμήματα, τα οποία δεν βρίσκονται όλα στην ίδια ευθεία.</a:t>
            </a:r>
          </a:p>
          <a:p>
            <a:pPr>
              <a:buFont typeface="Arial" pitchFamily="34" charset="0"/>
              <a:buChar char="•"/>
            </a:pPr>
            <a:r>
              <a:rPr lang="el-GR" b="1" dirty="0" smtClean="0"/>
              <a:t>Ευθύγραμμο σχήμα</a:t>
            </a:r>
            <a:r>
              <a:rPr lang="el-GR" dirty="0" smtClean="0"/>
              <a:t>: κάθε τεθλασμένη γραμμή της οποίας τα άκρα συμπίπτουν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65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65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295400"/>
            <a:ext cx="8441871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1.1 Σημείο – Ευθύγραμμο τμήμα – Ευθεία – </a:t>
            </a:r>
            <a:r>
              <a:rPr lang="el-GR" dirty="0" err="1" smtClean="0"/>
              <a:t>Ημιευθεία</a:t>
            </a:r>
            <a:r>
              <a:rPr lang="el-GR" dirty="0" smtClean="0"/>
              <a:t>- Επίπεδο-Ημιεπίπεδο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133600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 smtClean="0"/>
              <a:t>Σημείο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dirty="0" smtClean="0"/>
              <a:t>    Το ίχνος που μας δίνει η μύτη του μολυβιού μας.</a:t>
            </a:r>
          </a:p>
          <a:p>
            <a:pPr>
              <a:buNone/>
            </a:pPr>
            <a:r>
              <a:rPr lang="el-GR" dirty="0" smtClean="0"/>
              <a:t>    Παριστάνεται με μια τελεία και συμβολίζεται με ένα κεφαλαίο γράμμα.                  </a:t>
            </a:r>
          </a:p>
          <a:p>
            <a:pPr>
              <a:buNone/>
            </a:pPr>
            <a:r>
              <a:rPr lang="el-GR" sz="4000" dirty="0" smtClean="0"/>
              <a:t>                                      </a:t>
            </a:r>
            <a:r>
              <a:rPr lang="el-GR" dirty="0" smtClean="0"/>
              <a:t>Α </a:t>
            </a:r>
            <a:r>
              <a:rPr lang="el-GR" sz="4000" dirty="0" smtClean="0"/>
              <a:t> .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685800" y="2590800"/>
            <a:ext cx="8001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b="1" dirty="0" smtClean="0"/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endParaRPr lang="el-GR" sz="2600" b="1" dirty="0"/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l-GR" sz="2600" b="1" dirty="0" smtClean="0"/>
              <a:t>Ευθύγραμμο τμήμα:                                    </a:t>
            </a:r>
            <a:endParaRPr lang="el-GR" sz="2600" b="1" dirty="0"/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l-GR" sz="2600" dirty="0" smtClean="0"/>
              <a:t>    Μια τεντωμένη κλωστή με άκρα Α ή Β.    Α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l-GR" sz="2600" dirty="0" smtClean="0"/>
              <a:t>    Α,Β: άκρα ευθύγραμμου τμήματος           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l-GR" sz="2600" dirty="0"/>
              <a:t> </a:t>
            </a:r>
            <a:r>
              <a:rPr lang="el-GR" sz="2600" dirty="0" smtClean="0"/>
              <a:t>   εσωτερικά: τα υπόλοιπα σημεία                                      Β</a:t>
            </a:r>
            <a:endParaRPr lang="el-GR" sz="2600" dirty="0"/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</a:pPr>
            <a:r>
              <a:rPr lang="el-GR" sz="2600" dirty="0" smtClean="0"/>
              <a:t>    Τα σημεία Α,Β ορίζουν το ευθύγραμμο τμήμα ΑΒ ή ΒΑ.                                                                                                  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l-GR" sz="2600" dirty="0"/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l-GR" sz="2600" dirty="0" smtClean="0"/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l-GR" sz="2600" dirty="0"/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</a:pPr>
            <a:endParaRPr lang="el-GR" sz="2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781800" y="4267200"/>
            <a:ext cx="1371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1.1 Σημείο – Ευθύγραμμο τμήμα – Ευθεία – </a:t>
            </a:r>
            <a:r>
              <a:rPr lang="el-GR" dirty="0" err="1" smtClean="0"/>
              <a:t>Ημιευθεία</a:t>
            </a:r>
            <a:r>
              <a:rPr lang="el-GR" dirty="0" smtClean="0"/>
              <a:t>- Επίπεδο-Ημιεπίπεδο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r>
              <a:rPr lang="el-GR" b="1" dirty="0" smtClean="0"/>
              <a:t>Ευθεία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dirty="0" smtClean="0"/>
              <a:t>Προεκτείνουμε απεριόριστα ένα ευθύγραμμο τμήμα</a:t>
            </a:r>
          </a:p>
          <a:p>
            <a:pPr>
              <a:buNone/>
            </a:pPr>
            <a:r>
              <a:rPr lang="el-GR" dirty="0" smtClean="0"/>
              <a:t>Το νέο σχήμα που προκύπτει δεν έχει ούτε αρχή ούτε τέλος</a:t>
            </a:r>
          </a:p>
          <a:p>
            <a:pPr>
              <a:buNone/>
            </a:pPr>
            <a:r>
              <a:rPr lang="el-GR" sz="3200" b="1" dirty="0" smtClean="0"/>
              <a:t>                                     .               .                          </a:t>
            </a:r>
            <a:r>
              <a:rPr lang="el-GR" sz="1600" dirty="0" smtClean="0"/>
              <a:t>ε</a:t>
            </a:r>
            <a:endParaRPr lang="el-GR" sz="3200" dirty="0" smtClean="0"/>
          </a:p>
          <a:p>
            <a:pPr>
              <a:buNone/>
            </a:pPr>
            <a:r>
              <a:rPr lang="el-GR" sz="1600" dirty="0" smtClean="0"/>
              <a:t>                                                                         Α                                   Β</a:t>
            </a:r>
          </a:p>
          <a:p>
            <a:pPr>
              <a:buNone/>
            </a:pPr>
            <a:r>
              <a:rPr lang="el-GR" dirty="0" smtClean="0"/>
              <a:t>Από ένα σημείο διέρχονται άπειρες ευθείες!!</a:t>
            </a:r>
          </a:p>
          <a:p>
            <a:pPr>
              <a:buNone/>
            </a:pPr>
            <a:r>
              <a:rPr lang="el-GR" dirty="0" smtClean="0"/>
              <a:t>Από 2 σημεία μόνο 1 ευθεία!!</a:t>
            </a: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r>
              <a:rPr lang="el-GR" dirty="0" smtClean="0"/>
              <a:t> </a:t>
            </a:r>
            <a:endParaRPr lang="en-US" sz="4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209800" y="2971800"/>
            <a:ext cx="4953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486400" y="28194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286000" y="2743200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286000" y="4800600"/>
            <a:ext cx="411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33600" y="48768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Χ’                                                                             Χ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38200" y="56388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 ή περισσότερα σημεία  που βρίσκονται στην ίδια ευθεία λέγονται </a:t>
            </a:r>
            <a:r>
              <a:rPr lang="el-GR" b="1" dirty="0" err="1" smtClean="0"/>
              <a:t>συνευθειακά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1.1 Σημείο – Ευθύγραμμο τμήμα – Ευθεία – </a:t>
            </a:r>
            <a:r>
              <a:rPr lang="el-GR" dirty="0" err="1" smtClean="0"/>
              <a:t>Ημιευθεία</a:t>
            </a:r>
            <a:r>
              <a:rPr lang="el-GR" dirty="0" smtClean="0"/>
              <a:t>- Επίπεδο-Ημιεπίπεδο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l-GR" b="1" dirty="0" err="1" smtClean="0"/>
              <a:t>Ημιευθεία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dirty="0" smtClean="0"/>
              <a:t>    Προεκτείνουμε απεριόριστα ένα ευθύγραμμο τμήμα</a:t>
            </a:r>
          </a:p>
          <a:p>
            <a:pPr>
              <a:buNone/>
            </a:pPr>
            <a:r>
              <a:rPr lang="el-GR" dirty="0" smtClean="0"/>
              <a:t>    Το νέο σχήμα που προκύπτει έχει αρχή αλλά όχι τέλος</a:t>
            </a:r>
          </a:p>
          <a:p>
            <a:pPr>
              <a:buNone/>
            </a:pPr>
            <a:r>
              <a:rPr lang="el-GR" sz="3200" b="1" dirty="0" smtClean="0"/>
              <a:t>                                     .                                        </a:t>
            </a:r>
            <a:endParaRPr lang="el-GR" sz="3200" dirty="0" smtClean="0"/>
          </a:p>
          <a:p>
            <a:pPr>
              <a:buNone/>
            </a:pPr>
            <a:r>
              <a:rPr lang="el-GR" sz="1600" dirty="0" smtClean="0"/>
              <a:t>                                                                         Α                                                                    </a:t>
            </a:r>
            <a:r>
              <a:rPr lang="en-US" sz="1600" dirty="0" smtClean="0"/>
              <a:t>X</a:t>
            </a:r>
            <a:r>
              <a:rPr lang="el-GR" sz="1600" dirty="0" smtClean="0"/>
              <a:t>     </a:t>
            </a:r>
          </a:p>
          <a:p>
            <a:pPr>
              <a:buNone/>
            </a:pPr>
            <a:r>
              <a:rPr lang="el-GR" dirty="0" smtClean="0"/>
              <a:t>    Αν Ο είναι ένα σημείο της ευθείας </a:t>
            </a:r>
            <a:r>
              <a:rPr lang="en-US" dirty="0" smtClean="0"/>
              <a:t>xx</a:t>
            </a:r>
            <a:r>
              <a:rPr lang="el-GR" dirty="0" smtClean="0"/>
              <a:t>’</a:t>
            </a:r>
            <a:r>
              <a:rPr lang="en-US" dirty="0" smtClean="0"/>
              <a:t>, </a:t>
            </a:r>
            <a:r>
              <a:rPr lang="el-GR" dirty="0" smtClean="0"/>
              <a:t>τότε με αρχή το Ο ορίζονται 2 </a:t>
            </a:r>
            <a:r>
              <a:rPr lang="el-GR" dirty="0" err="1" smtClean="0"/>
              <a:t>ημιευθείες</a:t>
            </a:r>
            <a:r>
              <a:rPr lang="el-GR" dirty="0" smtClean="0"/>
              <a:t> Ο</a:t>
            </a:r>
            <a:r>
              <a:rPr lang="en-US" dirty="0" smtClean="0"/>
              <a:t>x </a:t>
            </a:r>
            <a:r>
              <a:rPr lang="el-GR" dirty="0" smtClean="0"/>
              <a:t>και Ο</a:t>
            </a:r>
            <a:r>
              <a:rPr lang="en-US" dirty="0" smtClean="0"/>
              <a:t>x</a:t>
            </a:r>
            <a:r>
              <a:rPr lang="el-GR" dirty="0" smtClean="0"/>
              <a:t>’, οι οποίες λέγονται </a:t>
            </a:r>
            <a:r>
              <a:rPr lang="el-GR" b="1" dirty="0" smtClean="0"/>
              <a:t>αντικείμενες </a:t>
            </a:r>
            <a:r>
              <a:rPr lang="el-GR" b="1" dirty="0" err="1" smtClean="0"/>
              <a:t>ημιευθείες</a:t>
            </a:r>
            <a:r>
              <a:rPr lang="el-GR" dirty="0" smtClean="0"/>
              <a:t>.</a:t>
            </a:r>
          </a:p>
          <a:p>
            <a:pPr>
              <a:buNone/>
            </a:pPr>
            <a:r>
              <a:rPr lang="el-GR" dirty="0" smtClean="0"/>
              <a:t>                                            ο</a:t>
            </a:r>
          </a:p>
          <a:p>
            <a:pPr>
              <a:buNone/>
            </a:pPr>
            <a:r>
              <a:rPr lang="el-GR" sz="1600" dirty="0" smtClean="0"/>
              <a:t>                                                                          .</a:t>
            </a:r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r>
              <a:rPr lang="el-GR" dirty="0" smtClean="0"/>
              <a:t> </a:t>
            </a:r>
            <a:endParaRPr lang="en-US" sz="4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962400" y="2895600"/>
            <a:ext cx="32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791200" y="26670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209800" y="5105400"/>
            <a:ext cx="411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33600" y="487680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Χ’                              </a:t>
            </a:r>
            <a:r>
              <a:rPr lang="el-GR" sz="3200" b="1" dirty="0" smtClean="0"/>
              <a:t>  </a:t>
            </a:r>
            <a:r>
              <a:rPr lang="el-GR" dirty="0" smtClean="0"/>
              <a:t>                                        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1.1 Σημείο – Ευθύγραμμο τμήμα – Ευθεία – </a:t>
            </a:r>
            <a:r>
              <a:rPr lang="el-GR" dirty="0" err="1" smtClean="0"/>
              <a:t>Ημιευθεία</a:t>
            </a:r>
            <a:r>
              <a:rPr lang="el-GR" dirty="0" smtClean="0"/>
              <a:t>- Επίπεδο-Ημιεπίπεδο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r>
              <a:rPr lang="el-GR" b="1" dirty="0" smtClean="0"/>
              <a:t>Το επίπεδο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dirty="0" smtClean="0"/>
              <a:t>    Μια επιφάνεια πάνω στην οποία εφαρμόζει παντού η ευθεία γραμμή. Ένα επίπεδο επεκτείνεται απεριόριστα</a:t>
            </a:r>
          </a:p>
          <a:p>
            <a:pPr>
              <a:buNone/>
            </a:pPr>
            <a:r>
              <a:rPr lang="el-GR" dirty="0" smtClean="0"/>
              <a:t>    και συμβολίζεται με ένα κεφαλαίο γράμμα.</a:t>
            </a:r>
          </a:p>
          <a:p>
            <a:pPr>
              <a:buNone/>
            </a:pPr>
            <a:r>
              <a:rPr lang="el-GR" dirty="0" smtClean="0"/>
              <a:t>   </a:t>
            </a:r>
            <a:r>
              <a:rPr lang="el-GR" sz="1600" dirty="0" smtClean="0"/>
              <a:t>         </a:t>
            </a:r>
          </a:p>
          <a:p>
            <a:pPr>
              <a:buNone/>
            </a:pPr>
            <a:r>
              <a:rPr lang="el-GR" dirty="0" smtClean="0"/>
              <a:t>     </a:t>
            </a:r>
          </a:p>
          <a:p>
            <a:pPr>
              <a:buNone/>
            </a:pPr>
            <a:r>
              <a:rPr lang="el-GR" sz="4000" dirty="0" smtClean="0"/>
              <a:t>                          </a:t>
            </a:r>
            <a:r>
              <a:rPr lang="el-GR" sz="2800" dirty="0" smtClean="0"/>
              <a:t>               Π</a:t>
            </a:r>
          </a:p>
          <a:p>
            <a:pPr>
              <a:buNone/>
            </a:pPr>
            <a:r>
              <a:rPr lang="el-GR" sz="2800" dirty="0" smtClean="0"/>
              <a:t>    Από τρία μη </a:t>
            </a:r>
            <a:r>
              <a:rPr lang="el-GR" sz="2800" dirty="0" err="1" smtClean="0"/>
              <a:t>συνευθειακά</a:t>
            </a:r>
            <a:r>
              <a:rPr lang="el-GR" sz="2800" dirty="0" smtClean="0"/>
              <a:t> σημεία διέρχεται ένα μόνο επίπεδο.</a:t>
            </a:r>
          </a:p>
          <a:p>
            <a:pPr>
              <a:buNone/>
            </a:pPr>
            <a:r>
              <a:rPr lang="el-GR" sz="2800" dirty="0" smtClean="0"/>
              <a:t>   Από ένα ή δύο σημεία διέρχονται άπειρα επίπεδα.</a:t>
            </a:r>
            <a:endParaRPr lang="en-US" sz="4000" dirty="0"/>
          </a:p>
        </p:txBody>
      </p:sp>
      <p:sp>
        <p:nvSpPr>
          <p:cNvPr id="8" name="Parallelogram 7"/>
          <p:cNvSpPr/>
          <p:nvPr/>
        </p:nvSpPr>
        <p:spPr>
          <a:xfrm>
            <a:off x="5181600" y="3124200"/>
            <a:ext cx="2971800" cy="13716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1.1 Σημείο – Ευθύγραμμο τμήμα – Ευθεία – </a:t>
            </a:r>
            <a:r>
              <a:rPr lang="el-GR" dirty="0" err="1" smtClean="0"/>
              <a:t>Ημιευθεία</a:t>
            </a:r>
            <a:r>
              <a:rPr lang="el-GR" dirty="0" smtClean="0"/>
              <a:t>- Επίπεδο-Ημιεπίπεδο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Τρίγωνο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sz="2800" dirty="0" smtClean="0"/>
              <a:t> ΑΒ,ΑΓ,ΒΓ </a:t>
            </a:r>
            <a:r>
              <a:rPr lang="el-GR" sz="2800" dirty="0" err="1" smtClean="0"/>
              <a:t>πλερές</a:t>
            </a:r>
            <a:r>
              <a:rPr lang="el-GR" sz="2800" dirty="0" smtClean="0"/>
              <a:t>                                            </a:t>
            </a:r>
          </a:p>
          <a:p>
            <a:pPr>
              <a:buNone/>
            </a:pPr>
            <a:r>
              <a:rPr lang="el-GR" sz="2800" dirty="0" smtClean="0"/>
              <a:t>Α, Β, Γ κορυφές του τριγώνου</a:t>
            </a:r>
            <a:endParaRPr lang="en-US" sz="4000" dirty="0" smtClean="0"/>
          </a:p>
          <a:p>
            <a:pPr>
              <a:buNone/>
            </a:pPr>
            <a:r>
              <a:rPr lang="el-GR" sz="2800" dirty="0" smtClean="0"/>
              <a:t> </a:t>
            </a:r>
            <a:r>
              <a:rPr lang="el-GR" sz="1800" dirty="0" smtClean="0"/>
              <a:t>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l-GR" dirty="0" smtClean="0"/>
              <a:t>                                            Α</a:t>
            </a:r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r>
              <a:rPr lang="el-GR" sz="2800" dirty="0" smtClean="0"/>
              <a:t>                         Β                                    Γ    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2667000" y="3657600"/>
            <a:ext cx="3124200" cy="838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1.1 Σημείο – Ευθύγραμμο τμήμα – Ευθεία – </a:t>
            </a:r>
            <a:r>
              <a:rPr lang="el-GR" dirty="0" err="1" smtClean="0"/>
              <a:t>Ημιευθεία</a:t>
            </a:r>
            <a:r>
              <a:rPr lang="el-GR" dirty="0" smtClean="0"/>
              <a:t>- Επίπεδο- </a:t>
            </a:r>
            <a:r>
              <a:rPr lang="el-GR" dirty="0" err="1" smtClean="0"/>
              <a:t>Ημιεπίπεδο</a:t>
            </a:r>
            <a:r>
              <a:rPr lang="el-GR" dirty="0" smtClean="0"/>
              <a:t> - Εφαρμογές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8229600" cy="91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4400" y="1981200"/>
            <a:ext cx="180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2667000"/>
            <a:ext cx="30480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09600" y="2743200"/>
            <a:ext cx="487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Στο τρίγωνο ΑΒΓ, τα τμήματα ΑΒ, ΑΓ, ΒΓ που ορίζονται από 2 κορυφές , λέγονται πλευρές του τριγώνου.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2000" y="4419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Στο τετράπλευρα ΑΒΓΔ, τα τμήματα ΑΒ, ΑΓ, ΒΓ, ΓΔ είναι οι  πλευρές του τριγώνου και τα σημεία Α,Β,Γ,Δ είναι οι κορυφές.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4343400"/>
            <a:ext cx="336232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1.1 Σημείο – Ευθύγραμμο τμήμα – Ευθεία – </a:t>
            </a:r>
            <a:r>
              <a:rPr lang="el-GR" dirty="0" err="1" smtClean="0"/>
              <a:t>Ημιευθεία</a:t>
            </a:r>
            <a:r>
              <a:rPr lang="el-GR" dirty="0" smtClean="0"/>
              <a:t>- Επίπεδο- </a:t>
            </a:r>
            <a:r>
              <a:rPr lang="el-GR" dirty="0" err="1" smtClean="0"/>
              <a:t>Ημιεπίπεδο</a:t>
            </a:r>
            <a:r>
              <a:rPr lang="el-GR" dirty="0" smtClean="0"/>
              <a:t> - Εφαρμογές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2743200"/>
            <a:ext cx="487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dirty="0" smtClean="0"/>
              <a:t>Από το Α διέρχονται:  άπειρες ευθείες</a:t>
            </a:r>
          </a:p>
          <a:p>
            <a:pPr>
              <a:buFont typeface="Arial" pitchFamily="34" charset="0"/>
              <a:buChar char="•"/>
            </a:pPr>
            <a:endParaRPr lang="el-GR" dirty="0"/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Τα Α,Β,Γ δεν ανήκουν και τα 3 σε μια ευθεία επομένως δεν μπορεί το Γ να είναι σημείο της ευθείας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62000" y="4419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447800"/>
            <a:ext cx="8718071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43575" y="2590800"/>
            <a:ext cx="3400425" cy="2107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1.</a:t>
            </a:r>
            <a:r>
              <a:rPr lang="en-US" dirty="0" smtClean="0"/>
              <a:t>2 </a:t>
            </a:r>
            <a:r>
              <a:rPr lang="el-GR" dirty="0" smtClean="0"/>
              <a:t>Γωνία – Γραμμή – Επίπεδα σχήματα – Ευθύγραμμα σχήματα – Ίσα σχήματα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27432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l-GR" dirty="0"/>
          </a:p>
          <a:p>
            <a:endParaRPr lang="el-GR" dirty="0" smtClean="0"/>
          </a:p>
        </p:txBody>
      </p:sp>
      <p:sp>
        <p:nvSpPr>
          <p:cNvPr id="10" name="Rectangle 9"/>
          <p:cNvSpPr/>
          <p:nvPr/>
        </p:nvSpPr>
        <p:spPr>
          <a:xfrm>
            <a:off x="762000" y="44196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447801"/>
            <a:ext cx="28670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09600" y="1600200"/>
            <a:ext cx="5129546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Σχεδιάζουμε σε ένα φύλλο 2 η </a:t>
            </a:r>
            <a:r>
              <a:rPr lang="el-GR" dirty="0" err="1" smtClean="0"/>
              <a:t>μιευθείες</a:t>
            </a:r>
            <a:r>
              <a:rPr lang="el-GR" dirty="0" smtClean="0"/>
              <a:t> </a:t>
            </a:r>
            <a:r>
              <a:rPr lang="en-US" dirty="0" smtClean="0"/>
              <a:t>Ox , </a:t>
            </a:r>
            <a:r>
              <a:rPr lang="en-US" dirty="0" err="1" smtClean="0"/>
              <a:t>Oy</a:t>
            </a:r>
            <a:r>
              <a:rPr lang="en-US" dirty="0" smtClean="0"/>
              <a:t>, </a:t>
            </a:r>
            <a:endParaRPr lang="el-GR" dirty="0" smtClean="0"/>
          </a:p>
          <a:p>
            <a:r>
              <a:rPr lang="el-GR" dirty="0" smtClean="0"/>
              <a:t>με κοινή αρχή το σημείο </a:t>
            </a:r>
            <a:r>
              <a:rPr lang="en-US" dirty="0" smtClean="0"/>
              <a:t>O.</a:t>
            </a:r>
          </a:p>
          <a:p>
            <a:r>
              <a:rPr lang="el-GR" dirty="0" smtClean="0"/>
              <a:t>Οι 2 </a:t>
            </a:r>
            <a:r>
              <a:rPr lang="el-GR" dirty="0" err="1" smtClean="0"/>
              <a:t>ημιευθείες</a:t>
            </a:r>
            <a:r>
              <a:rPr lang="el-GR" dirty="0" smtClean="0"/>
              <a:t> χωρίζουν το επίπεδο σε δύο </a:t>
            </a:r>
            <a:r>
              <a:rPr lang="el-GR" dirty="0" err="1" smtClean="0"/>
              <a:t>περιχές</a:t>
            </a:r>
            <a:endParaRPr lang="el-GR" dirty="0" smtClean="0"/>
          </a:p>
          <a:p>
            <a:r>
              <a:rPr lang="el-GR" dirty="0" smtClean="0"/>
              <a:t>Π1 και Π2.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Κάθε μία  από τις περιοχές αυτές μαζί με τις</a:t>
            </a:r>
          </a:p>
          <a:p>
            <a:r>
              <a:rPr lang="el-GR" dirty="0" smtClean="0"/>
              <a:t> </a:t>
            </a:r>
            <a:r>
              <a:rPr lang="el-GR" dirty="0" err="1" smtClean="0"/>
              <a:t>ημιευθείες</a:t>
            </a:r>
            <a:r>
              <a:rPr lang="el-GR" dirty="0" smtClean="0"/>
              <a:t>  ονομάζεται </a:t>
            </a:r>
            <a:r>
              <a:rPr lang="el-GR" b="1" dirty="0" smtClean="0"/>
              <a:t>γωνία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      -&gt; κυρτή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      -&gt; μη κυρτή</a:t>
            </a:r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</a:t>
            </a:r>
            <a:r>
              <a:rPr lang="en-US" dirty="0" smtClean="0"/>
              <a:t>O</a:t>
            </a:r>
            <a:r>
              <a:rPr lang="el-GR" dirty="0" smtClean="0"/>
              <a:t>: κορυφή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Ox, </a:t>
            </a:r>
            <a:r>
              <a:rPr lang="en-US" dirty="0" err="1" smtClean="0"/>
              <a:t>Oy</a:t>
            </a:r>
            <a:r>
              <a:rPr lang="el-GR" dirty="0" smtClean="0"/>
              <a:t>: πλευρές 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          </a:t>
            </a:r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pPr>
              <a:buFont typeface="Arial" pitchFamily="34" charset="0"/>
              <a:buChar char="•"/>
            </a:pPr>
            <a:endParaRPr lang="el-GR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733800"/>
            <a:ext cx="2895600" cy="2437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810000"/>
            <a:ext cx="243840" cy="3048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114800"/>
            <a:ext cx="228600" cy="28575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65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5486400"/>
            <a:ext cx="914400" cy="304800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6572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1538</TotalTime>
  <Words>475</Words>
  <Application>Microsoft Office PowerPoint</Application>
  <PresentationFormat>On-screen Show (4:3)</PresentationFormat>
  <Paragraphs>116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Origin</vt:lpstr>
      <vt:lpstr>Α’ Γυμνασίου  Γεωμετρία</vt:lpstr>
      <vt:lpstr>    1.1 Σημείο – Ευθύγραμμο τμήμα – Ευθεία – Ημιευθεία- Επίπεδο-Ημιεπίπεδο</vt:lpstr>
      <vt:lpstr>    1.1 Σημείο – Ευθύγραμμο τμήμα – Ευθεία – Ημιευθεία- Επίπεδο-Ημιεπίπεδο</vt:lpstr>
      <vt:lpstr>    1.1 Σημείο – Ευθύγραμμο τμήμα – Ευθεία – Ημιευθεία- Επίπεδο-Ημιεπίπεδο</vt:lpstr>
      <vt:lpstr>    1.1 Σημείο – Ευθύγραμμο τμήμα – Ευθεία – Ημιευθεία- Επίπεδο-Ημιεπίπεδο</vt:lpstr>
      <vt:lpstr>    1.1 Σημείο – Ευθύγραμμο τμήμα – Ευθεία – Ημιευθεία- Επίπεδο-Ημιεπίπεδο</vt:lpstr>
      <vt:lpstr>    1.1 Σημείο – Ευθύγραμμο τμήμα – Ευθεία – Ημιευθεία- Επίπεδο- Ημιεπίπεδο - Εφαρμογές</vt:lpstr>
      <vt:lpstr>    1.1 Σημείο – Ευθύγραμμο τμήμα – Ευθεία – Ημιευθεία- Επίπεδο- Ημιεπίπεδο - Εφαρμογές</vt:lpstr>
      <vt:lpstr>    1.2 Γωνία – Γραμμή – Επίπεδα σχήματα – Ευθύγραμμα σχήματα – Ίσα σχήματα</vt:lpstr>
      <vt:lpstr>    1.2 Γωνία – Γραμμή – Επίπεδα σχήματα – Ευθύγραμμα σχήματα – Ίσα σχήματα</vt:lpstr>
      <vt:lpstr>    1.2 Γωνία – Γραμμή – Επίπεδα σχήματα – Ευθύγραμμα σχήματα – Ίσα σχήματα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 Γυμνασίου  Γεωμετρία</dc:title>
  <dc:creator>Ellie</dc:creator>
  <cp:lastModifiedBy>Ellie</cp:lastModifiedBy>
  <cp:revision>92</cp:revision>
  <dcterms:created xsi:type="dcterms:W3CDTF">2020-11-11T18:33:47Z</dcterms:created>
  <dcterms:modified xsi:type="dcterms:W3CDTF">2020-11-19T08:15:34Z</dcterms:modified>
</cp:coreProperties>
</file>