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70" r:id="rId3"/>
    <p:sldId id="271" r:id="rId4"/>
    <p:sldId id="272" r:id="rId5"/>
    <p:sldId id="277" r:id="rId6"/>
    <p:sldId id="273" r:id="rId7"/>
    <p:sldId id="274" r:id="rId8"/>
    <p:sldId id="275" r:id="rId9"/>
    <p:sldId id="276"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925" autoAdjust="0"/>
    <p:restoredTop sz="96667" autoAdjust="0"/>
  </p:normalViewPr>
  <p:slideViewPr>
    <p:cSldViewPr>
      <p:cViewPr>
        <p:scale>
          <a:sx n="100" d="100"/>
          <a:sy n="100" d="100"/>
        </p:scale>
        <p:origin x="-1464" y="3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57AEE6-A157-42A7-A2F7-9D5DCD464934}" type="datetimeFigureOut">
              <a:rPr lang="en-US" smtClean="0"/>
              <a:pPr/>
              <a:t>21-Dec-20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EDCE59-ECB3-4204-A541-9E6428095E0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sz="1200" kern="1200" dirty="0" smtClean="0">
                <a:solidFill>
                  <a:schemeClr val="tx1"/>
                </a:solidFill>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7CEDCE59-ECB3-4204-A541-9E6428095E07}"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sz="1200" kern="1200" dirty="0" smtClean="0">
                <a:solidFill>
                  <a:schemeClr val="tx1"/>
                </a:solidFill>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7CEDCE59-ECB3-4204-A541-9E6428095E07}"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sz="1200" kern="1200" dirty="0" smtClean="0">
                <a:solidFill>
                  <a:schemeClr val="tx1"/>
                </a:solidFill>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7CEDCE59-ECB3-4204-A541-9E6428095E07}"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sz="1200" kern="1200" dirty="0" smtClean="0">
                <a:solidFill>
                  <a:schemeClr val="tx1"/>
                </a:solidFill>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7CEDCE59-ECB3-4204-A541-9E6428095E07}"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5C15CE4D-7DCE-49DD-AE34-ADA7494AA508}" type="datetimeFigureOut">
              <a:rPr lang="en-US" smtClean="0"/>
              <a:pPr/>
              <a:t>21-Dec-20</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5EDC3306-643B-4009-B8A3-24376E807E4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C15CE4D-7DCE-49DD-AE34-ADA7494AA508}" type="datetimeFigureOut">
              <a:rPr lang="en-US" smtClean="0"/>
              <a:pPr/>
              <a:t>21-Dec-20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DC3306-643B-4009-B8A3-24376E807E4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C15CE4D-7DCE-49DD-AE34-ADA7494AA508}" type="datetimeFigureOut">
              <a:rPr lang="en-US" smtClean="0"/>
              <a:pPr/>
              <a:t>21-Dec-20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DC3306-643B-4009-B8A3-24376E807E4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C15CE4D-7DCE-49DD-AE34-ADA7494AA508}" type="datetimeFigureOut">
              <a:rPr lang="en-US" smtClean="0"/>
              <a:pPr/>
              <a:t>21-Dec-20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DC3306-643B-4009-B8A3-24376E807E4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C15CE4D-7DCE-49DD-AE34-ADA7494AA508}" type="datetimeFigureOut">
              <a:rPr lang="en-US" smtClean="0"/>
              <a:pPr/>
              <a:t>21-Dec-20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DC3306-643B-4009-B8A3-24376E807E4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C15CE4D-7DCE-49DD-AE34-ADA7494AA508}" type="datetimeFigureOut">
              <a:rPr lang="en-US" smtClean="0"/>
              <a:pPr/>
              <a:t>21-Dec-20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DC3306-643B-4009-B8A3-24376E807E4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5C15CE4D-7DCE-49DD-AE34-ADA7494AA508}" type="datetimeFigureOut">
              <a:rPr lang="en-US" smtClean="0"/>
              <a:pPr/>
              <a:t>21-Dec-20</a:t>
            </a:fld>
            <a:endParaRPr lang="en-US"/>
          </a:p>
        </p:txBody>
      </p:sp>
      <p:sp>
        <p:nvSpPr>
          <p:cNvPr id="27" name="Slide Number Placeholder 26"/>
          <p:cNvSpPr>
            <a:spLocks noGrp="1"/>
          </p:cNvSpPr>
          <p:nvPr>
            <p:ph type="sldNum" sz="quarter" idx="11"/>
          </p:nvPr>
        </p:nvSpPr>
        <p:spPr/>
        <p:txBody>
          <a:bodyPr rtlCol="0"/>
          <a:lstStyle/>
          <a:p>
            <a:fld id="{5EDC3306-643B-4009-B8A3-24376E807E4E}"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5C15CE4D-7DCE-49DD-AE34-ADA7494AA508}" type="datetimeFigureOut">
              <a:rPr lang="en-US" smtClean="0"/>
              <a:pPr/>
              <a:t>21-Dec-20</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5EDC3306-643B-4009-B8A3-24376E807E4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15CE4D-7DCE-49DD-AE34-ADA7494AA508}" type="datetimeFigureOut">
              <a:rPr lang="en-US" smtClean="0"/>
              <a:pPr/>
              <a:t>21-Dec-20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DC3306-643B-4009-B8A3-24376E807E4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C15CE4D-7DCE-49DD-AE34-ADA7494AA508}" type="datetimeFigureOut">
              <a:rPr lang="en-US" smtClean="0"/>
              <a:pPr/>
              <a:t>21-Dec-20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DC3306-643B-4009-B8A3-24376E807E4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C15CE4D-7DCE-49DD-AE34-ADA7494AA508}" type="datetimeFigureOut">
              <a:rPr lang="en-US" smtClean="0"/>
              <a:pPr/>
              <a:t>21-Dec-20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DC3306-643B-4009-B8A3-24376E807E4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5C15CE4D-7DCE-49DD-AE34-ADA7494AA508}" type="datetimeFigureOut">
              <a:rPr lang="en-US" smtClean="0"/>
              <a:pPr/>
              <a:t>21-Dec-20</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5EDC3306-643B-4009-B8A3-24376E807E4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t>3.Δεκαδικοί Αριθμοί</a:t>
            </a:r>
            <a:endParaRPr lang="en-US" dirty="0"/>
          </a:p>
        </p:txBody>
      </p:sp>
      <p:sp>
        <p:nvSpPr>
          <p:cNvPr id="3" name="Subtitle 2"/>
          <p:cNvSpPr>
            <a:spLocks noGrp="1"/>
          </p:cNvSpPr>
          <p:nvPr>
            <p:ph type="subTitle" idx="1"/>
          </p:nvPr>
        </p:nvSpPr>
        <p:spPr/>
        <p:txBody>
          <a:bodyPr/>
          <a:lstStyle/>
          <a:p>
            <a:r>
              <a:rPr lang="el-GR" dirty="0" smtClean="0"/>
              <a:t>3.1 Δεκαδικά κλάσματα -  Δεκαδικοί αριθμοί – Διάταξη - Στρογγυλοποίηση</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3.1 </a:t>
            </a:r>
            <a:r>
              <a:rPr lang="el-GR" dirty="0" err="1" smtClean="0"/>
              <a:t>Δεκαδικ</a:t>
            </a:r>
            <a:r>
              <a:rPr lang="en-US" dirty="0" smtClean="0"/>
              <a:t>o</a:t>
            </a:r>
            <a:r>
              <a:rPr lang="el-GR" dirty="0" smtClean="0"/>
              <a:t>ί αριθμοί</a:t>
            </a:r>
            <a:endParaRPr lang="en-US" dirty="0"/>
          </a:p>
        </p:txBody>
      </p:sp>
      <p:sp>
        <p:nvSpPr>
          <p:cNvPr id="6" name="Rectangle 5"/>
          <p:cNvSpPr/>
          <p:nvPr/>
        </p:nvSpPr>
        <p:spPr>
          <a:xfrm>
            <a:off x="5105400" y="3276600"/>
            <a:ext cx="3352800" cy="1477328"/>
          </a:xfrm>
          <a:prstGeom prst="rect">
            <a:avLst/>
          </a:prstGeom>
        </p:spPr>
        <p:txBody>
          <a:bodyPr wrap="square">
            <a:spAutoFit/>
          </a:bodyPr>
          <a:lstStyle/>
          <a:p>
            <a:endParaRPr lang="el-GR" sz="2400" dirty="0" smtClean="0"/>
          </a:p>
          <a:p>
            <a:pPr>
              <a:buFont typeface="Arial" pitchFamily="34" charset="0"/>
              <a:buChar char="•"/>
            </a:pPr>
            <a:endParaRPr lang="el-GR" sz="2400" dirty="0" smtClean="0"/>
          </a:p>
          <a:p>
            <a:pPr>
              <a:buFont typeface="Arial" pitchFamily="34" charset="0"/>
              <a:buChar char="•"/>
            </a:pPr>
            <a:endParaRPr lang="el-GR" sz="2400" dirty="0" smtClean="0"/>
          </a:p>
          <a:p>
            <a:pPr>
              <a:buFont typeface="Arial" pitchFamily="34" charset="0"/>
              <a:buChar char="•"/>
            </a:pPr>
            <a:endParaRPr lang="en-US" dirty="0"/>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4"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6"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9" name="TextBox 8"/>
          <p:cNvSpPr txBox="1"/>
          <p:nvPr/>
        </p:nvSpPr>
        <p:spPr>
          <a:xfrm>
            <a:off x="457200" y="2362200"/>
            <a:ext cx="8501390" cy="3416320"/>
          </a:xfrm>
          <a:prstGeom prst="rect">
            <a:avLst/>
          </a:prstGeom>
          <a:noFill/>
        </p:spPr>
        <p:txBody>
          <a:bodyPr wrap="square" rtlCol="0">
            <a:spAutoFit/>
          </a:bodyPr>
          <a:lstStyle/>
          <a:p>
            <a:pPr>
              <a:buFont typeface="Arial" pitchFamily="34" charset="0"/>
              <a:buChar char="•"/>
            </a:pPr>
            <a:r>
              <a:rPr lang="el-GR" dirty="0" smtClean="0"/>
              <a:t>Κάθε δεκαδικός αριθμός αποτελείται από το ακέραιο μέρος και το δεκαδικό </a:t>
            </a:r>
          </a:p>
          <a:p>
            <a:r>
              <a:rPr lang="el-GR" dirty="0" smtClean="0"/>
              <a:t>τα οποία χωρίζονται με την υποδιαστολή.</a:t>
            </a:r>
          </a:p>
          <a:p>
            <a:endParaRPr lang="el-GR" dirty="0" smtClean="0"/>
          </a:p>
          <a:p>
            <a:pPr>
              <a:buFont typeface="Arial" pitchFamily="34" charset="0"/>
              <a:buChar char="•"/>
            </a:pPr>
            <a:r>
              <a:rPr lang="el-GR" dirty="0" smtClean="0"/>
              <a:t>Παράδειγμα:  23,54</a:t>
            </a:r>
          </a:p>
          <a:p>
            <a:r>
              <a:rPr lang="el-GR" dirty="0" smtClean="0"/>
              <a:t>Ακέραιο μέρος: 23</a:t>
            </a:r>
          </a:p>
          <a:p>
            <a:r>
              <a:rPr lang="el-GR" dirty="0" smtClean="0"/>
              <a:t>Δεκαδικό μέρος: 54</a:t>
            </a:r>
          </a:p>
          <a:p>
            <a:endParaRPr lang="el-GR" dirty="0" smtClean="0"/>
          </a:p>
          <a:p>
            <a:pPr>
              <a:buFont typeface="Arial" pitchFamily="34" charset="0"/>
              <a:buChar char="•"/>
            </a:pPr>
            <a:r>
              <a:rPr lang="el-GR" dirty="0" smtClean="0"/>
              <a:t>Τάξεις στο ακέραιο μέρος: μονάδες, δεκάδες, χιλιάδες…</a:t>
            </a:r>
          </a:p>
          <a:p>
            <a:pPr>
              <a:buFont typeface="Arial" pitchFamily="34" charset="0"/>
              <a:buChar char="•"/>
            </a:pPr>
            <a:r>
              <a:rPr lang="el-GR" dirty="0" smtClean="0"/>
              <a:t>Τάξεις στο δεκαδικό μέρος: δέκατα, εκατοστά, χιλιοστά…</a:t>
            </a:r>
          </a:p>
          <a:p>
            <a:endParaRPr lang="el-GR" dirty="0" smtClean="0"/>
          </a:p>
          <a:p>
            <a:endParaRPr lang="el-GR"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20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20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xEl>
                                              <p:pRg st="3" end="3"/>
                                            </p:txEl>
                                          </p:spTgt>
                                        </p:tgtEl>
                                        <p:attrNameLst>
                                          <p:attrName>style.visibility</p:attrName>
                                        </p:attrNameLst>
                                      </p:cBhvr>
                                      <p:to>
                                        <p:strVal val="visible"/>
                                      </p:to>
                                    </p:set>
                                    <p:animEffect transition="in" filter="fade">
                                      <p:cBhvr>
                                        <p:cTn id="17" dur="2000"/>
                                        <p:tgtEl>
                                          <p:spTgt spid="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xEl>
                                              <p:pRg st="4" end="4"/>
                                            </p:txEl>
                                          </p:spTgt>
                                        </p:tgtEl>
                                        <p:attrNameLst>
                                          <p:attrName>style.visibility</p:attrName>
                                        </p:attrNameLst>
                                      </p:cBhvr>
                                      <p:to>
                                        <p:strVal val="visible"/>
                                      </p:to>
                                    </p:set>
                                    <p:animEffect transition="in" filter="fade">
                                      <p:cBhvr>
                                        <p:cTn id="22" dur="2000"/>
                                        <p:tgtEl>
                                          <p:spTgt spid="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xEl>
                                              <p:pRg st="5" end="5"/>
                                            </p:txEl>
                                          </p:spTgt>
                                        </p:tgtEl>
                                        <p:attrNameLst>
                                          <p:attrName>style.visibility</p:attrName>
                                        </p:attrNameLst>
                                      </p:cBhvr>
                                      <p:to>
                                        <p:strVal val="visible"/>
                                      </p:to>
                                    </p:set>
                                    <p:animEffect transition="in" filter="fade">
                                      <p:cBhvr>
                                        <p:cTn id="27" dur="2000"/>
                                        <p:tgtEl>
                                          <p:spTgt spid="9">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xEl>
                                              <p:pRg st="7" end="7"/>
                                            </p:txEl>
                                          </p:spTgt>
                                        </p:tgtEl>
                                        <p:attrNameLst>
                                          <p:attrName>style.visibility</p:attrName>
                                        </p:attrNameLst>
                                      </p:cBhvr>
                                      <p:to>
                                        <p:strVal val="visible"/>
                                      </p:to>
                                    </p:set>
                                    <p:animEffect transition="in" filter="fade">
                                      <p:cBhvr>
                                        <p:cTn id="32" dur="2000"/>
                                        <p:tgtEl>
                                          <p:spTgt spid="9">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
                                            <p:txEl>
                                              <p:pRg st="8" end="8"/>
                                            </p:txEl>
                                          </p:spTgt>
                                        </p:tgtEl>
                                        <p:attrNameLst>
                                          <p:attrName>style.visibility</p:attrName>
                                        </p:attrNameLst>
                                      </p:cBhvr>
                                      <p:to>
                                        <p:strVal val="visible"/>
                                      </p:to>
                                    </p:set>
                                    <p:animEffect transition="in" filter="fade">
                                      <p:cBhvr>
                                        <p:cTn id="37" dur="2000"/>
                                        <p:tgtEl>
                                          <p:spTgt spid="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3.1 </a:t>
            </a:r>
            <a:r>
              <a:rPr lang="el-GR" dirty="0" err="1" smtClean="0"/>
              <a:t>Δεκαδικ</a:t>
            </a:r>
            <a:r>
              <a:rPr lang="en-US" dirty="0" smtClean="0"/>
              <a:t>o</a:t>
            </a:r>
            <a:r>
              <a:rPr lang="el-GR" dirty="0" smtClean="0"/>
              <a:t>ί αριθμοί</a:t>
            </a:r>
            <a:endParaRPr lang="en-US" dirty="0"/>
          </a:p>
        </p:txBody>
      </p:sp>
      <p:sp>
        <p:nvSpPr>
          <p:cNvPr id="6" name="Rectangle 5"/>
          <p:cNvSpPr/>
          <p:nvPr/>
        </p:nvSpPr>
        <p:spPr>
          <a:xfrm>
            <a:off x="5105400" y="3276600"/>
            <a:ext cx="3352800" cy="1477328"/>
          </a:xfrm>
          <a:prstGeom prst="rect">
            <a:avLst/>
          </a:prstGeom>
        </p:spPr>
        <p:txBody>
          <a:bodyPr wrap="square">
            <a:spAutoFit/>
          </a:bodyPr>
          <a:lstStyle/>
          <a:p>
            <a:endParaRPr lang="el-GR" sz="2400" dirty="0" smtClean="0"/>
          </a:p>
          <a:p>
            <a:pPr>
              <a:buFont typeface="Arial" pitchFamily="34" charset="0"/>
              <a:buChar char="•"/>
            </a:pPr>
            <a:endParaRPr lang="el-GR" sz="2400" dirty="0" smtClean="0"/>
          </a:p>
          <a:p>
            <a:pPr>
              <a:buFont typeface="Arial" pitchFamily="34" charset="0"/>
              <a:buChar char="•"/>
            </a:pPr>
            <a:endParaRPr lang="el-GR" sz="2400" dirty="0" smtClean="0"/>
          </a:p>
          <a:p>
            <a:pPr>
              <a:buFont typeface="Arial" pitchFamily="34" charset="0"/>
              <a:buChar char="•"/>
            </a:pPr>
            <a:endParaRPr lang="en-US" dirty="0"/>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4"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6"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9" name="TextBox 8"/>
          <p:cNvSpPr txBox="1"/>
          <p:nvPr/>
        </p:nvSpPr>
        <p:spPr>
          <a:xfrm>
            <a:off x="457200" y="2362200"/>
            <a:ext cx="8501390" cy="923330"/>
          </a:xfrm>
          <a:prstGeom prst="rect">
            <a:avLst/>
          </a:prstGeom>
          <a:noFill/>
        </p:spPr>
        <p:txBody>
          <a:bodyPr wrap="square" rtlCol="0">
            <a:spAutoFit/>
          </a:bodyPr>
          <a:lstStyle/>
          <a:p>
            <a:endParaRPr lang="el-GR" dirty="0" smtClean="0"/>
          </a:p>
          <a:p>
            <a:endParaRPr lang="el-GR" dirty="0" smtClean="0"/>
          </a:p>
          <a:p>
            <a:endParaRPr lang="en-US" dirty="0"/>
          </a:p>
        </p:txBody>
      </p:sp>
      <p:pic>
        <p:nvPicPr>
          <p:cNvPr id="1026" name="Picture 2"/>
          <p:cNvPicPr>
            <a:picLocks noChangeAspect="1" noChangeArrowheads="1"/>
          </p:cNvPicPr>
          <p:nvPr/>
        </p:nvPicPr>
        <p:blipFill>
          <a:blip r:embed="rId3" cstate="print"/>
          <a:srcRect/>
          <a:stretch>
            <a:fillRect/>
          </a:stretch>
        </p:blipFill>
        <p:spPr bwMode="auto">
          <a:xfrm>
            <a:off x="685800" y="1981200"/>
            <a:ext cx="3505200" cy="3987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3.1 </a:t>
            </a:r>
            <a:r>
              <a:rPr lang="el-GR" dirty="0" err="1" smtClean="0"/>
              <a:t>Δεκαδικ</a:t>
            </a:r>
            <a:r>
              <a:rPr lang="en-US" dirty="0" smtClean="0"/>
              <a:t>o</a:t>
            </a:r>
            <a:r>
              <a:rPr lang="el-GR" dirty="0" smtClean="0"/>
              <a:t>ί αριθμοί</a:t>
            </a:r>
            <a:endParaRPr lang="en-US" dirty="0"/>
          </a:p>
        </p:txBody>
      </p:sp>
      <p:sp>
        <p:nvSpPr>
          <p:cNvPr id="6" name="Rectangle 5"/>
          <p:cNvSpPr/>
          <p:nvPr/>
        </p:nvSpPr>
        <p:spPr>
          <a:xfrm>
            <a:off x="5105400" y="3276600"/>
            <a:ext cx="3352800" cy="1477328"/>
          </a:xfrm>
          <a:prstGeom prst="rect">
            <a:avLst/>
          </a:prstGeom>
        </p:spPr>
        <p:txBody>
          <a:bodyPr wrap="square">
            <a:spAutoFit/>
          </a:bodyPr>
          <a:lstStyle/>
          <a:p>
            <a:endParaRPr lang="el-GR" sz="2400" dirty="0" smtClean="0"/>
          </a:p>
          <a:p>
            <a:pPr>
              <a:buFont typeface="Arial" pitchFamily="34" charset="0"/>
              <a:buChar char="•"/>
            </a:pPr>
            <a:endParaRPr lang="el-GR" sz="2400" dirty="0" smtClean="0"/>
          </a:p>
          <a:p>
            <a:pPr>
              <a:buFont typeface="Arial" pitchFamily="34" charset="0"/>
              <a:buChar char="•"/>
            </a:pPr>
            <a:endParaRPr lang="el-GR" sz="2400" dirty="0" smtClean="0"/>
          </a:p>
          <a:p>
            <a:pPr>
              <a:buFont typeface="Arial" pitchFamily="34" charset="0"/>
              <a:buChar char="•"/>
            </a:pPr>
            <a:endParaRPr lang="en-US" dirty="0"/>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4"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6"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9" name="TextBox 8"/>
          <p:cNvSpPr txBox="1"/>
          <p:nvPr/>
        </p:nvSpPr>
        <p:spPr>
          <a:xfrm>
            <a:off x="457200" y="2362200"/>
            <a:ext cx="8501390" cy="923330"/>
          </a:xfrm>
          <a:prstGeom prst="rect">
            <a:avLst/>
          </a:prstGeom>
          <a:noFill/>
        </p:spPr>
        <p:txBody>
          <a:bodyPr wrap="square" rtlCol="0">
            <a:spAutoFit/>
          </a:bodyPr>
          <a:lstStyle/>
          <a:p>
            <a:endParaRPr lang="el-GR" dirty="0" smtClean="0"/>
          </a:p>
          <a:p>
            <a:endParaRPr lang="el-GR" dirty="0" smtClean="0"/>
          </a:p>
          <a:p>
            <a:endParaRPr lang="en-US" dirty="0"/>
          </a:p>
        </p:txBody>
      </p:sp>
      <p:sp>
        <p:nvSpPr>
          <p:cNvPr id="10" name="TextBox 9"/>
          <p:cNvSpPr txBox="1"/>
          <p:nvPr/>
        </p:nvSpPr>
        <p:spPr>
          <a:xfrm>
            <a:off x="762000" y="2057400"/>
            <a:ext cx="5791200" cy="4524315"/>
          </a:xfrm>
          <a:prstGeom prst="rect">
            <a:avLst/>
          </a:prstGeom>
          <a:noFill/>
        </p:spPr>
        <p:txBody>
          <a:bodyPr wrap="square" rtlCol="0">
            <a:spAutoFit/>
          </a:bodyPr>
          <a:lstStyle/>
          <a:p>
            <a:r>
              <a:rPr lang="el-GR" dirty="0" smtClean="0"/>
              <a:t>6,42…7,8</a:t>
            </a:r>
          </a:p>
          <a:p>
            <a:endParaRPr lang="el-GR" dirty="0" smtClean="0"/>
          </a:p>
          <a:p>
            <a:endParaRPr lang="el-GR" dirty="0" smtClean="0"/>
          </a:p>
          <a:p>
            <a:pPr>
              <a:buFont typeface="Arial" pitchFamily="34" charset="0"/>
              <a:buChar char="•"/>
            </a:pPr>
            <a:r>
              <a:rPr lang="el-GR" dirty="0" smtClean="0"/>
              <a:t>Αν 2 δεκαδικοί αριθμοί  έχουν διαφορετικό ακέραιο μέρος, μεγαλύτερος είναι εκείνος που έχει το μεγαλύτερο ακέραιο μέρος πχ 6,42&lt;7,8</a:t>
            </a:r>
          </a:p>
          <a:p>
            <a:pPr>
              <a:buFont typeface="Arial" pitchFamily="34" charset="0"/>
              <a:buChar char="•"/>
            </a:pPr>
            <a:endParaRPr lang="el-GR" dirty="0" smtClean="0"/>
          </a:p>
          <a:p>
            <a:r>
              <a:rPr lang="el-GR" dirty="0" smtClean="0"/>
              <a:t>6,67…6,74</a:t>
            </a:r>
          </a:p>
          <a:p>
            <a:endParaRPr lang="el-GR" dirty="0" smtClean="0"/>
          </a:p>
          <a:p>
            <a:pPr>
              <a:buFont typeface="Arial" pitchFamily="34" charset="0"/>
              <a:buChar char="•"/>
            </a:pPr>
            <a:r>
              <a:rPr lang="el-GR" dirty="0" smtClean="0"/>
              <a:t>Αν 2 δεκαδικοί αριθμοί  έχουν ίδιο ακέραιο μέρος, συγκρίνουμε τα δεκαδικά τους μέρη ένα προς ένα από αριστερά προς τα δεξιά και βρίσκουμε το πρώτο ψηφίο στο οποίο διαφέρουν. Μεγαλύτερος είναι εκείνος που έχει το μεγαλύτερο ψηφίο πχ 6,67&lt;6,74</a:t>
            </a:r>
          </a:p>
          <a:p>
            <a:pPr>
              <a:buFont typeface="Arial" pitchFamily="34" charset="0"/>
              <a:buChar char="•"/>
            </a:pPr>
            <a:endParaRPr lang="el-GR" dirty="0" smtClean="0"/>
          </a:p>
          <a:p>
            <a:pPr>
              <a:buFont typeface="Arial" pitchFamily="34" charset="0"/>
              <a:buChar cha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20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xEl>
                                              <p:pRg st="3" end="3"/>
                                            </p:txEl>
                                          </p:spTgt>
                                        </p:tgtEl>
                                        <p:attrNameLst>
                                          <p:attrName>style.visibility</p:attrName>
                                        </p:attrNameLst>
                                      </p:cBhvr>
                                      <p:to>
                                        <p:strVal val="visible"/>
                                      </p:to>
                                    </p:set>
                                    <p:animEffect transition="in" filter="fade">
                                      <p:cBhvr>
                                        <p:cTn id="12" dur="2000"/>
                                        <p:tgtEl>
                                          <p:spTgt spid="10">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xEl>
                                              <p:pRg st="5" end="5"/>
                                            </p:txEl>
                                          </p:spTgt>
                                        </p:tgtEl>
                                        <p:attrNameLst>
                                          <p:attrName>style.visibility</p:attrName>
                                        </p:attrNameLst>
                                      </p:cBhvr>
                                      <p:to>
                                        <p:strVal val="visible"/>
                                      </p:to>
                                    </p:set>
                                    <p:animEffect transition="in" filter="fade">
                                      <p:cBhvr>
                                        <p:cTn id="17" dur="2000"/>
                                        <p:tgtEl>
                                          <p:spTgt spid="10">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xEl>
                                              <p:pRg st="7" end="7"/>
                                            </p:txEl>
                                          </p:spTgt>
                                        </p:tgtEl>
                                        <p:attrNameLst>
                                          <p:attrName>style.visibility</p:attrName>
                                        </p:attrNameLst>
                                      </p:cBhvr>
                                      <p:to>
                                        <p:strVal val="visible"/>
                                      </p:to>
                                    </p:set>
                                    <p:animEffect transition="in" filter="fade">
                                      <p:cBhvr>
                                        <p:cTn id="22" dur="2000"/>
                                        <p:tgtEl>
                                          <p:spTgt spid="10">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3.1 </a:t>
            </a:r>
            <a:r>
              <a:rPr lang="el-GR" dirty="0" err="1" smtClean="0"/>
              <a:t>Δεκαδικ</a:t>
            </a:r>
            <a:r>
              <a:rPr lang="en-US" dirty="0" smtClean="0"/>
              <a:t>o</a:t>
            </a:r>
            <a:r>
              <a:rPr lang="el-GR" dirty="0" smtClean="0"/>
              <a:t>ί αριθμοί</a:t>
            </a:r>
            <a:endParaRPr lang="en-US" dirty="0"/>
          </a:p>
        </p:txBody>
      </p:sp>
      <p:sp>
        <p:nvSpPr>
          <p:cNvPr id="3" name="Content Placeholder 2"/>
          <p:cNvSpPr>
            <a:spLocks noGrp="1"/>
          </p:cNvSpPr>
          <p:nvPr>
            <p:ph idx="1"/>
          </p:nvPr>
        </p:nvSpPr>
        <p:spPr/>
        <p:txBody>
          <a:bodyPr/>
          <a:lstStyle/>
          <a:p>
            <a:r>
              <a:rPr lang="en-US" dirty="0" smtClean="0"/>
              <a:t>4,5 </a:t>
            </a:r>
            <a:r>
              <a:rPr lang="el-GR" dirty="0" smtClean="0"/>
              <a:t>&lt;</a:t>
            </a:r>
            <a:r>
              <a:rPr lang="en-US" dirty="0" smtClean="0"/>
              <a:t> </a:t>
            </a:r>
            <a:r>
              <a:rPr lang="en-US" dirty="0" smtClean="0"/>
              <a:t>5,4</a:t>
            </a:r>
          </a:p>
          <a:p>
            <a:r>
              <a:rPr lang="en-US" dirty="0" smtClean="0"/>
              <a:t>4,55 </a:t>
            </a:r>
            <a:r>
              <a:rPr lang="el-GR" dirty="0" smtClean="0"/>
              <a:t> = </a:t>
            </a:r>
            <a:r>
              <a:rPr lang="en-US" dirty="0" smtClean="0"/>
              <a:t>4,5</a:t>
            </a:r>
            <a:r>
              <a:rPr lang="el-GR" dirty="0" smtClean="0"/>
              <a:t>50</a:t>
            </a:r>
            <a:endParaRPr lang="en-US" dirty="0" smtClean="0"/>
          </a:p>
          <a:p>
            <a:r>
              <a:rPr lang="en-US" dirty="0" smtClean="0"/>
              <a:t>3,01</a:t>
            </a:r>
            <a:r>
              <a:rPr lang="el-GR" dirty="0" smtClean="0"/>
              <a:t> &lt;</a:t>
            </a:r>
            <a:r>
              <a:rPr lang="en-US" dirty="0" smtClean="0"/>
              <a:t> </a:t>
            </a:r>
            <a:r>
              <a:rPr lang="en-US" dirty="0" smtClean="0"/>
              <a:t>3,1</a:t>
            </a:r>
          </a:p>
          <a:p>
            <a:r>
              <a:rPr lang="en-US" dirty="0" smtClean="0"/>
              <a:t>0,010000</a:t>
            </a:r>
            <a:r>
              <a:rPr lang="el-GR" dirty="0" smtClean="0"/>
              <a:t> = </a:t>
            </a:r>
            <a:r>
              <a:rPr lang="en-US" dirty="0" smtClean="0"/>
              <a:t>0,0100</a:t>
            </a:r>
            <a:endParaRPr lang="en-US" dirty="0" smtClean="0"/>
          </a:p>
          <a:p>
            <a:r>
              <a:rPr lang="en-US" dirty="0" smtClean="0"/>
              <a:t>2,10</a:t>
            </a:r>
            <a:r>
              <a:rPr lang="el-GR" dirty="0" smtClean="0"/>
              <a:t> </a:t>
            </a:r>
            <a:r>
              <a:rPr lang="el-GR" dirty="0" smtClean="0"/>
              <a:t>=</a:t>
            </a:r>
            <a:r>
              <a:rPr lang="en-US" dirty="0" smtClean="0"/>
              <a:t> </a:t>
            </a:r>
            <a:r>
              <a:rPr lang="en-US" dirty="0" smtClean="0"/>
              <a:t>2,1000</a:t>
            </a:r>
          </a:p>
          <a:p>
            <a:r>
              <a:rPr lang="en-US" dirty="0" smtClean="0"/>
              <a:t>4,04</a:t>
            </a:r>
            <a:r>
              <a:rPr lang="el-GR" dirty="0" smtClean="0"/>
              <a:t>&gt;</a:t>
            </a:r>
            <a:r>
              <a:rPr lang="en-US" dirty="0" smtClean="0"/>
              <a:t>  </a:t>
            </a:r>
            <a:r>
              <a:rPr lang="en-US" dirty="0" smtClean="0"/>
              <a:t>4,034</a:t>
            </a:r>
          </a:p>
          <a:p>
            <a:r>
              <a:rPr lang="en-US" dirty="0" smtClean="0"/>
              <a:t>5,01 </a:t>
            </a:r>
            <a:r>
              <a:rPr lang="el-GR" dirty="0" smtClean="0"/>
              <a:t> &lt; </a:t>
            </a:r>
            <a:r>
              <a:rPr lang="en-US" dirty="0" smtClean="0"/>
              <a:t>6,01</a:t>
            </a:r>
            <a:endParaRPr lang="en-US" dirty="0" smtClean="0"/>
          </a:p>
          <a:p>
            <a:r>
              <a:rPr lang="en-US" dirty="0" smtClean="0"/>
              <a:t>0,20 </a:t>
            </a:r>
            <a:r>
              <a:rPr lang="el-GR" dirty="0" smtClean="0"/>
              <a:t>=</a:t>
            </a:r>
            <a:r>
              <a:rPr lang="en-US" dirty="0" smtClean="0"/>
              <a:t> </a:t>
            </a:r>
            <a:r>
              <a:rPr lang="en-US" dirty="0" smtClean="0"/>
              <a:t>0,20000</a:t>
            </a:r>
          </a:p>
          <a:p>
            <a:r>
              <a:rPr lang="en-US" dirty="0" smtClean="0"/>
              <a:t>0,0010</a:t>
            </a:r>
            <a:r>
              <a:rPr lang="el-GR" dirty="0" smtClean="0"/>
              <a:t> </a:t>
            </a:r>
            <a:r>
              <a:rPr lang="el-GR" dirty="0" smtClean="0"/>
              <a:t>&lt;</a:t>
            </a:r>
            <a:r>
              <a:rPr lang="en-US" dirty="0" smtClean="0"/>
              <a:t> </a:t>
            </a:r>
            <a:r>
              <a:rPr lang="en-US" dirty="0" smtClean="0"/>
              <a:t>0,00101</a:t>
            </a:r>
          </a:p>
          <a:p>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3.1 Στρογγυλοποίηση</a:t>
            </a:r>
            <a:endParaRPr lang="en-US" dirty="0"/>
          </a:p>
        </p:txBody>
      </p:sp>
      <p:sp>
        <p:nvSpPr>
          <p:cNvPr id="6" name="Rectangle 5"/>
          <p:cNvSpPr/>
          <p:nvPr/>
        </p:nvSpPr>
        <p:spPr>
          <a:xfrm>
            <a:off x="5105400" y="3276600"/>
            <a:ext cx="3352800" cy="1477328"/>
          </a:xfrm>
          <a:prstGeom prst="rect">
            <a:avLst/>
          </a:prstGeom>
        </p:spPr>
        <p:txBody>
          <a:bodyPr wrap="square">
            <a:spAutoFit/>
          </a:bodyPr>
          <a:lstStyle/>
          <a:p>
            <a:endParaRPr lang="el-GR" sz="2400" dirty="0" smtClean="0"/>
          </a:p>
          <a:p>
            <a:pPr>
              <a:buFont typeface="Arial" pitchFamily="34" charset="0"/>
              <a:buChar char="•"/>
            </a:pPr>
            <a:endParaRPr lang="el-GR" sz="2400" dirty="0" smtClean="0"/>
          </a:p>
          <a:p>
            <a:pPr>
              <a:buFont typeface="Arial" pitchFamily="34" charset="0"/>
              <a:buChar char="•"/>
            </a:pPr>
            <a:endParaRPr lang="el-GR" sz="2400" dirty="0" smtClean="0"/>
          </a:p>
          <a:p>
            <a:pPr>
              <a:buFont typeface="Arial" pitchFamily="34" charset="0"/>
              <a:buChar char="•"/>
            </a:pPr>
            <a:endParaRPr lang="en-US" dirty="0"/>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4"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6"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9" name="TextBox 8"/>
          <p:cNvSpPr txBox="1"/>
          <p:nvPr/>
        </p:nvSpPr>
        <p:spPr>
          <a:xfrm>
            <a:off x="457200" y="2362200"/>
            <a:ext cx="8501390" cy="923330"/>
          </a:xfrm>
          <a:prstGeom prst="rect">
            <a:avLst/>
          </a:prstGeom>
          <a:noFill/>
        </p:spPr>
        <p:txBody>
          <a:bodyPr wrap="square" rtlCol="0">
            <a:spAutoFit/>
          </a:bodyPr>
          <a:lstStyle/>
          <a:p>
            <a:endParaRPr lang="el-GR" dirty="0" smtClean="0"/>
          </a:p>
          <a:p>
            <a:endParaRPr lang="el-GR" dirty="0" smtClean="0"/>
          </a:p>
          <a:p>
            <a:endParaRPr lang="en-US" dirty="0"/>
          </a:p>
        </p:txBody>
      </p:sp>
      <p:sp>
        <p:nvSpPr>
          <p:cNvPr id="10" name="TextBox 9"/>
          <p:cNvSpPr txBox="1"/>
          <p:nvPr/>
        </p:nvSpPr>
        <p:spPr>
          <a:xfrm>
            <a:off x="762000" y="2057400"/>
            <a:ext cx="5791200" cy="5078313"/>
          </a:xfrm>
          <a:prstGeom prst="rect">
            <a:avLst/>
          </a:prstGeom>
          <a:noFill/>
        </p:spPr>
        <p:txBody>
          <a:bodyPr wrap="square" rtlCol="0">
            <a:spAutoFit/>
          </a:bodyPr>
          <a:lstStyle/>
          <a:p>
            <a:r>
              <a:rPr lang="el-GR" dirty="0" smtClean="0"/>
              <a:t>Στρογγυλοποίηση:</a:t>
            </a:r>
          </a:p>
          <a:p>
            <a:pPr>
              <a:buFont typeface="Arial" pitchFamily="34" charset="0"/>
              <a:buChar char="•"/>
            </a:pPr>
            <a:r>
              <a:rPr lang="el-GR" dirty="0" smtClean="0"/>
              <a:t>Προσδιορίζουμε τη δεκαδική τάξη στην οποία θα γίνει η στρογγυλοποίηση.</a:t>
            </a:r>
          </a:p>
          <a:p>
            <a:pPr>
              <a:buFont typeface="Arial" pitchFamily="34" charset="0"/>
              <a:buChar char="•"/>
            </a:pPr>
            <a:endParaRPr lang="el-GR" dirty="0" smtClean="0"/>
          </a:p>
          <a:p>
            <a:pPr>
              <a:buFont typeface="Arial" pitchFamily="34" charset="0"/>
              <a:buChar char="•"/>
            </a:pPr>
            <a:r>
              <a:rPr lang="el-GR" dirty="0" smtClean="0"/>
              <a:t>Εξετάζουμε το ψηφίο της αμέσως μικρότερης τάξης.</a:t>
            </a:r>
          </a:p>
          <a:p>
            <a:pPr>
              <a:buFont typeface="Arial" pitchFamily="34" charset="0"/>
              <a:buChar char="•"/>
            </a:pPr>
            <a:endParaRPr lang="el-GR" dirty="0" smtClean="0"/>
          </a:p>
          <a:p>
            <a:pPr>
              <a:buFont typeface="Arial" pitchFamily="34" charset="0"/>
              <a:buChar char="•"/>
            </a:pPr>
            <a:r>
              <a:rPr lang="el-GR" dirty="0" smtClean="0"/>
              <a:t>Αν αυτό είναι μικρότερο από 5 τότε το ψηφίο αυτό και όλα τα ψηφία των μικρότερων τάξεων αντικαθίστανται από 0.</a:t>
            </a:r>
          </a:p>
          <a:p>
            <a:pPr>
              <a:buFont typeface="Arial" pitchFamily="34" charset="0"/>
              <a:buChar char="•"/>
            </a:pPr>
            <a:endParaRPr lang="el-GR" dirty="0" smtClean="0"/>
          </a:p>
          <a:p>
            <a:pPr>
              <a:buFont typeface="Arial" pitchFamily="34" charset="0"/>
              <a:buChar char="•"/>
            </a:pPr>
            <a:r>
              <a:rPr lang="el-GR" dirty="0" smtClean="0"/>
              <a:t>Αν αυτό είναι μεγαλύτερο ή ίσο με 5 τότε το ψηφίο αυτό και όλα τα ψηφία των μικρότερων τάξεων αντικαθίστανται από 0 και το ψηφίο της τάξης στρογγυλοποίησης αυξάνεται κατά 1.</a:t>
            </a:r>
          </a:p>
          <a:p>
            <a:pPr>
              <a:buFont typeface="Arial" pitchFamily="34" charset="0"/>
              <a:buChar char="•"/>
            </a:pPr>
            <a:endParaRPr lang="el-GR" dirty="0" smtClean="0"/>
          </a:p>
          <a:p>
            <a:endParaRPr lang="el-GR" dirty="0" smtClean="0"/>
          </a:p>
          <a:p>
            <a:endParaRPr lang="el-GR" dirty="0" smtClean="0"/>
          </a:p>
          <a:p>
            <a:pPr>
              <a:buFont typeface="Arial" pitchFamily="34" charset="0"/>
              <a:buChar char="•"/>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3.1 Στρογγυλοποίηση</a:t>
            </a:r>
            <a:endParaRPr lang="en-US" dirty="0"/>
          </a:p>
        </p:txBody>
      </p:sp>
      <p:sp>
        <p:nvSpPr>
          <p:cNvPr id="3" name="Content Placeholder 2"/>
          <p:cNvSpPr>
            <a:spLocks noGrp="1"/>
          </p:cNvSpPr>
          <p:nvPr>
            <p:ph idx="1"/>
          </p:nvPr>
        </p:nvSpPr>
        <p:spPr/>
        <p:txBody>
          <a:bodyPr/>
          <a:lstStyle/>
          <a:p>
            <a:r>
              <a:rPr lang="el-GR" dirty="0" smtClean="0"/>
              <a:t>397,38</a:t>
            </a:r>
            <a:r>
              <a:rPr lang="el-GR" dirty="0" smtClean="0">
                <a:solidFill>
                  <a:srgbClr val="FF0000"/>
                </a:solidFill>
              </a:rPr>
              <a:t>42</a:t>
            </a:r>
            <a:r>
              <a:rPr lang="el-GR" dirty="0" smtClean="0"/>
              <a:t> </a:t>
            </a:r>
            <a:r>
              <a:rPr lang="el-GR" dirty="0" smtClean="0"/>
              <a:t>-&gt;397,3840</a:t>
            </a:r>
            <a:endParaRPr lang="el-GR" dirty="0" smtClean="0"/>
          </a:p>
          <a:p>
            <a:r>
              <a:rPr lang="el-GR" dirty="0" smtClean="0"/>
              <a:t>397,3</a:t>
            </a:r>
            <a:r>
              <a:rPr lang="el-GR" dirty="0" smtClean="0">
                <a:solidFill>
                  <a:srgbClr val="FF0000"/>
                </a:solidFill>
              </a:rPr>
              <a:t>842</a:t>
            </a:r>
            <a:r>
              <a:rPr lang="el-GR" dirty="0" smtClean="0"/>
              <a:t>-&gt;</a:t>
            </a:r>
            <a:r>
              <a:rPr lang="el-GR" dirty="0" smtClean="0"/>
              <a:t>397,3</a:t>
            </a:r>
            <a:r>
              <a:rPr lang="el-GR" dirty="0" smtClean="0">
                <a:solidFill>
                  <a:srgbClr val="FF0000"/>
                </a:solidFill>
              </a:rPr>
              <a:t>800</a:t>
            </a:r>
            <a:endParaRPr lang="el-GR" dirty="0" smtClean="0"/>
          </a:p>
          <a:p>
            <a:r>
              <a:rPr lang="el-GR" dirty="0" smtClean="0"/>
              <a:t>3</a:t>
            </a:r>
            <a:r>
              <a:rPr lang="en-US" dirty="0" smtClean="0"/>
              <a:t>8</a:t>
            </a:r>
            <a:r>
              <a:rPr lang="el-GR" dirty="0" smtClean="0"/>
              <a:t>7,</a:t>
            </a:r>
            <a:r>
              <a:rPr lang="el-GR" dirty="0" smtClean="0">
                <a:solidFill>
                  <a:srgbClr val="FF0000"/>
                </a:solidFill>
              </a:rPr>
              <a:t>3842</a:t>
            </a:r>
            <a:r>
              <a:rPr lang="el-GR" dirty="0" smtClean="0"/>
              <a:t>-</a:t>
            </a:r>
            <a:r>
              <a:rPr lang="el-GR" dirty="0" smtClean="0"/>
              <a:t>&gt; </a:t>
            </a:r>
            <a:r>
              <a:rPr lang="el-GR" dirty="0" smtClean="0"/>
              <a:t>397,4</a:t>
            </a:r>
            <a:endParaRPr lang="en-US" dirty="0" smtClean="0">
              <a:solidFill>
                <a:srgbClr val="FF0000"/>
              </a:solidFill>
            </a:endParaRPr>
          </a:p>
          <a:p>
            <a:r>
              <a:rPr lang="el-GR" dirty="0" smtClean="0"/>
              <a:t>3</a:t>
            </a:r>
            <a:r>
              <a:rPr lang="en-US" dirty="0" smtClean="0"/>
              <a:t>7</a:t>
            </a:r>
            <a:r>
              <a:rPr lang="el-GR" dirty="0" smtClean="0">
                <a:solidFill>
                  <a:srgbClr val="FF0000"/>
                </a:solidFill>
              </a:rPr>
              <a:t>7,3842</a:t>
            </a:r>
            <a:r>
              <a:rPr lang="el-GR" dirty="0" smtClean="0"/>
              <a:t>- &gt;3</a:t>
            </a:r>
            <a:r>
              <a:rPr lang="en-US" dirty="0" smtClean="0"/>
              <a:t>7</a:t>
            </a:r>
            <a:r>
              <a:rPr lang="el-GR" dirty="0" smtClean="0">
                <a:solidFill>
                  <a:srgbClr val="FF0000"/>
                </a:solidFill>
              </a:rPr>
              <a:t>7</a:t>
            </a:r>
            <a:endParaRPr lang="en-US" dirty="0" smtClean="0"/>
          </a:p>
          <a:p>
            <a:r>
              <a:rPr lang="el-GR" dirty="0" smtClean="0"/>
              <a:t>3</a:t>
            </a:r>
            <a:r>
              <a:rPr lang="en-US" dirty="0" smtClean="0">
                <a:solidFill>
                  <a:srgbClr val="FF0000"/>
                </a:solidFill>
              </a:rPr>
              <a:t>8</a:t>
            </a:r>
            <a:r>
              <a:rPr lang="el-GR" dirty="0" smtClean="0">
                <a:solidFill>
                  <a:srgbClr val="FF0000"/>
                </a:solidFill>
              </a:rPr>
              <a:t>7,3842</a:t>
            </a:r>
            <a:r>
              <a:rPr lang="el-GR" dirty="0" smtClean="0"/>
              <a:t>-</a:t>
            </a:r>
            <a:r>
              <a:rPr lang="en-US" dirty="0" smtClean="0"/>
              <a:t>&gt;</a:t>
            </a:r>
            <a:r>
              <a:rPr lang="el-GR" dirty="0" smtClean="0"/>
              <a:t>390</a:t>
            </a:r>
            <a:endParaRPr lang="en-US" dirty="0" smtClean="0">
              <a:solidFill>
                <a:srgbClr val="FF0000"/>
              </a:solidFill>
            </a:endParaRPr>
          </a:p>
          <a:p>
            <a:r>
              <a:rPr lang="el-GR" dirty="0" smtClean="0">
                <a:solidFill>
                  <a:srgbClr val="FF0000"/>
                </a:solidFill>
              </a:rPr>
              <a:t>397,3842</a:t>
            </a:r>
            <a:r>
              <a:rPr lang="en-US" dirty="0" smtClean="0">
                <a:solidFill>
                  <a:srgbClr val="FF0000"/>
                </a:solidFill>
              </a:rPr>
              <a:t>-</a:t>
            </a:r>
            <a:r>
              <a:rPr lang="en-US" dirty="0" smtClean="0">
                <a:solidFill>
                  <a:srgbClr val="FF0000"/>
                </a:solidFill>
              </a:rPr>
              <a:t>&gt;</a:t>
            </a:r>
            <a:r>
              <a:rPr lang="el-GR" smtClean="0">
                <a:solidFill>
                  <a:srgbClr val="FF0000"/>
                </a:solidFill>
              </a:rPr>
              <a:t>400</a:t>
            </a:r>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3.1 Δεκαδικά Κλάσματα</a:t>
            </a:r>
            <a:endParaRPr lang="en-US" dirty="0"/>
          </a:p>
        </p:txBody>
      </p:sp>
      <p:sp>
        <p:nvSpPr>
          <p:cNvPr id="3" name="Content Placeholder 2"/>
          <p:cNvSpPr>
            <a:spLocks noGrp="1"/>
          </p:cNvSpPr>
          <p:nvPr>
            <p:ph idx="1"/>
          </p:nvPr>
        </p:nvSpPr>
        <p:spPr/>
        <p:txBody>
          <a:bodyPr/>
          <a:lstStyle/>
          <a:p>
            <a:r>
              <a:rPr lang="el-GR" dirty="0" smtClean="0"/>
              <a:t>Κλάσματα που έχουν παρονομαστή μία δύναμη του 10.</a:t>
            </a:r>
          </a:p>
          <a:p>
            <a:r>
              <a:rPr lang="el-GR" dirty="0" smtClean="0"/>
              <a:t>   </a:t>
            </a:r>
          </a:p>
          <a:p>
            <a:endParaRPr lang="el-GR" dirty="0" smtClean="0"/>
          </a:p>
          <a:p>
            <a:r>
              <a:rPr lang="el-GR" dirty="0" smtClean="0"/>
              <a:t>Κάθε δεκαδικό κλάσμα γράφεται ως δεκαδικός αριθμός με τόσα δεκαδικά ψηφία, όσα μηδενικά έχει ο παρονομαστής τους.</a:t>
            </a:r>
          </a:p>
          <a:p>
            <a:r>
              <a:rPr lang="el-GR" dirty="0" smtClean="0"/>
              <a:t>            </a:t>
            </a:r>
          </a:p>
          <a:p>
            <a:endParaRPr lang="en-US" dirty="0"/>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053" name="Picture 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990600" y="3352800"/>
            <a:ext cx="1318683" cy="533400"/>
          </a:xfrm>
          <a:prstGeom prst="rect">
            <a:avLst/>
          </a:prstGeom>
          <a:noFill/>
        </p:spPr>
      </p:pic>
      <p:sp>
        <p:nvSpPr>
          <p:cNvPr id="2056"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055" name="Picture 7"/>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066800" y="5486400"/>
            <a:ext cx="2794000" cy="4191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3.1 Δεκαδικά Κλάσματα</a:t>
            </a:r>
            <a:endParaRPr lang="en-US" dirty="0"/>
          </a:p>
        </p:txBody>
      </p:sp>
      <p:sp>
        <p:nvSpPr>
          <p:cNvPr id="3" name="Content Placeholder 2"/>
          <p:cNvSpPr>
            <a:spLocks noGrp="1"/>
          </p:cNvSpPr>
          <p:nvPr>
            <p:ph idx="1"/>
          </p:nvPr>
        </p:nvSpPr>
        <p:spPr/>
        <p:txBody>
          <a:bodyPr/>
          <a:lstStyle/>
          <a:p>
            <a:endParaRPr lang="el-GR" dirty="0" smtClean="0"/>
          </a:p>
          <a:p>
            <a:r>
              <a:rPr lang="el-GR" dirty="0" smtClean="0"/>
              <a:t>4,5=</a:t>
            </a:r>
          </a:p>
          <a:p>
            <a:r>
              <a:rPr lang="el-GR" dirty="0" smtClean="0"/>
              <a:t>0,034=</a:t>
            </a:r>
          </a:p>
          <a:p>
            <a:endParaRPr lang="el-GR" dirty="0" smtClean="0"/>
          </a:p>
          <a:p>
            <a:r>
              <a:rPr lang="el-GR" dirty="0" smtClean="0"/>
              <a:t>Κάθε δεκαδικός αριθμός γράφεται ως δεκαδικό κλάσμα με αριθμητή το δεκαδικό αριθμό χωρίς την υποδιαστολή και παρονομαστή το 1 ακολουθούμενο με τόσα μηδενικά, όσα είναι τα δεκαδικά ψηφία του δεκαδικού αριθμού.</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1643</TotalTime>
  <Words>360</Words>
  <Application>Microsoft Office PowerPoint</Application>
  <PresentationFormat>On-screen Show (4:3)</PresentationFormat>
  <Paragraphs>82</Paragraphs>
  <Slides>9</Slides>
  <Notes>4</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Urban</vt:lpstr>
      <vt:lpstr>3.Δεκαδικοί Αριθμοί</vt:lpstr>
      <vt:lpstr>3.1 Δεκαδικoί αριθμοί</vt:lpstr>
      <vt:lpstr>3.1 Δεκαδικoί αριθμοί</vt:lpstr>
      <vt:lpstr>3.1 Δεκαδικoί αριθμοί</vt:lpstr>
      <vt:lpstr>3.1 Δεκαδικoί αριθμοί</vt:lpstr>
      <vt:lpstr>3.1 Στρογγυλοποίηση</vt:lpstr>
      <vt:lpstr>3.1 Στρογγυλοποίηση</vt:lpstr>
      <vt:lpstr>3.1 Δεκαδικά Κλάσματα</vt:lpstr>
      <vt:lpstr>3.1 Δεκαδικά Κλάσματα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2Τα κλάσματα</dc:title>
  <dc:creator>Ellie</dc:creator>
  <cp:lastModifiedBy>Ellie</cp:lastModifiedBy>
  <cp:revision>104</cp:revision>
  <dcterms:created xsi:type="dcterms:W3CDTF">2020-11-08T20:38:14Z</dcterms:created>
  <dcterms:modified xsi:type="dcterms:W3CDTF">2020-12-21T12:08:29Z</dcterms:modified>
</cp:coreProperties>
</file>