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slideLayout" Target="../slideLayouts/slideLayout11.xml"/><Relationship Id="rId11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3234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Χρηματοοικονομικά &amp; Λογιστική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29006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Τα βήματα για την έναρξη της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A1B2E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Μαθητικής Επιχείρησης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— Company Junior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271016"/>
            <a:ext cx="1212771" cy="426244"/>
          </a:xfrm>
          <a:prstGeom prst="roundRect">
            <a:avLst>
              <a:gd name="adj" fmla="val 6386"/>
            </a:avLst>
          </a:prstGeom>
          <a:solidFill>
            <a:srgbClr val="D7F4E4"/>
          </a:solidFill>
          <a:ln/>
        </p:spPr>
      </p:sp>
      <p:sp>
        <p:nvSpPr>
          <p:cNvPr id="6" name="Text 3"/>
          <p:cNvSpPr/>
          <p:nvPr/>
        </p:nvSpPr>
        <p:spPr>
          <a:xfrm>
            <a:off x="929878" y="5339001"/>
            <a:ext cx="940594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JA GREECE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52093" y="773073"/>
            <a:ext cx="3943469" cy="492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Θυμήσου τα Βασικά!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552093" y="1430536"/>
            <a:ext cx="8039814" cy="1424226"/>
          </a:xfrm>
          <a:prstGeom prst="roundRect">
            <a:avLst>
              <a:gd name="adj" fmla="val 1661"/>
            </a:avLst>
          </a:prstGeom>
          <a:solidFill>
            <a:srgbClr val="F0EDE6"/>
          </a:solidFill>
          <a:ln/>
        </p:spPr>
      </p:sp>
      <p:sp>
        <p:nvSpPr>
          <p:cNvPr id="5" name="Shape 2"/>
          <p:cNvSpPr/>
          <p:nvPr/>
        </p:nvSpPr>
        <p:spPr>
          <a:xfrm>
            <a:off x="709732" y="1588175"/>
            <a:ext cx="473154" cy="473154"/>
          </a:xfrm>
          <a:prstGeom prst="roundRect">
            <a:avLst>
              <a:gd name="adj" fmla="val 19323699"/>
            </a:avLst>
          </a:prstGeom>
          <a:solidFill>
            <a:srgbClr val="1B5F39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67" y="1718191"/>
            <a:ext cx="212884" cy="2128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09732" y="2170986"/>
            <a:ext cx="2518886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Κράτα βιβλία ενημερωμένα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09732" y="2483168"/>
            <a:ext cx="7724537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Κάθε συναλλαγή καταγράφεται αμέσως.</a:t>
            </a:r>
            <a:endParaRPr lang="en-US" sz="1200" dirty="0"/>
          </a:p>
        </p:txBody>
      </p:sp>
      <p:sp>
        <p:nvSpPr>
          <p:cNvPr id="9" name="Shape 5"/>
          <p:cNvSpPr/>
          <p:nvPr/>
        </p:nvSpPr>
        <p:spPr>
          <a:xfrm>
            <a:off x="552093" y="2964418"/>
            <a:ext cx="8039814" cy="1424226"/>
          </a:xfrm>
          <a:prstGeom prst="roundRect">
            <a:avLst>
              <a:gd name="adj" fmla="val 1661"/>
            </a:avLst>
          </a:prstGeom>
          <a:solidFill>
            <a:srgbClr val="F0EDE6"/>
          </a:solidFill>
          <a:ln/>
        </p:spPr>
      </p:sp>
      <p:sp>
        <p:nvSpPr>
          <p:cNvPr id="10" name="Shape 6"/>
          <p:cNvSpPr/>
          <p:nvPr/>
        </p:nvSpPr>
        <p:spPr>
          <a:xfrm>
            <a:off x="709732" y="3122057"/>
            <a:ext cx="473154" cy="473154"/>
          </a:xfrm>
          <a:prstGeom prst="roundRect">
            <a:avLst>
              <a:gd name="adj" fmla="val 19323699"/>
            </a:avLst>
          </a:prstGeom>
          <a:solidFill>
            <a:srgbClr val="1B5F39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867" y="3252073"/>
            <a:ext cx="212884" cy="21288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09732" y="3704868"/>
            <a:ext cx="2589252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Ισολογισμός = εικόνα υγείας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709732" y="4017050"/>
            <a:ext cx="7724537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Περιουσιακά = Υποχρεώσεις + Κεφάλαιο.</a:t>
            </a:r>
            <a:endParaRPr lang="en-US" sz="1200" dirty="0"/>
          </a:p>
        </p:txBody>
      </p:sp>
      <p:sp>
        <p:nvSpPr>
          <p:cNvPr id="14" name="Shape 9"/>
          <p:cNvSpPr/>
          <p:nvPr/>
        </p:nvSpPr>
        <p:spPr>
          <a:xfrm>
            <a:off x="552093" y="4498300"/>
            <a:ext cx="8039814" cy="1424226"/>
          </a:xfrm>
          <a:prstGeom prst="roundRect">
            <a:avLst>
              <a:gd name="adj" fmla="val 1661"/>
            </a:avLst>
          </a:prstGeom>
          <a:solidFill>
            <a:srgbClr val="F0EDE6"/>
          </a:solidFill>
          <a:ln/>
        </p:spPr>
      </p:sp>
      <p:sp>
        <p:nvSpPr>
          <p:cNvPr id="15" name="Shape 10"/>
          <p:cNvSpPr/>
          <p:nvPr/>
        </p:nvSpPr>
        <p:spPr>
          <a:xfrm>
            <a:off x="709732" y="4655939"/>
            <a:ext cx="473154" cy="473154"/>
          </a:xfrm>
          <a:prstGeom prst="roundRect">
            <a:avLst>
              <a:gd name="adj" fmla="val 19323699"/>
            </a:avLst>
          </a:prstGeom>
          <a:solidFill>
            <a:srgbClr val="1B5F39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867" y="4785955"/>
            <a:ext cx="212884" cy="212884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09732" y="5238750"/>
            <a:ext cx="1971675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Νεκρό Σημείο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709732" y="5550932"/>
            <a:ext cx="7724537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Μάθε πόσα πρέπει να πουλήσεις για να μην χάσεις.</a:t>
            </a:r>
            <a:endParaRPr lang="en-US" sz="1200" dirty="0"/>
          </a:p>
        </p:txBody>
      </p:sp>
      <p:sp>
        <p:nvSpPr>
          <p:cNvPr id="19" name="Shape 13"/>
          <p:cNvSpPr/>
          <p:nvPr/>
        </p:nvSpPr>
        <p:spPr>
          <a:xfrm>
            <a:off x="552093" y="6032183"/>
            <a:ext cx="8039814" cy="1424226"/>
          </a:xfrm>
          <a:prstGeom prst="roundRect">
            <a:avLst>
              <a:gd name="adj" fmla="val 1661"/>
            </a:avLst>
          </a:prstGeom>
          <a:solidFill>
            <a:srgbClr val="F0EDE6"/>
          </a:solidFill>
          <a:ln/>
        </p:spPr>
      </p:sp>
      <p:sp>
        <p:nvSpPr>
          <p:cNvPr id="20" name="Shape 14"/>
          <p:cNvSpPr/>
          <p:nvPr/>
        </p:nvSpPr>
        <p:spPr>
          <a:xfrm>
            <a:off x="709732" y="6189821"/>
            <a:ext cx="473154" cy="473154"/>
          </a:xfrm>
          <a:prstGeom prst="roundRect">
            <a:avLst>
              <a:gd name="adj" fmla="val 19323699"/>
            </a:avLst>
          </a:prstGeom>
          <a:solidFill>
            <a:srgbClr val="1B5F39"/>
          </a:solidFill>
          <a:ln/>
        </p:spPr>
      </p:sp>
      <p:pic>
        <p:nvPicPr>
          <p:cNvPr id="21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9867" y="6319838"/>
            <a:ext cx="212884" cy="212884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709732" y="6772632"/>
            <a:ext cx="2191583" cy="2464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Εικονική, αλλά αληθινή!</a:t>
            </a:r>
            <a:endParaRPr lang="en-US" sz="1550" dirty="0"/>
          </a:p>
        </p:txBody>
      </p:sp>
      <p:sp>
        <p:nvSpPr>
          <p:cNvPr id="23" name="Text 16"/>
          <p:cNvSpPr/>
          <p:nvPr/>
        </p:nvSpPr>
        <p:spPr>
          <a:xfrm>
            <a:off x="709732" y="7084814"/>
            <a:ext cx="7724537" cy="213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Η εταιρεία σας λειτουργεί όπως μια πραγματική επιχείρηση.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825" y="653415"/>
            <a:ext cx="7677150" cy="1309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Γιατί χρειαζόμαστε οργάνωση οικονομικών;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19825" y="2253496"/>
            <a:ext cx="7677150" cy="644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Στο </a:t>
            </a:r>
            <a:pPr algn="l" indent="0" marL="0">
              <a:lnSpc>
                <a:spcPts val="2500"/>
              </a:lnSpc>
              <a:buNone/>
            </a:pPr>
            <a:r>
              <a:rPr lang="en-US" sz="16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Company Junior</a:t>
            </a:r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προσομοιώνουμε μια πραγματική επιχείρηση. Οι μαθητές μαθαίνουν να: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19825" y="3116104"/>
            <a:ext cx="7677150" cy="754142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6" name="Text 3"/>
          <p:cNvSpPr/>
          <p:nvPr/>
        </p:nvSpPr>
        <p:spPr>
          <a:xfrm>
            <a:off x="6429375" y="3325654"/>
            <a:ext cx="406991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🙋</a:t>
            </a:r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Αναλαμβάνουν πρωτοβουλίες</a:t>
            </a:r>
            <a:endParaRPr lang="en-US" sz="2050" dirty="0"/>
          </a:p>
        </p:txBody>
      </p:sp>
      <p:sp>
        <p:nvSpPr>
          <p:cNvPr id="7" name="Shape 4"/>
          <p:cNvSpPr/>
          <p:nvPr/>
        </p:nvSpPr>
        <p:spPr>
          <a:xfrm>
            <a:off x="6219825" y="4063841"/>
            <a:ext cx="7677150" cy="754142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6429375" y="4273391"/>
            <a:ext cx="2619375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🤝</a:t>
            </a:r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Συνεργάζονται</a:t>
            </a:r>
            <a:endParaRPr lang="en-US" sz="2050" dirty="0"/>
          </a:p>
        </p:txBody>
      </p:sp>
      <p:sp>
        <p:nvSpPr>
          <p:cNvPr id="9" name="Shape 6"/>
          <p:cNvSpPr/>
          <p:nvPr/>
        </p:nvSpPr>
        <p:spPr>
          <a:xfrm>
            <a:off x="6219825" y="5011579"/>
            <a:ext cx="7677150" cy="754142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10" name="Text 7"/>
          <p:cNvSpPr/>
          <p:nvPr/>
        </p:nvSpPr>
        <p:spPr>
          <a:xfrm>
            <a:off x="6429375" y="5221129"/>
            <a:ext cx="2726174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⚖️</a:t>
            </a:r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Υπολογίζουν ρίσκα</a:t>
            </a:r>
            <a:endParaRPr lang="en-US" sz="2050" dirty="0"/>
          </a:p>
        </p:txBody>
      </p:sp>
      <p:sp>
        <p:nvSpPr>
          <p:cNvPr id="11" name="Shape 8"/>
          <p:cNvSpPr/>
          <p:nvPr/>
        </p:nvSpPr>
        <p:spPr>
          <a:xfrm>
            <a:off x="6219825" y="5959316"/>
            <a:ext cx="7677150" cy="754142"/>
          </a:xfrm>
          <a:prstGeom prst="roundRect">
            <a:avLst>
              <a:gd name="adj" fmla="val 4168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6429375" y="6168866"/>
            <a:ext cx="319778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💡</a:t>
            </a:r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Αναλαμβάνουν ευθύνη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6219825" y="6931223"/>
            <a:ext cx="7677150" cy="644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Για να τα καταφέρουν, πρέπει να </a:t>
            </a:r>
            <a:pPr algn="l" indent="0" marL="0">
              <a:lnSpc>
                <a:spcPts val="2500"/>
              </a:lnSpc>
              <a:buNone/>
            </a:pPr>
            <a:r>
              <a:rPr lang="en-US" sz="16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καταλαβαίνουν τα οικονομικά</a:t>
            </a:r>
            <a:pPr algn="l" indent="0" marL="0">
              <a:lnSpc>
                <a:spcPts val="25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της επιχείρησής τους.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682835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Τιμή Προϊόντος &amp; Κέρδος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375535"/>
            <a:ext cx="36198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Πριν αποφασίσεις, σκέψου: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2956679"/>
            <a:ext cx="4205168" cy="1610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Πόσο κοστίζει να φτιάξεις το προϊόν;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Σε τι τιμή το πουλάς;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Τι κάνουν οι ανταγωνιστές;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9638943" y="4822031"/>
            <a:ext cx="4205168" cy="2052518"/>
          </a:xfrm>
          <a:prstGeom prst="roundRect">
            <a:avLst>
              <a:gd name="adj" fmla="val 1658"/>
            </a:avLst>
          </a:prstGeom>
          <a:solidFill>
            <a:srgbClr val="C3EED6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757" y="5166122"/>
            <a:ext cx="283488" cy="2268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376059" y="5105519"/>
            <a:ext cx="324123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Αν το κόστος είναι υψηλότερο από το αναμενόμενο, πρέπει να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προσαρμόσεις την τιμή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για να έχεις κέρδος!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0689"/>
            <a:ext cx="74549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Τι είναι τα Λογιστικά Βιβλία;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86309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Είναι το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DA1B2E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ημερολόγιο της επιχείρησης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— καταγράφουμε τα πάντα!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481149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3316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Έσοδα &amp; Έξοδα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482203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Όλα τα χρήματα που μπαίνουν και βγαίνουν.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481149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4331613"/>
            <a:ext cx="28992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Περιουσιακά Στοιχεία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4822031"/>
            <a:ext cx="41586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Ό,τι ανήκει στην εταιρεία.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3481149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4331613"/>
            <a:ext cx="29846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Χρεώσεις &amp; Πιστώσεις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482203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Όλες οι συναλλαγές, συμπεριλαμβανομένων τιμολογίων.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793790" y="580298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Τα έγγραφα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αριθμούνται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τηρούνται σε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ξεχωριστούς φακέλους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και παρουσιάζονται σε κάθε συνεδρίαση του Διοικητικού Συμβουλίου.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30479"/>
            <a:ext cx="79318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Λογιστικά Βιβλία vs Λογιστική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630436" y="2979420"/>
            <a:ext cx="6571417" cy="2100739"/>
          </a:xfrm>
          <a:prstGeom prst="roundRect">
            <a:avLst>
              <a:gd name="adj" fmla="val 1620"/>
            </a:avLst>
          </a:prstGeom>
          <a:solidFill>
            <a:srgbClr val="DA1B2E"/>
          </a:solidFill>
          <a:ln/>
        </p:spPr>
      </p:sp>
      <p:sp>
        <p:nvSpPr>
          <p:cNvPr id="4" name="Text 2"/>
          <p:cNvSpPr/>
          <p:nvPr/>
        </p:nvSpPr>
        <p:spPr>
          <a:xfrm>
            <a:off x="857250" y="32062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Λογιστικά Βιβλία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857250" y="3787378"/>
            <a:ext cx="611778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Καταγράφουμε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όλες τις συναλλαγές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της επιχείρησης καθημερινά — τιμολόγια, αγορές, πωλήσεις.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2062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Λογιστική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378737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Χρησιμοποιεί τα βιβλία για να συντάξει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οικονομικές εκθέσεις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να αναλύσει δεδομένα και να υποβάλει φορολογικές δηλώσεις.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793790" y="5335310"/>
            <a:ext cx="13042821" cy="963811"/>
          </a:xfrm>
          <a:prstGeom prst="roundRect">
            <a:avLst>
              <a:gd name="adj" fmla="val 3530"/>
            </a:avLst>
          </a:prstGeom>
          <a:solidFill>
            <a:srgbClr val="C3EED6"/>
          </a:solidFill>
          <a:ln/>
        </p:spPr>
      </p:sp>
      <p:pic>
        <p:nvPicPr>
          <p:cNvPr id="9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604" y="5679400"/>
            <a:ext cx="283488" cy="22681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530906" y="5618798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Τα λογιστικά βιβλία πρέπει να είναι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πάντα ενημερωμένα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— δείχνουν την αληθινή εικόνα της εταιρείας!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3342"/>
            <a:ext cx="129809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Ισολογισμός — Η «Φωτογραφία» της Επιχείρησης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27434"/>
            <a:ext cx="8284131" cy="46236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38943" y="2375535"/>
            <a:ext cx="32687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Τι δείχνει ο Ισολογισμός;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38943" y="2956679"/>
            <a:ext cx="4205168" cy="1973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Τα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περιουσιακά στοιχεία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(ό,τι έχει η εταιρεία)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Τις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υποχρεώσεις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(ό,τι χρωστά)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Τη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ρευστότητα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— μπορεί να πληρώσει τα χρέη της;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9638943" y="5184934"/>
            <a:ext cx="4205168" cy="1689616"/>
          </a:xfrm>
          <a:prstGeom prst="roundRect">
            <a:avLst>
              <a:gd name="adj" fmla="val 2014"/>
            </a:avLst>
          </a:prstGeom>
          <a:solidFill>
            <a:srgbClr val="C3EED6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757" y="5529024"/>
            <a:ext cx="283488" cy="2268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376059" y="5468422"/>
            <a:ext cx="324123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Η βασική εξίσωση: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Περιουσιακά Στοιχεία = Υποχρεώσεις + Κεφάλαιο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573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8911" y="3283029"/>
            <a:ext cx="11989475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7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Βήματα Έναρξης — Προγραμματισμός &amp; Κοστολόγηση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808911" y="4107537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01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808911" y="4404955"/>
            <a:ext cx="6427827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6" name="Text 3"/>
          <p:cNvSpPr/>
          <p:nvPr/>
        </p:nvSpPr>
        <p:spPr>
          <a:xfrm>
            <a:off x="808911" y="4544854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Πώληση Μετοχών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08911" y="4933593"/>
            <a:ext cx="6427827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Καταγράψτε άμεσα τα χρήματα από την πώληση μετοχών στην κατάσταση εισπράξεων.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7393424" y="4107537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02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7393424" y="4404955"/>
            <a:ext cx="6427946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0" name="Text 7"/>
          <p:cNvSpPr/>
          <p:nvPr/>
        </p:nvSpPr>
        <p:spPr>
          <a:xfrm>
            <a:off x="7393424" y="4544854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Μισθοί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7393424" y="4933593"/>
            <a:ext cx="6427946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Αποφασίστε με τον Διευθυντή Ανθρώπινου Δυναμικού τα ποσά για μισθούς και προμήθειες.</a:t>
            </a:r>
            <a:endParaRPr lang="en-US" sz="1450" dirty="0"/>
          </a:p>
        </p:txBody>
      </p:sp>
      <p:sp>
        <p:nvSpPr>
          <p:cNvPr id="12" name="Text 9"/>
          <p:cNvSpPr/>
          <p:nvPr/>
        </p:nvSpPr>
        <p:spPr>
          <a:xfrm>
            <a:off x="808911" y="5784056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808911" y="6081474"/>
            <a:ext cx="6427827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4" name="Text 11"/>
          <p:cNvSpPr/>
          <p:nvPr/>
        </p:nvSpPr>
        <p:spPr>
          <a:xfrm>
            <a:off x="808911" y="6221373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Κοστολόγηση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808911" y="6610112"/>
            <a:ext cx="6427827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Υπολογίστε πάγια και μεταβλητά κόστη. Καθορίστε την τιμή προϊόντος και παρουσιάστε την στο Δ.Σ.</a:t>
            </a:r>
            <a:endParaRPr lang="en-US" sz="1450" dirty="0"/>
          </a:p>
        </p:txBody>
      </p:sp>
      <p:sp>
        <p:nvSpPr>
          <p:cNvPr id="16" name="Text 13"/>
          <p:cNvSpPr/>
          <p:nvPr/>
        </p:nvSpPr>
        <p:spPr>
          <a:xfrm>
            <a:off x="7393424" y="5784056"/>
            <a:ext cx="188476" cy="235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Alice Light" pitchFamily="34" charset="0"/>
                <a:ea typeface="Alice Light" pitchFamily="34" charset="-122"/>
                <a:cs typeface="Alice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7393424" y="6081474"/>
            <a:ext cx="6427946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8" name="Text 15"/>
          <p:cNvSpPr/>
          <p:nvPr/>
        </p:nvSpPr>
        <p:spPr>
          <a:xfrm>
            <a:off x="7393424" y="6221373"/>
            <a:ext cx="235731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Προϋπολογισμός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7393424" y="6610112"/>
            <a:ext cx="6427946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4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Συμπληρώστε την Κατάσταση Προϋπολογισμού Κερδών και Ζημιών.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0941"/>
            <a:ext cx="92548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Η Επιχείρηση σε Πλήρη Λειτουργία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73348"/>
            <a:ext cx="4196358" cy="2464237"/>
          </a:xfrm>
          <a:prstGeom prst="roundRect">
            <a:avLst>
              <a:gd name="adj" fmla="val 5937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973348"/>
            <a:ext cx="121920" cy="2464237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3230642"/>
            <a:ext cx="3590330" cy="716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📥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Εισπράξεις &amp; Πληρωμές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4083010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Καταχωρίστε κάθε είσπραξη και πληρωμή μετρητών αμέσως στις αντίστοιχες καταστάσεις.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973348"/>
            <a:ext cx="4196358" cy="2464237"/>
          </a:xfrm>
          <a:prstGeom prst="roundRect">
            <a:avLst>
              <a:gd name="adj" fmla="val 5937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2973348"/>
            <a:ext cx="121920" cy="2464237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3230642"/>
            <a:ext cx="3383280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📋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Πιστωτές &amp; Οφειλέτες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3728680"/>
            <a:ext cx="35903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Καταγράψτε αγορές και πωλήσεις με πίστωση. Ενημερώνετε τακτικά τις καταστάσεις.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973348"/>
            <a:ext cx="4196358" cy="2464237"/>
          </a:xfrm>
          <a:prstGeom prst="roundRect">
            <a:avLst>
              <a:gd name="adj" fmla="val 5937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2973348"/>
            <a:ext cx="121920" cy="2464237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3230642"/>
            <a:ext cx="283523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🏦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Μηνιαίος Έλεγχος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3728680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Κάθε μήνα το υπόλοιπο του τραπεζικού λογαριασμού πρέπει να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συμφωνεί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με τα λογιστικά βιβλία.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569273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Ο Οικονομικός Διευθυντής ενημερώνει το Διοικητικό Συμβούλιο μηνιαία με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Ισολογισμό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και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Κατάσταση Κέρδους/Ζημιών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569" y="702112"/>
            <a:ext cx="7940040" cy="665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200"/>
              </a:lnSpc>
              <a:buNone/>
            </a:pPr>
            <a:r>
              <a:rPr lang="en-US" sz="41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Κλείσιμο Έτους &amp; Νεκρό Σημείο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5569" y="1867853"/>
            <a:ext cx="327326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Κλείσιμο &amp; Ρευστοποίηση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45569" y="2400657"/>
            <a:ext cx="6309836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Το Δ.Σ. αποφασίζει πού πηγαίνει το κέρδος: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45569" y="2911078"/>
            <a:ext cx="6309836" cy="1531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Δώρο στους μαθητές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Μέρισμα στους μετόχους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Δωρεά σε φιλανθρωπικά ιδρύματα</a:t>
            </a:r>
            <a:endParaRPr lang="en-US" sz="1650" dirty="0"/>
          </a:p>
          <a:p>
            <a:pPr algn="l" marL="342900" indent="-342900">
              <a:lnSpc>
                <a:spcPts val="2600"/>
              </a:lnSpc>
              <a:buSzPct val="100000"/>
              <a:buChar char="•"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Παραμονή στον σχολικό λογαριασμό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745569" y="4667726"/>
            <a:ext cx="6309836" cy="1200507"/>
          </a:xfrm>
          <a:prstGeom prst="roundRect">
            <a:avLst>
              <a:gd name="adj" fmla="val 2662"/>
            </a:avLst>
          </a:prstGeom>
          <a:solidFill>
            <a:srgbClr val="C3EED6"/>
          </a:solidFill>
          <a:ln/>
        </p:spPr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572" y="4983718"/>
            <a:ext cx="266224" cy="21300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437799" y="4920972"/>
            <a:ext cx="5404604" cy="660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Δεν επιτρέπεται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η μεταφορά πλεονάσματος σε άλλη εικονική επιχείρηση!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7582614" y="1867853"/>
            <a:ext cx="4344948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000000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🎯</a:t>
            </a:r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Νεκρό Σημείο (Break Even Point)</a:t>
            </a:r>
            <a:endParaRPr lang="en-US" sz="2050" dirty="0"/>
          </a:p>
        </p:txBody>
      </p:sp>
      <p:sp>
        <p:nvSpPr>
          <p:cNvPr id="10" name="Text 7"/>
          <p:cNvSpPr/>
          <p:nvPr/>
        </p:nvSpPr>
        <p:spPr>
          <a:xfrm>
            <a:off x="7582614" y="2400657"/>
            <a:ext cx="6309836" cy="660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Είναι η ποσότητα πωλήσεων όπου η επιχείρηση </a:t>
            </a:r>
            <a:pPr algn="l" indent="0" marL="0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δεν έχει ούτε κέρδος ούτε ζημία</a:t>
            </a:r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745569" y="6318290"/>
            <a:ext cx="6469618" cy="1209199"/>
          </a:xfrm>
          <a:prstGeom prst="roundRect">
            <a:avLst>
              <a:gd name="adj" fmla="val 2643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958572" y="6531293"/>
            <a:ext cx="266271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Σταθερά Κόστη</a:t>
            </a:r>
            <a:endParaRPr lang="en-US" sz="2050" dirty="0"/>
          </a:p>
        </p:txBody>
      </p:sp>
      <p:sp>
        <p:nvSpPr>
          <p:cNvPr id="13" name="Text 10"/>
          <p:cNvSpPr/>
          <p:nvPr/>
        </p:nvSpPr>
        <p:spPr>
          <a:xfrm>
            <a:off x="958572" y="6984087"/>
            <a:ext cx="6043613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Ενοίκια, συντήρηση — δεν αλλάζουν.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415213" y="6318290"/>
            <a:ext cx="6469618" cy="1209199"/>
          </a:xfrm>
          <a:prstGeom prst="roundRect">
            <a:avLst>
              <a:gd name="adj" fmla="val 2643"/>
            </a:avLst>
          </a:prstGeom>
          <a:solidFill>
            <a:srgbClr val="F0EDE6"/>
          </a:solidFill>
          <a:ln/>
        </p:spPr>
      </p:sp>
      <p:sp>
        <p:nvSpPr>
          <p:cNvPr id="15" name="Text 12"/>
          <p:cNvSpPr/>
          <p:nvPr/>
        </p:nvSpPr>
        <p:spPr>
          <a:xfrm>
            <a:off x="7628215" y="6531293"/>
            <a:ext cx="2662714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20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Μεταβλητά Κόστη</a:t>
            </a:r>
            <a:endParaRPr lang="en-US" sz="2050" dirty="0"/>
          </a:p>
        </p:txBody>
      </p:sp>
      <p:sp>
        <p:nvSpPr>
          <p:cNvPr id="16" name="Text 13"/>
          <p:cNvSpPr/>
          <p:nvPr/>
        </p:nvSpPr>
        <p:spPr>
          <a:xfrm>
            <a:off x="7628215" y="6984087"/>
            <a:ext cx="6043613" cy="3303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Υπερωρίες, ρεύμα — αλλάζουν με την παραγωγή.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2026-02-17T20:10:49Z</dcterms:created>
  <dcterms:modified xsi:type="dcterms:W3CDTF">2026-02-17T20:10:49Z</dcterms:modified>
</cp:coreProperties>
</file>